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ph type="sldImg"/>
          </p:nvPr>
        </p:nvSpPr>
        <p:spPr>
          <a:xfrm>
            <a:off x="1143000" y="685800"/>
            <a:ext cx="4572000" cy="3429000"/>
          </a:xfrm>
          <a:prstGeom prst="rect">
            <a:avLst/>
          </a:prstGeom>
        </p:spPr>
        <p:txBody>
          <a:bodyPr/>
          <a:lstStyle/>
          <a:p>
            <a:pPr/>
          </a:p>
        </p:txBody>
      </p:sp>
      <p:sp>
        <p:nvSpPr>
          <p:cNvPr id="162" name="Shape 1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Texte du titre"/>
          <p:cNvSpPr/>
          <p:nvPr>
            <p:ph type="title"/>
          </p:nvPr>
        </p:nvSpPr>
        <p:spPr>
          <a:xfrm>
            <a:off x="1270000" y="1638300"/>
            <a:ext cx="10464800" cy="3302000"/>
          </a:xfrm>
          <a:prstGeom prst="rect">
            <a:avLst/>
          </a:prstGeom>
        </p:spPr>
        <p:txBody>
          <a:bodyPr anchor="b"/>
          <a:lstStyle/>
          <a:p>
            <a:pPr/>
            <a:r>
              <a:t>Texte du titre</a:t>
            </a:r>
          </a:p>
        </p:txBody>
      </p:sp>
      <p:sp>
        <p:nvSpPr>
          <p:cNvPr id="12" name="Texte niveau 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Gilles Allain"/>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-Gilles Allain</a:t>
            </a:r>
          </a:p>
        </p:txBody>
      </p:sp>
      <p:sp>
        <p:nvSpPr>
          <p:cNvPr id="94" name="« Saisissez une citation ici. »"/>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 Saisissez une citation ici. » </a:t>
            </a:r>
          </a:p>
        </p:txBody>
      </p:sp>
      <p:sp>
        <p:nvSpPr>
          <p:cNvPr id="95"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art Title">
    <p:spTree>
      <p:nvGrpSpPr>
        <p:cNvPr id="1" name=""/>
        <p:cNvGrpSpPr/>
        <p:nvPr/>
      </p:nvGrpSpPr>
      <p:grpSpPr>
        <a:xfrm>
          <a:off x="0" y="0"/>
          <a:ext cx="0" cy="0"/>
          <a:chOff x="0" y="0"/>
          <a:chExt cx="0" cy="0"/>
        </a:xfrm>
      </p:grpSpPr>
      <p:pic>
        <p:nvPicPr>
          <p:cNvPr id="117" name="pasted-image.pdf" descr="pasted-image.pdf"/>
          <p:cNvPicPr>
            <a:picLocks noChangeAspect="1"/>
          </p:cNvPicPr>
          <p:nvPr/>
        </p:nvPicPr>
        <p:blipFill>
          <a:blip r:embed="rId2">
            <a:extLst/>
          </a:blip>
          <a:stretch>
            <a:fillRect/>
          </a:stretch>
        </p:blipFill>
        <p:spPr>
          <a:xfrm>
            <a:off x="10899874" y="25810"/>
            <a:ext cx="1507657" cy="1326011"/>
          </a:xfrm>
          <a:prstGeom prst="rect">
            <a:avLst/>
          </a:prstGeom>
          <a:ln w="12700">
            <a:miter lim="400000"/>
          </a:ln>
        </p:spPr>
      </p:pic>
      <p:pic>
        <p:nvPicPr>
          <p:cNvPr id="118" name="IPSL.png" descr="IPSL.png"/>
          <p:cNvPicPr>
            <a:picLocks noChangeAspect="1"/>
          </p:cNvPicPr>
          <p:nvPr/>
        </p:nvPicPr>
        <p:blipFill>
          <a:blip r:embed="rId3">
            <a:extLst/>
          </a:blip>
          <a:stretch>
            <a:fillRect/>
          </a:stretch>
        </p:blipFill>
        <p:spPr>
          <a:xfrm>
            <a:off x="277781" y="123639"/>
            <a:ext cx="2249938" cy="1130301"/>
          </a:xfrm>
          <a:prstGeom prst="rect">
            <a:avLst/>
          </a:prstGeom>
          <a:ln w="12700">
            <a:miter lim="400000"/>
          </a:ln>
        </p:spPr>
      </p:pic>
      <p:pic>
        <p:nvPicPr>
          <p:cNvPr id="119" name="pasted-image.pdf" descr="pasted-image.pdf"/>
          <p:cNvPicPr>
            <a:picLocks noChangeAspect="1"/>
          </p:cNvPicPr>
          <p:nvPr/>
        </p:nvPicPr>
        <p:blipFill>
          <a:blip r:embed="rId4">
            <a:extLst/>
          </a:blip>
          <a:stretch>
            <a:fillRect/>
          </a:stretch>
        </p:blipFill>
        <p:spPr>
          <a:xfrm>
            <a:off x="-12700" y="-19176"/>
            <a:ext cx="4931870" cy="1669847"/>
          </a:xfrm>
          <a:prstGeom prst="rect">
            <a:avLst/>
          </a:prstGeom>
          <a:ln w="12700">
            <a:miter lim="400000"/>
          </a:ln>
        </p:spPr>
      </p:pic>
      <p:pic>
        <p:nvPicPr>
          <p:cNvPr id="120" name="pasted-image.pdf" descr="pasted-image.pdf"/>
          <p:cNvPicPr>
            <a:picLocks noChangeAspect="1"/>
          </p:cNvPicPr>
          <p:nvPr/>
        </p:nvPicPr>
        <p:blipFill>
          <a:blip r:embed="rId4">
            <a:extLst/>
          </a:blip>
          <a:stretch>
            <a:fillRect/>
          </a:stretch>
        </p:blipFill>
        <p:spPr>
          <a:xfrm flipH="1">
            <a:off x="8102410" y="-19176"/>
            <a:ext cx="4931871" cy="1669847"/>
          </a:xfrm>
          <a:prstGeom prst="rect">
            <a:avLst/>
          </a:prstGeom>
          <a:ln w="12700">
            <a:miter lim="400000"/>
          </a:ln>
        </p:spPr>
      </p:pic>
      <p:pic>
        <p:nvPicPr>
          <p:cNvPr id="121" name="pasted-image.pdf" descr="pasted-image.pdf"/>
          <p:cNvPicPr>
            <a:picLocks noChangeAspect="1"/>
          </p:cNvPicPr>
          <p:nvPr/>
        </p:nvPicPr>
        <p:blipFill>
          <a:blip r:embed="rId5">
            <a:extLst/>
          </a:blip>
          <a:stretch>
            <a:fillRect/>
          </a:stretch>
        </p:blipFill>
        <p:spPr>
          <a:xfrm>
            <a:off x="1718841" y="-179471"/>
            <a:ext cx="9992446" cy="4184337"/>
          </a:xfrm>
          <a:prstGeom prst="rect">
            <a:avLst/>
          </a:prstGeom>
          <a:ln w="12700">
            <a:miter lim="400000"/>
          </a:ln>
        </p:spPr>
      </p:pic>
      <p:sp>
        <p:nvSpPr>
          <p:cNvPr id="122"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pic>
        <p:nvPicPr>
          <p:cNvPr id="129" name="pasted-image.pdf" descr="pasted-image.pdf"/>
          <p:cNvPicPr>
            <a:picLocks noChangeAspect="1"/>
          </p:cNvPicPr>
          <p:nvPr/>
        </p:nvPicPr>
        <p:blipFill>
          <a:blip r:embed="rId2">
            <a:extLst/>
          </a:blip>
          <a:stretch>
            <a:fillRect/>
          </a:stretch>
        </p:blipFill>
        <p:spPr>
          <a:xfrm>
            <a:off x="11438034" y="25810"/>
            <a:ext cx="1053168" cy="926280"/>
          </a:xfrm>
          <a:prstGeom prst="rect">
            <a:avLst/>
          </a:prstGeom>
          <a:ln w="12700">
            <a:miter lim="400000"/>
          </a:ln>
        </p:spPr>
      </p:pic>
      <p:pic>
        <p:nvPicPr>
          <p:cNvPr id="130" name="IPSL.png" descr="IPSL.png"/>
          <p:cNvPicPr>
            <a:picLocks noChangeAspect="1"/>
          </p:cNvPicPr>
          <p:nvPr/>
        </p:nvPicPr>
        <p:blipFill>
          <a:blip r:embed="rId3">
            <a:extLst/>
          </a:blip>
          <a:stretch>
            <a:fillRect/>
          </a:stretch>
        </p:blipFill>
        <p:spPr>
          <a:xfrm>
            <a:off x="263836" y="110270"/>
            <a:ext cx="1507576" cy="757360"/>
          </a:xfrm>
          <a:prstGeom prst="rect">
            <a:avLst/>
          </a:prstGeom>
          <a:ln w="12700">
            <a:miter lim="400000"/>
          </a:ln>
        </p:spPr>
      </p:pic>
      <p:pic>
        <p:nvPicPr>
          <p:cNvPr id="131" name="pasted-image.pdf" descr="pasted-image.pdf"/>
          <p:cNvPicPr>
            <a:picLocks noChangeAspect="1"/>
          </p:cNvPicPr>
          <p:nvPr/>
        </p:nvPicPr>
        <p:blipFill>
          <a:blip r:embed="rId4">
            <a:extLst/>
          </a:blip>
          <a:stretch>
            <a:fillRect/>
          </a:stretch>
        </p:blipFill>
        <p:spPr>
          <a:xfrm>
            <a:off x="-12700" y="-6476"/>
            <a:ext cx="3550350" cy="1202088"/>
          </a:xfrm>
          <a:prstGeom prst="rect">
            <a:avLst/>
          </a:prstGeom>
          <a:ln w="12700">
            <a:miter lim="400000"/>
          </a:ln>
        </p:spPr>
      </p:pic>
      <p:pic>
        <p:nvPicPr>
          <p:cNvPr id="132" name="pasted-image.pdf" descr="pasted-image.pdf"/>
          <p:cNvPicPr>
            <a:picLocks noChangeAspect="1"/>
          </p:cNvPicPr>
          <p:nvPr/>
        </p:nvPicPr>
        <p:blipFill>
          <a:blip r:embed="rId4">
            <a:extLst/>
          </a:blip>
          <a:stretch>
            <a:fillRect/>
          </a:stretch>
        </p:blipFill>
        <p:spPr>
          <a:xfrm flipH="1">
            <a:off x="9466715" y="-6476"/>
            <a:ext cx="3550351" cy="1202088"/>
          </a:xfrm>
          <a:prstGeom prst="rect">
            <a:avLst/>
          </a:prstGeom>
          <a:ln w="12700">
            <a:miter lim="400000"/>
          </a:ln>
        </p:spPr>
      </p:pic>
      <p:pic>
        <p:nvPicPr>
          <p:cNvPr id="133" name="pasted-image.pdf" descr="pasted-image.pdf"/>
          <p:cNvPicPr>
            <a:picLocks noChangeAspect="1"/>
          </p:cNvPicPr>
          <p:nvPr/>
        </p:nvPicPr>
        <p:blipFill>
          <a:blip r:embed="rId5">
            <a:extLst/>
          </a:blip>
          <a:stretch>
            <a:fillRect/>
          </a:stretch>
        </p:blipFill>
        <p:spPr>
          <a:xfrm>
            <a:off x="-13147" y="9354789"/>
            <a:ext cx="13031094" cy="467968"/>
          </a:xfrm>
          <a:prstGeom prst="rect">
            <a:avLst/>
          </a:prstGeom>
          <a:ln w="12700">
            <a:miter lim="400000"/>
          </a:ln>
        </p:spPr>
      </p:pic>
      <p:sp>
        <p:nvSpPr>
          <p:cNvPr id="134" name="Numéro de diapositive"/>
          <p:cNvSpPr/>
          <p:nvPr>
            <p:ph type="sldNum" sz="quarter" idx="2"/>
          </p:nvPr>
        </p:nvSpPr>
        <p:spPr>
          <a:xfrm>
            <a:off x="12157467" y="9451981"/>
            <a:ext cx="732707" cy="298984"/>
          </a:xfrm>
          <a:prstGeom prst="rect">
            <a:avLst/>
          </a:prstGeom>
        </p:spPr>
        <p:txBody>
          <a:bodyPr wrap="square"/>
          <a:lstStyle>
            <a:lvl1pPr>
              <a:defRPr b="1" sz="1400">
                <a:solidFill>
                  <a:srgbClr val="FFFFFF"/>
                </a:solidFill>
                <a:latin typeface="Arial"/>
                <a:ea typeface="Arial"/>
                <a:cs typeface="Arial"/>
                <a:sym typeface="Arial"/>
              </a:defRPr>
            </a:lvl1pPr>
          </a:lstStyle>
          <a:p>
            <a:pPr/>
            <a:fld id="{86CB4B4D-7CA3-9044-876B-883B54F8677D}" type="slidenum"/>
          </a:p>
        </p:txBody>
      </p:sp>
      <p:sp>
        <p:nvSpPr>
          <p:cNvPr id="135" name="IPSL Mesocentre training     –     May, 18th 2017"/>
          <p:cNvSpPr/>
          <p:nvPr/>
        </p:nvSpPr>
        <p:spPr>
          <a:xfrm>
            <a:off x="46732" y="9464408"/>
            <a:ext cx="4494159" cy="502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i="1" sz="1400">
                <a:solidFill>
                  <a:srgbClr val="FFFFFF"/>
                </a:solidFill>
                <a:latin typeface="Arial"/>
                <a:ea typeface="Arial"/>
                <a:cs typeface="Arial"/>
                <a:sym typeface="Arial"/>
              </a:defRPr>
            </a:pPr>
            <a:r>
              <a:t>IPSL Mesocentre training     –     May, 18</a:t>
            </a:r>
            <a:r>
              <a:rPr baseline="31999"/>
              <a:t>th</a:t>
            </a:r>
            <a:r>
              <a:t> 2017</a:t>
            </a:r>
          </a:p>
        </p:txBody>
      </p:sp>
      <p:sp>
        <p:nvSpPr>
          <p:cNvPr id="136" name="/82"/>
          <p:cNvSpPr/>
          <p:nvPr/>
        </p:nvSpPr>
        <p:spPr>
          <a:xfrm>
            <a:off x="12568945" y="9451981"/>
            <a:ext cx="361467"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400">
                <a:solidFill>
                  <a:srgbClr val="FFFFFF"/>
                </a:solidFill>
                <a:latin typeface="Arial"/>
                <a:ea typeface="Arial"/>
                <a:cs typeface="Arial"/>
                <a:sym typeface="Arial"/>
              </a:defRPr>
            </a:lvl1pPr>
          </a:lstStyle>
          <a:p>
            <a:pPr/>
            <a:r>
              <a:t>/82</a:t>
            </a:r>
          </a:p>
        </p:txBody>
      </p:sp>
      <p:sp>
        <p:nvSpPr>
          <p:cNvPr id="137" name="Texte du titre"/>
          <p:cNvSpPr/>
          <p:nvPr>
            <p:ph type="title"/>
          </p:nvPr>
        </p:nvSpPr>
        <p:spPr>
          <a:xfrm>
            <a:off x="2941706" y="25810"/>
            <a:ext cx="7121388" cy="926307"/>
          </a:xfrm>
          <a:prstGeom prst="rect">
            <a:avLst/>
          </a:prstGeom>
        </p:spPr>
        <p:txBody>
          <a:bodyPr/>
          <a:lstStyle>
            <a:lvl1pPr>
              <a:defRPr b="1" cap="small" sz="3600">
                <a:solidFill>
                  <a:srgbClr val="EC710E"/>
                </a:solidFill>
                <a:latin typeface="Arial"/>
                <a:ea typeface="Arial"/>
                <a:cs typeface="Arial"/>
                <a:sym typeface="Arial"/>
              </a:defRPr>
            </a:lvl1pPr>
          </a:lstStyle>
          <a:p>
            <a:pPr/>
            <a:r>
              <a:t>Texte du titre</a:t>
            </a:r>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144" name="Texte du titre"/>
          <p:cNvSpPr/>
          <p:nvPr>
            <p:ph type="title"/>
          </p:nvPr>
        </p:nvSpPr>
        <p:spPr>
          <a:xfrm>
            <a:off x="653273" y="388930"/>
            <a:ext cx="11709277" cy="1629142"/>
          </a:xfrm>
          <a:prstGeom prst="rect">
            <a:avLst/>
          </a:prstGeom>
        </p:spPr>
        <p:txBody>
          <a:bodyPr lIns="0" tIns="0" rIns="0" bIns="0"/>
          <a:lstStyle>
            <a:lvl1pPr defTabSz="1180267">
              <a:defRPr spc="-1" sz="5600">
                <a:uFill>
                  <a:solidFill>
                    <a:srgbClr val="FFFFFF"/>
                  </a:solidFill>
                </a:uFill>
                <a:latin typeface="Arial"/>
                <a:ea typeface="Arial"/>
                <a:cs typeface="Arial"/>
                <a:sym typeface="Arial"/>
              </a:defRPr>
            </a:lvl1pPr>
          </a:lstStyle>
          <a:p>
            <a:pPr/>
            <a:r>
              <a:t>Texte du titre</a:t>
            </a:r>
          </a:p>
        </p:txBody>
      </p:sp>
      <p:sp>
        <p:nvSpPr>
          <p:cNvPr id="145" name="Texte niveau 1…"/>
          <p:cNvSpPr/>
          <p:nvPr>
            <p:ph type="body" idx="1"/>
          </p:nvPr>
        </p:nvSpPr>
        <p:spPr>
          <a:xfrm>
            <a:off x="653273" y="2283399"/>
            <a:ext cx="11709277" cy="5659245"/>
          </a:xfrm>
          <a:prstGeom prst="rect">
            <a:avLst/>
          </a:prstGeom>
        </p:spPr>
        <p:txBody>
          <a:bodyPr lIns="0" tIns="0" rIns="0" bIns="0"/>
          <a:lstStyle>
            <a:lvl1pPr marL="512999" indent="-404999" defTabSz="1180267">
              <a:spcBef>
                <a:spcPts val="1800"/>
              </a:spcBef>
              <a:buClr>
                <a:srgbClr val="000000"/>
              </a:buClr>
              <a:buSzPct val="45000"/>
              <a:buChar char="●"/>
              <a:defRPr spc="-1" sz="4000">
                <a:uFill>
                  <a:solidFill>
                    <a:srgbClr val="FFFFFF"/>
                  </a:solidFill>
                </a:uFill>
                <a:latin typeface="Arial"/>
                <a:ea typeface="Arial"/>
                <a:cs typeface="Arial"/>
                <a:sym typeface="Arial"/>
              </a:defRPr>
            </a:lvl1pPr>
            <a:lvl2pPr marL="1002857" indent="-462857" defTabSz="1180267">
              <a:spcBef>
                <a:spcPts val="1800"/>
              </a:spcBef>
              <a:buClr>
                <a:srgbClr val="000000"/>
              </a:buClr>
              <a:buFont typeface="Wingdings"/>
              <a:buChar char=""/>
              <a:defRPr spc="-1" sz="4000">
                <a:uFill>
                  <a:solidFill>
                    <a:srgbClr val="FFFFFF"/>
                  </a:solidFill>
                </a:uFill>
                <a:latin typeface="Arial"/>
                <a:ea typeface="Arial"/>
                <a:cs typeface="Arial"/>
                <a:sym typeface="Arial"/>
              </a:defRPr>
            </a:lvl2pPr>
            <a:lvl3pPr marL="1488000" indent="-480000" defTabSz="1180267">
              <a:spcBef>
                <a:spcPts val="1800"/>
              </a:spcBef>
              <a:buClr>
                <a:srgbClr val="000000"/>
              </a:buClr>
              <a:buSzPct val="45000"/>
              <a:buFont typeface="Wingdings"/>
              <a:buChar char=""/>
              <a:defRPr spc="-1" sz="4000">
                <a:uFill>
                  <a:solidFill>
                    <a:srgbClr val="FFFFFF"/>
                  </a:solidFill>
                </a:uFill>
                <a:latin typeface="Arial"/>
                <a:ea typeface="Arial"/>
                <a:cs typeface="Arial"/>
                <a:sym typeface="Arial"/>
              </a:defRPr>
            </a:lvl3pPr>
            <a:lvl4pPr marL="1943999" indent="-431999" defTabSz="1180267">
              <a:spcBef>
                <a:spcPts val="1800"/>
              </a:spcBef>
              <a:buClr>
                <a:srgbClr val="000000"/>
              </a:buClr>
              <a:buFont typeface="Wingdings"/>
              <a:buChar char=""/>
              <a:defRPr spc="-1" sz="4000">
                <a:uFill>
                  <a:solidFill>
                    <a:srgbClr val="FFFFFF"/>
                  </a:solidFill>
                </a:uFill>
                <a:latin typeface="Arial"/>
                <a:ea typeface="Arial"/>
                <a:cs typeface="Arial"/>
                <a:sym typeface="Arial"/>
              </a:defRPr>
            </a:lvl4pPr>
            <a:lvl5pPr marL="2375999" indent="-431999" defTabSz="1180267">
              <a:spcBef>
                <a:spcPts val="1800"/>
              </a:spcBef>
              <a:buClr>
                <a:srgbClr val="000000"/>
              </a:buClr>
              <a:buSzPct val="45000"/>
              <a:buFont typeface="Wingdings"/>
              <a:buChar char=""/>
              <a:defRPr spc="-1" sz="4000">
                <a:uFill>
                  <a:solidFill>
                    <a:srgbClr val="FFFFFF"/>
                  </a:solidFill>
                </a:u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46" name="Numéro de diapositive"/>
          <p:cNvSpPr/>
          <p:nvPr>
            <p:ph type="sldNum" sz="quarter" idx="2"/>
          </p:nvPr>
        </p:nvSpPr>
        <p:spPr>
          <a:xfrm>
            <a:off x="6285744" y="9040142"/>
            <a:ext cx="3033179" cy="520701"/>
          </a:xfrm>
          <a:prstGeom prst="rect">
            <a:avLst/>
          </a:prstGeom>
        </p:spPr>
        <p:txBody>
          <a:bodyPr lIns="0" tIns="0" rIns="0" bIns="0"/>
          <a:lstStyle>
            <a:lvl1pPr algn="r" defTabSz="1180267">
              <a:defRPr spc="-1">
                <a:uFill>
                  <a:solidFill>
                    <a:srgbClr val="FFFFFF"/>
                  </a:solidFill>
                </a:u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Content">
    <p:spTree>
      <p:nvGrpSpPr>
        <p:cNvPr id="1" name=""/>
        <p:cNvGrpSpPr/>
        <p:nvPr/>
      </p:nvGrpSpPr>
      <p:grpSpPr>
        <a:xfrm>
          <a:off x="0" y="0"/>
          <a:ext cx="0" cy="0"/>
          <a:chOff x="0" y="0"/>
          <a:chExt cx="0" cy="0"/>
        </a:xfrm>
      </p:grpSpPr>
      <p:sp>
        <p:nvSpPr>
          <p:cNvPr id="153" name="Texte du titre"/>
          <p:cNvSpPr/>
          <p:nvPr>
            <p:ph type="title"/>
          </p:nvPr>
        </p:nvSpPr>
        <p:spPr>
          <a:xfrm>
            <a:off x="653273" y="388930"/>
            <a:ext cx="11709278" cy="1629142"/>
          </a:xfrm>
          <a:prstGeom prst="rect">
            <a:avLst/>
          </a:prstGeom>
        </p:spPr>
        <p:txBody>
          <a:bodyPr lIns="0" tIns="0" rIns="0" bIns="0"/>
          <a:lstStyle>
            <a:lvl1pPr defTabSz="1180267">
              <a:defRPr spc="-1" sz="5600">
                <a:uFill>
                  <a:solidFill>
                    <a:srgbClr val="FFFFFF"/>
                  </a:solidFill>
                </a:uFill>
                <a:latin typeface="Arial"/>
                <a:ea typeface="Arial"/>
                <a:cs typeface="Arial"/>
                <a:sym typeface="Arial"/>
              </a:defRPr>
            </a:lvl1pPr>
          </a:lstStyle>
          <a:p>
            <a:pPr/>
            <a:r>
              <a:t>Texte du titre</a:t>
            </a:r>
          </a:p>
        </p:txBody>
      </p:sp>
      <p:sp>
        <p:nvSpPr>
          <p:cNvPr id="154" name="Texte niveau 1…"/>
          <p:cNvSpPr/>
          <p:nvPr>
            <p:ph type="body" idx="1"/>
          </p:nvPr>
        </p:nvSpPr>
        <p:spPr>
          <a:xfrm>
            <a:off x="653273" y="2283399"/>
            <a:ext cx="11709278" cy="5659245"/>
          </a:xfrm>
          <a:prstGeom prst="rect">
            <a:avLst/>
          </a:prstGeom>
        </p:spPr>
        <p:txBody>
          <a:bodyPr lIns="0" tIns="0" rIns="0" bIns="0" anchor="t"/>
          <a:lstStyle>
            <a:lvl1pPr marL="512999" indent="-404999" defTabSz="1180267">
              <a:spcBef>
                <a:spcPts val="1800"/>
              </a:spcBef>
              <a:buClr>
                <a:srgbClr val="000000"/>
              </a:buClr>
              <a:buSzPct val="45000"/>
              <a:buChar char="●"/>
              <a:defRPr spc="-1" sz="4000">
                <a:uFill>
                  <a:solidFill>
                    <a:srgbClr val="FFFFFF"/>
                  </a:solidFill>
                </a:uFill>
                <a:latin typeface="Arial"/>
                <a:ea typeface="Arial"/>
                <a:cs typeface="Arial"/>
                <a:sym typeface="Arial"/>
              </a:defRPr>
            </a:lvl1pPr>
            <a:lvl2pPr marL="1002857" indent="-462857" defTabSz="1180267">
              <a:spcBef>
                <a:spcPts val="1800"/>
              </a:spcBef>
              <a:buClr>
                <a:srgbClr val="000000"/>
              </a:buClr>
              <a:buFont typeface="Wingdings"/>
              <a:buChar char=""/>
              <a:defRPr spc="-1" sz="4000">
                <a:uFill>
                  <a:solidFill>
                    <a:srgbClr val="FFFFFF"/>
                  </a:solidFill>
                </a:uFill>
                <a:latin typeface="Arial"/>
                <a:ea typeface="Arial"/>
                <a:cs typeface="Arial"/>
                <a:sym typeface="Arial"/>
              </a:defRPr>
            </a:lvl2pPr>
            <a:lvl3pPr marL="1488000" indent="-480000" defTabSz="1180267">
              <a:spcBef>
                <a:spcPts val="1800"/>
              </a:spcBef>
              <a:buClr>
                <a:srgbClr val="000000"/>
              </a:buClr>
              <a:buSzPct val="45000"/>
              <a:buFont typeface="Wingdings"/>
              <a:buChar char=""/>
              <a:defRPr spc="-1" sz="4000">
                <a:uFill>
                  <a:solidFill>
                    <a:srgbClr val="FFFFFF"/>
                  </a:solidFill>
                </a:uFill>
                <a:latin typeface="Arial"/>
                <a:ea typeface="Arial"/>
                <a:cs typeface="Arial"/>
                <a:sym typeface="Arial"/>
              </a:defRPr>
            </a:lvl3pPr>
            <a:lvl4pPr marL="1943999" indent="-431999" defTabSz="1180267">
              <a:spcBef>
                <a:spcPts val="1800"/>
              </a:spcBef>
              <a:buClr>
                <a:srgbClr val="000000"/>
              </a:buClr>
              <a:buFont typeface="Wingdings"/>
              <a:buChar char=""/>
              <a:defRPr spc="-1" sz="4000">
                <a:uFill>
                  <a:solidFill>
                    <a:srgbClr val="FFFFFF"/>
                  </a:solidFill>
                </a:uFill>
                <a:latin typeface="Arial"/>
                <a:ea typeface="Arial"/>
                <a:cs typeface="Arial"/>
                <a:sym typeface="Arial"/>
              </a:defRPr>
            </a:lvl4pPr>
            <a:lvl5pPr marL="2375999" indent="-431999" defTabSz="1180267">
              <a:spcBef>
                <a:spcPts val="1800"/>
              </a:spcBef>
              <a:buClr>
                <a:srgbClr val="000000"/>
              </a:buClr>
              <a:buSzPct val="45000"/>
              <a:buFont typeface="Wingdings"/>
              <a:buChar char=""/>
              <a:defRPr spc="-1" sz="4000">
                <a:uFill>
                  <a:solidFill>
                    <a:srgbClr val="FFFFFF"/>
                  </a:solidFill>
                </a:uFill>
                <a:latin typeface="Arial"/>
                <a:ea typeface="Arial"/>
                <a:cs typeface="Arial"/>
                <a:sym typeface="Arial"/>
              </a:defRPr>
            </a:lvl5pPr>
          </a:lstStyle>
          <a:p>
            <a:pPr/>
            <a:r>
              <a:t>Texte niveau 1</a:t>
            </a:r>
          </a:p>
          <a:p>
            <a:pPr lvl="1"/>
            <a:r>
              <a:t>Texte niveau 2</a:t>
            </a:r>
          </a:p>
          <a:p>
            <a:pPr lvl="2"/>
            <a:r>
              <a:t>Texte niveau 3</a:t>
            </a:r>
          </a:p>
          <a:p>
            <a:pPr lvl="3"/>
            <a:r>
              <a:t>Texte niveau 4</a:t>
            </a:r>
          </a:p>
          <a:p>
            <a:pPr lvl="4"/>
            <a:r>
              <a:t>Texte niveau 5</a:t>
            </a:r>
          </a:p>
        </p:txBody>
      </p:sp>
      <p:sp>
        <p:nvSpPr>
          <p:cNvPr id="155" name="Numéro de diapositive"/>
          <p:cNvSpPr/>
          <p:nvPr>
            <p:ph type="sldNum" sz="quarter" idx="2"/>
          </p:nvPr>
        </p:nvSpPr>
        <p:spPr>
          <a:xfrm>
            <a:off x="6285744" y="9040142"/>
            <a:ext cx="3033179" cy="520701"/>
          </a:xfrm>
          <a:prstGeom prst="rect">
            <a:avLst/>
          </a:prstGeom>
        </p:spPr>
        <p:txBody>
          <a:bodyPr lIns="0" tIns="0" rIns="0" bIns="0"/>
          <a:lstStyle>
            <a:lvl1pPr algn="r" defTabSz="1180267">
              <a:defRPr spc="-1">
                <a:uFill>
                  <a:solidFill>
                    <a:srgbClr val="FFFFFF"/>
                  </a:solidFill>
                </a:u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exte du titre"/>
          <p:cNvSpPr/>
          <p:nvPr>
            <p:ph type="title"/>
          </p:nvPr>
        </p:nvSpPr>
        <p:spPr>
          <a:xfrm>
            <a:off x="1270000" y="6718300"/>
            <a:ext cx="10464800" cy="1422400"/>
          </a:xfrm>
          <a:prstGeom prst="rect">
            <a:avLst/>
          </a:prstGeom>
        </p:spPr>
        <p:txBody>
          <a:bodyPr anchor="b"/>
          <a:lstStyle/>
          <a:p>
            <a:pPr/>
            <a:r>
              <a:t>Texte du titre</a:t>
            </a:r>
          </a:p>
        </p:txBody>
      </p:sp>
      <p:sp>
        <p:nvSpPr>
          <p:cNvPr id="22" name="Texte niveau 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Texte du titre"/>
          <p:cNvSpPr/>
          <p:nvPr>
            <p:ph type="title"/>
          </p:nvPr>
        </p:nvSpPr>
        <p:spPr>
          <a:xfrm>
            <a:off x="1270000" y="3225800"/>
            <a:ext cx="10464800" cy="3302000"/>
          </a:xfrm>
          <a:prstGeom prst="rect">
            <a:avLst/>
          </a:prstGeom>
        </p:spPr>
        <p:txBody>
          <a:bodyPr/>
          <a:lstStyle/>
          <a:p>
            <a:pPr/>
            <a:r>
              <a:t>Texte du titre</a:t>
            </a:r>
          </a:p>
        </p:txBody>
      </p:sp>
      <p:sp>
        <p:nvSpPr>
          <p:cNvPr id="3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exte du titre"/>
          <p:cNvSpPr/>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Texte niveau 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Texte du titre"/>
          <p:cNvSpPr/>
          <p:nvPr>
            <p:ph type="title"/>
          </p:nvPr>
        </p:nvSpPr>
        <p:spPr>
          <a:prstGeom prst="rect">
            <a:avLst/>
          </a:prstGeom>
        </p:spPr>
        <p:txBody>
          <a:bodyPr/>
          <a:lstStyle/>
          <a:p>
            <a:pPr/>
            <a:r>
              <a:t>Texte du titre</a:t>
            </a:r>
          </a:p>
        </p:txBody>
      </p:sp>
      <p:sp>
        <p:nvSpPr>
          <p:cNvPr id="49"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Texte du titre"/>
          <p:cNvSpPr/>
          <p:nvPr>
            <p:ph type="title"/>
          </p:nvPr>
        </p:nvSpPr>
        <p:spPr>
          <a:prstGeom prst="rect">
            <a:avLst/>
          </a:prstGeom>
        </p:spPr>
        <p:txBody>
          <a:bodyPr/>
          <a:lstStyle/>
          <a:p>
            <a:pPr/>
            <a:r>
              <a:t>Texte du titre</a:t>
            </a:r>
          </a:p>
        </p:txBody>
      </p:sp>
      <p:sp>
        <p:nvSpPr>
          <p:cNvPr id="57" name="Texte niveau 1…"/>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exte du titre"/>
          <p:cNvSpPr/>
          <p:nvPr>
            <p:ph type="title"/>
          </p:nvPr>
        </p:nvSpPr>
        <p:spPr>
          <a:prstGeom prst="rect">
            <a:avLst/>
          </a:prstGeom>
        </p:spPr>
        <p:txBody>
          <a:bodyPr/>
          <a:lstStyle/>
          <a:p>
            <a:pPr/>
            <a:r>
              <a:t>Texte du titre</a:t>
            </a:r>
          </a:p>
        </p:txBody>
      </p:sp>
      <p:sp>
        <p:nvSpPr>
          <p:cNvPr id="67" name="Texte niveau 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Texte niveau 1…"/>
          <p:cNvSpPr/>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Numéro de diapositive"/>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e du titre"/>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20.png"/><Relationship Id="rId4" Type="http://schemas.openxmlformats.org/officeDocument/2006/relationships/image" Target="../media/image2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 Id="rId3" Type="http://schemas.openxmlformats.org/officeDocument/2006/relationships/hyperlink" Target="http://meso-ganglia.ipsl.fr/"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hyperlink" Target="http://mesocentre.ipsl.fr/" TargetMode="External"/><Relationship Id="rId4" Type="http://schemas.openxmlformats.org/officeDocument/2006/relationships/hyperlink" Target="mailto:meso-support@ipsl.fr"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hyperlink" Target="https://mesocentre.ipsl.fr/"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hyperlink" Target="mailto:login@ciclad2.ipsl.jussieu.fr" TargetMode="Externa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image" Target="../media/image1.jpeg"/><Relationship Id="rId4" Type="http://schemas.openxmlformats.org/officeDocument/2006/relationships/image" Target="../media/image16.png"/><Relationship Id="rId5" Type="http://schemas.openxmlformats.org/officeDocument/2006/relationships/image" Target="../media/image1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 Id="rId3" Type="http://schemas.openxmlformats.org/officeDocument/2006/relationships/hyperlink" Target="https://www.rc.colorado.edu/support/examples-and-tutorials/parallel-io-on-janus-lustre.html" TargetMode="External"/><Relationship Id="rId4" Type="http://schemas.openxmlformats.org/officeDocument/2006/relationships/hyperlink" Target="http://www.nics.tennessee.edu/computing-resources/file-systems/io-lustre-tips" TargetMode="External"/><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1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9.png"/><Relationship Id="rId3" Type="http://schemas.openxmlformats.org/officeDocument/2006/relationships/image" Target="../media/image9.png"/><Relationship Id="rId4" Type="http://schemas.openxmlformats.org/officeDocument/2006/relationships/hyperlink" Target="https://www.nics.tennessee.edu/computing-resources/file-systems/io-lustre-tip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Infrastructure"/>
          <p:cNvSpPr/>
          <p:nvPr/>
        </p:nvSpPr>
        <p:spPr>
          <a:xfrm>
            <a:off x="4463603" y="4694821"/>
            <a:ext cx="4077594" cy="7801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4800">
                <a:solidFill>
                  <a:srgbClr val="1771A9"/>
                </a:solidFill>
                <a:latin typeface="Arial"/>
                <a:ea typeface="Arial"/>
                <a:cs typeface="Arial"/>
                <a:sym typeface="Arial"/>
              </a:defRPr>
            </a:lvl1pPr>
          </a:lstStyle>
          <a:p>
            <a:pPr/>
            <a:r>
              <a:t>Infrastructure</a:t>
            </a:r>
          </a:p>
        </p:txBody>
      </p:sp>
      <p:sp>
        <p:nvSpPr>
          <p:cNvPr id="165" name="Module 1"/>
          <p:cNvSpPr/>
          <p:nvPr/>
        </p:nvSpPr>
        <p:spPr>
          <a:xfrm>
            <a:off x="5124400" y="3763323"/>
            <a:ext cx="2837379" cy="7801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cap="small" sz="4800">
                <a:solidFill>
                  <a:srgbClr val="EC710E"/>
                </a:solidFill>
                <a:latin typeface="Arial"/>
                <a:ea typeface="Arial"/>
                <a:cs typeface="Arial"/>
                <a:sym typeface="Arial"/>
              </a:defRPr>
            </a:lvl1pPr>
          </a:lstStyle>
          <a:p>
            <a:pPr/>
            <a:r>
              <a:t>Module 1</a:t>
            </a:r>
          </a:p>
        </p:txBody>
      </p:sp>
      <p:pic>
        <p:nvPicPr>
          <p:cNvPr id="166" name="pasted-image.pdf" descr="pasted-image.pdf"/>
          <p:cNvPicPr>
            <a:picLocks noChangeAspect="1"/>
          </p:cNvPicPr>
          <p:nvPr/>
        </p:nvPicPr>
        <p:blipFill>
          <a:blip r:embed="rId2">
            <a:extLst/>
          </a:blip>
          <a:stretch>
            <a:fillRect/>
          </a:stretch>
        </p:blipFill>
        <p:spPr>
          <a:xfrm>
            <a:off x="7225230" y="5844463"/>
            <a:ext cx="4359878" cy="3285406"/>
          </a:xfrm>
          <a:prstGeom prst="rect">
            <a:avLst/>
          </a:prstGeom>
          <a:ln w="12700">
            <a:miter lim="400000"/>
          </a:ln>
          <a:effectLst>
            <a:outerShdw sx="100000" sy="100000" kx="0" ky="0" algn="b" rotWithShape="0" blurRad="190500" dist="8455" dir="5400000">
              <a:srgbClr val="000000"/>
            </a:outerShdw>
          </a:effectLst>
        </p:spPr>
      </p:pic>
      <p:pic>
        <p:nvPicPr>
          <p:cNvPr id="167" name="pasted-image.pdf" descr="pasted-image.pdf"/>
          <p:cNvPicPr>
            <a:picLocks noChangeAspect="1"/>
          </p:cNvPicPr>
          <p:nvPr/>
        </p:nvPicPr>
        <p:blipFill>
          <a:blip r:embed="rId3">
            <a:extLst/>
          </a:blip>
          <a:stretch>
            <a:fillRect/>
          </a:stretch>
        </p:blipFill>
        <p:spPr>
          <a:xfrm>
            <a:off x="1419691" y="5844463"/>
            <a:ext cx="4357241" cy="3285406"/>
          </a:xfrm>
          <a:prstGeom prst="rect">
            <a:avLst/>
          </a:prstGeom>
          <a:ln w="12700">
            <a:miter lim="400000"/>
          </a:ln>
          <a:effectLst>
            <a:outerShdw sx="100000" sy="100000" kx="0" ky="0" algn="b" rotWithShape="0" blurRad="190500" dist="8455" dir="5400000">
              <a:srgbClr val="000000"/>
            </a:outerShdw>
          </a:effectLst>
        </p:spPr>
      </p:pic>
      <p:sp>
        <p:nvSpPr>
          <p:cNvPr id="168" name="CICLAD cluster at UPMC (Jussieu)"/>
          <p:cNvSpPr/>
          <p:nvPr/>
        </p:nvSpPr>
        <p:spPr>
          <a:xfrm>
            <a:off x="1428324" y="9253518"/>
            <a:ext cx="2880706"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Arial"/>
                <a:ea typeface="Arial"/>
                <a:cs typeface="Arial"/>
                <a:sym typeface="Arial"/>
              </a:defRPr>
            </a:lvl1pPr>
          </a:lstStyle>
          <a:p>
            <a:pPr/>
            <a:r>
              <a:t>CICLAD cluster at UPMC (Jussieu)</a:t>
            </a:r>
          </a:p>
        </p:txBody>
      </p:sp>
      <p:sp>
        <p:nvSpPr>
          <p:cNvPr id="169" name="ClimServ at Polytechnique (Palaiseau)"/>
          <p:cNvSpPr/>
          <p:nvPr/>
        </p:nvSpPr>
        <p:spPr>
          <a:xfrm>
            <a:off x="8425564" y="9253518"/>
            <a:ext cx="3148187" cy="2989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atin typeface="Arial"/>
                <a:ea typeface="Arial"/>
                <a:cs typeface="Arial"/>
                <a:sym typeface="Arial"/>
              </a:defRPr>
            </a:lvl1pPr>
          </a:lstStyle>
          <a:p>
            <a:pPr/>
            <a:r>
              <a:t>ClimServ at Polytechnique (Palaiseau)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4" name="Mesocentre description"/>
          <p:cNvSpPr/>
          <p:nvPr>
            <p:ph type="title"/>
          </p:nvPr>
        </p:nvSpPr>
        <p:spPr>
          <a:prstGeom prst="rect">
            <a:avLst/>
          </a:prstGeom>
        </p:spPr>
        <p:txBody>
          <a:bodyPr/>
          <a:lstStyle/>
          <a:p>
            <a:pPr/>
            <a:r>
              <a:t>Mesocentre description</a:t>
            </a:r>
          </a:p>
        </p:txBody>
      </p:sp>
      <p:sp>
        <p:nvSpPr>
          <p:cNvPr id="235" name="Objectives of data management on the mesocentre:…"/>
          <p:cNvSpPr/>
          <p:nvPr/>
        </p:nvSpPr>
        <p:spPr>
          <a:xfrm>
            <a:off x="342874" y="1498787"/>
            <a:ext cx="12353282" cy="99916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600">
                <a:solidFill>
                  <a:srgbClr val="1771A9"/>
                </a:solidFill>
                <a:latin typeface="Arial"/>
                <a:ea typeface="Arial"/>
                <a:cs typeface="Arial"/>
                <a:sym typeface="Arial"/>
              </a:defRPr>
            </a:pPr>
            <a:r>
              <a:t>Mesocentre disk spaces:</a:t>
            </a:r>
          </a:p>
          <a:p>
            <a:pPr marL="595346" indent="-321026" algn="l" defTabSz="457200">
              <a:buSzPct val="60000"/>
              <a:buBlip>
                <a:blip r:embed="rId2"/>
              </a:buBlip>
              <a:defRPr sz="2600">
                <a:solidFill>
                  <a:srgbClr val="1771A9"/>
                </a:solidFill>
                <a:latin typeface="Arial"/>
                <a:ea typeface="Arial"/>
                <a:cs typeface="Arial"/>
                <a:sym typeface="Arial"/>
              </a:defRPr>
            </a:pPr>
            <a:r>
              <a:t>All disk spaces are visible from the clusters (ClimServ/Ciclad) of the mesocentre</a:t>
            </a:r>
          </a:p>
          <a:p>
            <a:pPr marL="869666" indent="-321027" algn="l" defTabSz="457200">
              <a:buSzPct val="60000"/>
              <a:buBlip>
                <a:blip r:embed="rId3"/>
              </a:buBlip>
              <a:defRPr sz="2600">
                <a:solidFill>
                  <a:srgbClr val="1771A9"/>
                </a:solidFill>
                <a:latin typeface="Arial"/>
                <a:ea typeface="Arial"/>
                <a:cs typeface="Arial"/>
                <a:sym typeface="Arial"/>
              </a:defRPr>
            </a:pPr>
            <a:r>
              <a:t>Data stored on ClimServ are mounted read-only via NFS on CICLAD</a:t>
            </a:r>
          </a:p>
          <a:p>
            <a:pPr marL="869666" indent="-321027" algn="l" defTabSz="457200">
              <a:buSzPct val="60000"/>
              <a:buBlip>
                <a:blip r:embed="rId3"/>
              </a:buBlip>
              <a:defRPr sz="2600">
                <a:solidFill>
                  <a:srgbClr val="1771A9"/>
                </a:solidFill>
                <a:latin typeface="Arial"/>
                <a:ea typeface="Arial"/>
                <a:cs typeface="Arial"/>
                <a:sym typeface="Arial"/>
              </a:defRPr>
            </a:pPr>
            <a:r>
              <a:t>Data stored on CICLAD are mounted read-only via NFS on ClimServ</a:t>
            </a:r>
          </a:p>
          <a:p>
            <a:pPr marL="595346" indent="-321026" algn="l" defTabSz="457200">
              <a:buSzPct val="60000"/>
              <a:buBlip>
                <a:blip r:embed="rId2"/>
              </a:buBlip>
              <a:defRPr sz="2600">
                <a:solidFill>
                  <a:srgbClr val="1771A9"/>
                </a:solidFill>
                <a:latin typeface="Arial"/>
                <a:ea typeface="Arial"/>
                <a:cs typeface="Arial"/>
                <a:sym typeface="Arial"/>
              </a:defRPr>
            </a:pPr>
            <a:r>
              <a:t>Because of the network topology of the mesocentre, it is advisable to work on the cluster closest to the processed data</a:t>
            </a:r>
          </a:p>
          <a:p>
            <a:pPr marL="595346" indent="-321026" algn="l" defTabSz="457200">
              <a:buSzPct val="60000"/>
              <a:buBlip>
                <a:blip r:embed="rId2"/>
              </a:buBlip>
              <a:defRPr b="1" sz="2600">
                <a:solidFill>
                  <a:srgbClr val="1771A9"/>
                </a:solidFill>
                <a:latin typeface="Arial"/>
                <a:ea typeface="Arial"/>
                <a:cs typeface="Arial"/>
                <a:sym typeface="Arial"/>
              </a:defRPr>
            </a:pPr>
            <a:r>
              <a:t>User directories:</a:t>
            </a:r>
          </a:p>
          <a:p>
            <a:pPr marL="595346" indent="-321026" algn="l" defTabSz="457200">
              <a:buSzPct val="60000"/>
              <a:buBlip>
                <a:blip r:embed="rId2"/>
              </a:buBlip>
              <a:defRPr sz="2600">
                <a:solidFill>
                  <a:srgbClr val="1771A9"/>
                </a:solidFill>
                <a:latin typeface="Arial"/>
                <a:ea typeface="Arial"/>
                <a:cs typeface="Arial"/>
                <a:sym typeface="Arial"/>
              </a:defRPr>
            </a:pPr>
          </a:p>
          <a:p>
            <a:pPr marL="595346" indent="-321026" algn="l" defTabSz="457200">
              <a:buSzPct val="60000"/>
              <a:buBlip>
                <a:blip r:embed="rId2"/>
              </a:buBlip>
              <a:defRPr sz="2600">
                <a:solidFill>
                  <a:srgbClr val="1771A9"/>
                </a:solidFill>
                <a:latin typeface="Arial"/>
                <a:ea typeface="Arial"/>
                <a:cs typeface="Arial"/>
                <a:sym typeface="Arial"/>
              </a:defRPr>
            </a:pPr>
          </a:p>
          <a:p>
            <a:pPr marL="595346" indent="-321026" algn="l" defTabSz="457200">
              <a:buSzPct val="60000"/>
              <a:buBlip>
                <a:blip r:embed="rId2"/>
              </a:buBlip>
              <a:defRPr sz="2600">
                <a:solidFill>
                  <a:srgbClr val="1771A9"/>
                </a:solidFill>
                <a:latin typeface="Arial"/>
                <a:ea typeface="Arial"/>
                <a:cs typeface="Arial"/>
                <a:sym typeface="Arial"/>
              </a:defRPr>
            </a:pPr>
          </a:p>
          <a:p>
            <a:pPr marL="595346" indent="-321026" algn="l" defTabSz="457200">
              <a:buSzPct val="60000"/>
              <a:buBlip>
                <a:blip r:embed="rId2"/>
              </a:buBlip>
              <a:defRPr sz="2600">
                <a:solidFill>
                  <a:srgbClr val="1771A9"/>
                </a:solidFill>
                <a:latin typeface="Arial"/>
                <a:ea typeface="Arial"/>
                <a:cs typeface="Arial"/>
                <a:sym typeface="Arial"/>
              </a:defRPr>
            </a:pPr>
          </a:p>
          <a:p>
            <a:pPr algn="l" defTabSz="457200">
              <a:defRPr sz="2600">
                <a:solidFill>
                  <a:srgbClr val="1771A9"/>
                </a:solidFill>
                <a:latin typeface="Arial"/>
                <a:ea typeface="Arial"/>
                <a:cs typeface="Arial"/>
                <a:sym typeface="Arial"/>
              </a:defRPr>
            </a:pPr>
          </a:p>
          <a:p>
            <a:pPr marL="595346" indent="-321026" algn="l" defTabSz="457200">
              <a:buSzPct val="60000"/>
              <a:buBlip>
                <a:blip r:embed="rId2"/>
              </a:buBlip>
              <a:defRPr sz="2600">
                <a:solidFill>
                  <a:srgbClr val="1771A9"/>
                </a:solidFill>
                <a:latin typeface="Arial"/>
                <a:ea typeface="Arial"/>
                <a:cs typeface="Arial"/>
                <a:sym typeface="Arial"/>
              </a:defRPr>
            </a:pPr>
          </a:p>
          <a:p>
            <a:pPr marL="595346" indent="-321026" algn="l" defTabSz="457200">
              <a:buSzPct val="60000"/>
              <a:buBlip>
                <a:blip r:embed="rId2"/>
              </a:buBlip>
              <a:defRPr sz="2600">
                <a:solidFill>
                  <a:srgbClr val="1771A9"/>
                </a:solidFill>
                <a:latin typeface="Arial"/>
                <a:ea typeface="Arial"/>
                <a:cs typeface="Arial"/>
                <a:sym typeface="Arial"/>
              </a:defRPr>
            </a:pPr>
          </a:p>
          <a:p>
            <a:pPr marL="595346" indent="-321026" algn="l" defTabSz="457200">
              <a:buSzPct val="60000"/>
              <a:buBlip>
                <a:blip r:embed="rId2"/>
              </a:buBlip>
              <a:defRPr sz="2600">
                <a:solidFill>
                  <a:srgbClr val="1771A9"/>
                </a:solidFill>
                <a:latin typeface="Arial"/>
                <a:ea typeface="Arial"/>
                <a:cs typeface="Arial"/>
                <a:sym typeface="Arial"/>
              </a:defRPr>
            </a:pPr>
          </a:p>
          <a:p>
            <a:pPr marL="595346" indent="-321026" algn="l" defTabSz="457200">
              <a:buSzPct val="60000"/>
              <a:buBlip>
                <a:blip r:embed="rId2"/>
              </a:buBlip>
              <a:defRPr b="1" sz="2600">
                <a:solidFill>
                  <a:srgbClr val="1771A9"/>
                </a:solidFill>
                <a:latin typeface="Arial"/>
                <a:ea typeface="Arial"/>
                <a:cs typeface="Arial"/>
                <a:sym typeface="Arial"/>
              </a:defRPr>
            </a:pPr>
            <a:r>
              <a:t>Data directories:</a:t>
            </a:r>
          </a:p>
          <a:p>
            <a:pPr marL="869666" indent="-321027" algn="l" defTabSz="457200">
              <a:buSzPct val="60000"/>
              <a:buBlip>
                <a:blip r:embed="rId3"/>
              </a:buBlip>
              <a:defRPr sz="2600">
                <a:solidFill>
                  <a:srgbClr val="1771A9"/>
                </a:solidFill>
                <a:latin typeface="Arial"/>
                <a:ea typeface="Arial"/>
                <a:cs typeface="Arial"/>
                <a:sym typeface="Arial"/>
              </a:defRPr>
            </a:pPr>
            <a:r>
              <a:t>ClimServ: </a:t>
            </a:r>
            <a:r>
              <a:rPr b="1">
                <a:solidFill>
                  <a:srgbClr val="EC710E"/>
                </a:solidFill>
                <a:latin typeface="Courier New"/>
                <a:ea typeface="Courier New"/>
                <a:cs typeface="Courier New"/>
                <a:sym typeface="Courier New"/>
              </a:rPr>
              <a:t>/bdd</a:t>
            </a:r>
          </a:p>
          <a:p>
            <a:pPr marL="869666" indent="-321027" algn="l" defTabSz="457200">
              <a:buSzPct val="60000"/>
              <a:buBlip>
                <a:blip r:embed="rId3"/>
              </a:buBlip>
              <a:defRPr sz="2600">
                <a:solidFill>
                  <a:srgbClr val="1771A9"/>
                </a:solidFill>
                <a:latin typeface="Arial"/>
                <a:ea typeface="Arial"/>
                <a:cs typeface="Arial"/>
                <a:sym typeface="Arial"/>
              </a:defRPr>
            </a:pPr>
            <a:r>
              <a:t>CICLAD: </a:t>
            </a:r>
            <a:r>
              <a:rPr b="1">
                <a:solidFill>
                  <a:srgbClr val="EC710E"/>
                </a:solidFill>
                <a:latin typeface="Courier New"/>
                <a:ea typeface="Courier New"/>
                <a:cs typeface="Courier New"/>
                <a:sym typeface="Courier New"/>
              </a:rPr>
              <a:t>/etherfs, /prodigfs, /loceanfs, /ccc</a:t>
            </a:r>
          </a:p>
          <a:p>
            <a:pPr indent="548640" algn="l" defTabSz="457200">
              <a:defRPr sz="2600">
                <a:solidFill>
                  <a:srgbClr val="1771A9"/>
                </a:solidFill>
                <a:latin typeface="Arial"/>
                <a:ea typeface="Arial"/>
                <a:cs typeface="Arial"/>
                <a:sym typeface="Arial"/>
              </a:defRPr>
            </a:pPr>
          </a:p>
          <a:p>
            <a:pPr indent="548640" algn="l" defTabSz="457200">
              <a:defRPr sz="2600">
                <a:solidFill>
                  <a:srgbClr val="1771A9"/>
                </a:solidFill>
                <a:latin typeface="Arial"/>
                <a:ea typeface="Arial"/>
                <a:cs typeface="Arial"/>
                <a:sym typeface="Arial"/>
              </a:defRPr>
            </a:pPr>
          </a:p>
          <a:p>
            <a:pPr indent="548640" algn="l" defTabSz="457200">
              <a:defRPr sz="2600">
                <a:solidFill>
                  <a:srgbClr val="1771A9"/>
                </a:solidFill>
                <a:latin typeface="Arial"/>
                <a:ea typeface="Arial"/>
                <a:cs typeface="Arial"/>
                <a:sym typeface="Arial"/>
              </a:defRPr>
            </a:pPr>
          </a:p>
          <a:p>
            <a:pPr indent="548640" algn="l" defTabSz="457200">
              <a:defRPr sz="2600">
                <a:solidFill>
                  <a:srgbClr val="1771A9"/>
                </a:solidFill>
                <a:latin typeface="Arial"/>
                <a:ea typeface="Arial"/>
                <a:cs typeface="Arial"/>
                <a:sym typeface="Arial"/>
              </a:defRPr>
            </a:pPr>
          </a:p>
          <a:p>
            <a:pPr indent="548640" algn="l" defTabSz="457200">
              <a:defRPr sz="2600">
                <a:solidFill>
                  <a:srgbClr val="1771A9"/>
                </a:solidFill>
                <a:latin typeface="Arial"/>
                <a:ea typeface="Arial"/>
                <a:cs typeface="Arial"/>
                <a:sym typeface="Arial"/>
              </a:defRPr>
            </a:pPr>
          </a:p>
        </p:txBody>
      </p:sp>
      <p:sp>
        <p:nvSpPr>
          <p:cNvPr id="236" name="Storage and filesystem"/>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Storage and filesystem</a:t>
            </a:r>
          </a:p>
        </p:txBody>
      </p:sp>
      <p:graphicFrame>
        <p:nvGraphicFramePr>
          <p:cNvPr id="237" name="Tableau"/>
          <p:cNvGraphicFramePr/>
          <p:nvPr/>
        </p:nvGraphicFramePr>
        <p:xfrm>
          <a:off x="901293" y="5270737"/>
          <a:ext cx="13002828" cy="363566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28128"/>
                <a:gridCol w="1790700"/>
                <a:gridCol w="1524000"/>
              </a:tblGrid>
              <a:tr h="329902">
                <a:tc gridSpan="3">
                  <a:txBody>
                    <a:bodyPr/>
                    <a:lstStyle/>
                    <a:p>
                      <a:pPr lvl="1">
                        <a:defRPr b="1" sz="1600">
                          <a:solidFill>
                            <a:srgbClr val="FFFFFF"/>
                          </a:solidFill>
                          <a:latin typeface="Arial"/>
                          <a:ea typeface="Arial"/>
                          <a:cs typeface="Arial"/>
                          <a:sym typeface="Arial"/>
                        </a:defRPr>
                      </a:pPr>
                      <a:r>
                        <a:t> ClimServ</a:t>
                      </a:r>
                    </a:p>
                  </a:txBody>
                  <a:tcPr marL="50800" marR="50800" marT="50800" marB="50800" anchor="ctr" anchorCtr="0" horzOverflow="overflow">
                    <a:solidFill>
                      <a:schemeClr val="accent1"/>
                    </a:solidFill>
                  </a:tcPr>
                </a:tc>
                <a:tc hMerge="1">
                  <a:tcPr/>
                </a:tc>
                <a:tc hMerge="1">
                  <a:tcPr/>
                </a:tc>
              </a:tr>
              <a:tr h="336252">
                <a:tc>
                  <a:txBody>
                    <a:bodyPr/>
                    <a:lstStyle/>
                    <a:p>
                      <a:pPr lvl="1">
                        <a:defRPr i="1" sz="1600">
                          <a:solidFill>
                            <a:srgbClr val="FFFFFF"/>
                          </a:solidFill>
                          <a:latin typeface="Arial"/>
                          <a:ea typeface="Arial"/>
                          <a:cs typeface="Arial"/>
                          <a:sym typeface="Arial"/>
                        </a:defRPr>
                      </a:pPr>
                      <a:r>
                        <a:t>Directory</a:t>
                      </a:r>
                    </a:p>
                  </a:txBody>
                  <a:tcPr marL="50800" marR="50800" marT="50800" marB="50800" anchor="ctr" anchorCtr="0" horzOverflow="overflow">
                    <a:solidFill>
                      <a:schemeClr val="accent1"/>
                    </a:solidFill>
                  </a:tcPr>
                </a:tc>
                <a:tc>
                  <a:txBody>
                    <a:bodyPr/>
                    <a:lstStyle/>
                    <a:p>
                      <a:pPr/>
                      <a:r>
                        <a:rPr i="1" sz="1600">
                          <a:solidFill>
                            <a:srgbClr val="FFFFFF"/>
                          </a:solidFill>
                          <a:latin typeface="Arial"/>
                          <a:ea typeface="Arial"/>
                          <a:cs typeface="Arial"/>
                          <a:sym typeface="Arial"/>
                        </a:rPr>
                        <a:t>Limits</a:t>
                      </a:r>
                    </a:p>
                  </a:txBody>
                  <a:tcPr marL="50800" marR="50800" marT="50800" marB="50800" anchor="ctr" anchorCtr="0" horzOverflow="overflow">
                    <a:solidFill>
                      <a:schemeClr val="accent1"/>
                    </a:solidFill>
                  </a:tcPr>
                </a:tc>
                <a:tc>
                  <a:txBody>
                    <a:bodyPr/>
                    <a:lstStyle/>
                    <a:p>
                      <a:pPr/>
                      <a:r>
                        <a:rPr i="1" sz="1600">
                          <a:solidFill>
                            <a:srgbClr val="FFFFFF"/>
                          </a:solidFill>
                          <a:latin typeface="Arial"/>
                          <a:ea typeface="Arial"/>
                          <a:cs typeface="Arial"/>
                          <a:sym typeface="Arial"/>
                        </a:rPr>
                        <a:t>Backup</a:t>
                      </a:r>
                    </a:p>
                  </a:txBody>
                  <a:tcPr marL="50800" marR="50800" marT="50800" marB="50800" anchor="ctr" anchorCtr="0" horzOverflow="overflow">
                    <a:solidFill>
                      <a:schemeClr val="accent1"/>
                    </a:solidFill>
                  </a:tcPr>
                </a:tc>
              </a:tr>
              <a:tr h="311150">
                <a:tc>
                  <a:txBody>
                    <a:bodyPr/>
                    <a:lstStyle/>
                    <a:p>
                      <a:pPr lvl="1" algn="l">
                        <a:defRPr b="1" sz="1400">
                          <a:solidFill>
                            <a:srgbClr val="1771A9"/>
                          </a:solidFill>
                          <a:latin typeface="Courier New"/>
                          <a:ea typeface="Courier New"/>
                          <a:cs typeface="Courier New"/>
                          <a:sym typeface="Courier New"/>
                        </a:defRPr>
                      </a:pPr>
                      <a:r>
                        <a:t>/home</a:t>
                      </a:r>
                    </a:p>
                  </a:txBody>
                  <a:tcPr marL="50800" marR="50800" marT="50800" marB="50800" anchor="ctr" anchorCtr="0" horzOverflow="overflow"/>
                </a:tc>
                <a:tc>
                  <a:txBody>
                    <a:bodyPr/>
                    <a:lstStyle/>
                    <a:p>
                      <a:pPr algn="l"/>
                      <a:r>
                        <a:rPr sz="1400">
                          <a:solidFill>
                            <a:srgbClr val="1771A9"/>
                          </a:solidFill>
                          <a:latin typeface="Arial"/>
                          <a:ea typeface="Arial"/>
                          <a:cs typeface="Arial"/>
                          <a:sym typeface="Arial"/>
                        </a:rPr>
                        <a:t>10Gb | 300 000 files</a:t>
                      </a:r>
                    </a:p>
                  </a:txBody>
                  <a:tcPr marL="50800" marR="50800" marT="50800" marB="50800" anchor="ctr" anchorCtr="0" horzOverflow="overflow"/>
                </a:tc>
                <a:tc>
                  <a:txBody>
                    <a:bodyPr/>
                    <a:lstStyle/>
                    <a:p>
                      <a:pPr algn="l"/>
                      <a:r>
                        <a:rPr sz="1400">
                          <a:solidFill>
                            <a:srgbClr val="1771A9"/>
                          </a:solidFill>
                          <a:latin typeface="Arial"/>
                          <a:ea typeface="Arial"/>
                          <a:cs typeface="Arial"/>
                          <a:sym typeface="Arial"/>
                        </a:rPr>
                        <a:t>Daily incremental</a:t>
                      </a:r>
                    </a:p>
                  </a:txBody>
                  <a:tcPr marL="50800" marR="50800" marT="50800" marB="50800" anchor="ctr" anchorCtr="0" horzOverflow="overflow"/>
                </a:tc>
              </a:tr>
              <a:tr h="304800">
                <a:tc>
                  <a:txBody>
                    <a:bodyPr/>
                    <a:lstStyle/>
                    <a:p>
                      <a:pPr lvl="1" algn="l">
                        <a:defRPr b="1" sz="1400">
                          <a:solidFill>
                            <a:srgbClr val="1771A9"/>
                          </a:solidFill>
                          <a:latin typeface="Courier New"/>
                          <a:ea typeface="Courier New"/>
                          <a:cs typeface="Courier New"/>
                          <a:sym typeface="Courier New"/>
                        </a:defRPr>
                      </a:pPr>
                      <a:r>
                        <a:t>/homedata</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200Gb | 300 000 files</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15-day differential</a:t>
                      </a:r>
                    </a:p>
                  </a:txBody>
                  <a:tcPr marL="50800" marR="50800" marT="50800" marB="50800" anchor="ctr" anchorCtr="0" horzOverflow="overflow">
                    <a:solidFill>
                      <a:srgbClr val="76D6FF">
                        <a:alpha val="50000"/>
                      </a:srgbClr>
                    </a:solidFill>
                  </a:tcPr>
                </a:tc>
              </a:tr>
              <a:tr h="304800">
                <a:tc>
                  <a:txBody>
                    <a:bodyPr/>
                    <a:lstStyle/>
                    <a:p>
                      <a:pPr lvl="1" algn="l">
                        <a:defRPr b="1" sz="1400">
                          <a:solidFill>
                            <a:srgbClr val="1771A9"/>
                          </a:solidFill>
                          <a:latin typeface="Courier New"/>
                          <a:ea typeface="Courier New"/>
                          <a:cs typeface="Courier New"/>
                          <a:sym typeface="Courier New"/>
                        </a:defRPr>
                      </a:pPr>
                      <a:r>
                        <a:t>/ciclad-home</a:t>
                      </a:r>
                    </a:p>
                  </a:txBody>
                  <a:tcPr marL="50800" marR="50800" marT="50800" marB="50800" anchor="ctr" anchorCtr="0" horzOverflow="overflow"/>
                </a:tc>
                <a:tc>
                  <a:txBody>
                    <a:bodyPr/>
                    <a:lstStyle/>
                    <a:p>
                      <a:pPr algn="l"/>
                      <a:r>
                        <a:rPr sz="1400">
                          <a:solidFill>
                            <a:srgbClr val="1771A9"/>
                          </a:solidFill>
                          <a:latin typeface="Arial"/>
                          <a:ea typeface="Arial"/>
                          <a:cs typeface="Arial"/>
                          <a:sym typeface="Arial"/>
                        </a:rPr>
                        <a:t>Read-Only</a:t>
                      </a:r>
                    </a:p>
                  </a:txBody>
                  <a:tcPr marL="50800" marR="50800" marT="50800" marB="50800" anchor="ctr" anchorCtr="0" horzOverflow="overflow"/>
                </a:tc>
                <a:tc>
                  <a:txBody>
                    <a:bodyPr/>
                    <a:lstStyle/>
                    <a:p>
                      <a:pPr algn="l"/>
                      <a:r>
                        <a:rPr sz="1400">
                          <a:solidFill>
                            <a:srgbClr val="1771A9"/>
                          </a:solidFill>
                          <a:latin typeface="Arial"/>
                          <a:ea typeface="Arial"/>
                          <a:cs typeface="Arial"/>
                          <a:sym typeface="Arial"/>
                        </a:rPr>
                        <a:t>N/A</a:t>
                      </a:r>
                    </a:p>
                  </a:txBody>
                  <a:tcPr marL="50800" marR="50800" marT="50800" marB="50800" anchor="ctr" anchorCtr="0" horzOverflow="overflow"/>
                </a:tc>
              </a:tr>
              <a:tr h="304800">
                <a:tc>
                  <a:txBody>
                    <a:bodyPr/>
                    <a:lstStyle/>
                    <a:p>
                      <a:pPr marL="203199" algn="l"/>
                      <a:r>
                        <a:rPr b="1" sz="1400">
                          <a:solidFill>
                            <a:srgbClr val="1771A9"/>
                          </a:solidFill>
                          <a:latin typeface="Courier New"/>
                          <a:ea typeface="Courier New"/>
                          <a:cs typeface="Courier New"/>
                          <a:sym typeface="Courier New"/>
                        </a:rPr>
                        <a:t>/data</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Read-Only</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N/A</a:t>
                      </a:r>
                    </a:p>
                  </a:txBody>
                  <a:tcPr marL="50800" marR="50800" marT="50800" marB="50800" anchor="ctr" anchorCtr="0" horzOverflow="overflow">
                    <a:solidFill>
                      <a:srgbClr val="76D6FF">
                        <a:alpha val="50000"/>
                      </a:srgbClr>
                    </a:solidFill>
                  </a:tcPr>
                </a:tc>
              </a:tr>
            </a:tbl>
          </a:graphicData>
        </a:graphic>
      </p:graphicFrame>
      <p:graphicFrame>
        <p:nvGraphicFramePr>
          <p:cNvPr id="238" name="Tableau"/>
          <p:cNvGraphicFramePr/>
          <p:nvPr/>
        </p:nvGraphicFramePr>
        <p:xfrm>
          <a:off x="6492520" y="5270737"/>
          <a:ext cx="13002828" cy="363566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28128"/>
                <a:gridCol w="1790700"/>
                <a:gridCol w="1992157"/>
              </a:tblGrid>
              <a:tr h="329902">
                <a:tc gridSpan="3">
                  <a:txBody>
                    <a:bodyPr/>
                    <a:lstStyle/>
                    <a:p>
                      <a:pPr lvl="1">
                        <a:defRPr b="1" sz="1600">
                          <a:solidFill>
                            <a:srgbClr val="FFFFFF"/>
                          </a:solidFill>
                          <a:latin typeface="Arial"/>
                          <a:ea typeface="Arial"/>
                          <a:cs typeface="Arial"/>
                          <a:sym typeface="Arial"/>
                        </a:defRPr>
                      </a:pPr>
                      <a:r>
                        <a:t>CICLAD</a:t>
                      </a:r>
                    </a:p>
                  </a:txBody>
                  <a:tcPr marL="50800" marR="50800" marT="50800" marB="50800" anchor="ctr" anchorCtr="0" horzOverflow="overflow">
                    <a:solidFill>
                      <a:schemeClr val="accent1"/>
                    </a:solidFill>
                  </a:tcPr>
                </a:tc>
                <a:tc hMerge="1">
                  <a:tcPr/>
                </a:tc>
                <a:tc hMerge="1">
                  <a:tcPr/>
                </a:tc>
              </a:tr>
              <a:tr h="336252">
                <a:tc>
                  <a:txBody>
                    <a:bodyPr/>
                    <a:lstStyle/>
                    <a:p>
                      <a:pPr lvl="1">
                        <a:defRPr i="1" sz="1600">
                          <a:solidFill>
                            <a:srgbClr val="FFFFFF"/>
                          </a:solidFill>
                          <a:latin typeface="Arial"/>
                          <a:ea typeface="Arial"/>
                          <a:cs typeface="Arial"/>
                          <a:sym typeface="Arial"/>
                        </a:defRPr>
                      </a:pPr>
                      <a:r>
                        <a:t>Directory</a:t>
                      </a:r>
                    </a:p>
                  </a:txBody>
                  <a:tcPr marL="50800" marR="50800" marT="50800" marB="50800" anchor="ctr" anchorCtr="0" horzOverflow="overflow">
                    <a:solidFill>
                      <a:schemeClr val="accent1"/>
                    </a:solidFill>
                  </a:tcPr>
                </a:tc>
                <a:tc>
                  <a:txBody>
                    <a:bodyPr/>
                    <a:lstStyle/>
                    <a:p>
                      <a:pPr/>
                      <a:r>
                        <a:rPr i="1" sz="1600">
                          <a:solidFill>
                            <a:srgbClr val="FFFFFF"/>
                          </a:solidFill>
                          <a:latin typeface="Arial"/>
                          <a:ea typeface="Arial"/>
                          <a:cs typeface="Arial"/>
                          <a:sym typeface="Arial"/>
                        </a:rPr>
                        <a:t>Limits</a:t>
                      </a:r>
                    </a:p>
                  </a:txBody>
                  <a:tcPr marL="50800" marR="50800" marT="50800" marB="50800" anchor="ctr" anchorCtr="0" horzOverflow="overflow">
                    <a:solidFill>
                      <a:schemeClr val="accent1"/>
                    </a:solidFill>
                  </a:tcPr>
                </a:tc>
                <a:tc>
                  <a:txBody>
                    <a:bodyPr/>
                    <a:lstStyle/>
                    <a:p>
                      <a:pPr/>
                      <a:r>
                        <a:rPr i="1" sz="1600">
                          <a:solidFill>
                            <a:srgbClr val="FFFFFF"/>
                          </a:solidFill>
                          <a:latin typeface="Arial"/>
                          <a:ea typeface="Arial"/>
                          <a:cs typeface="Arial"/>
                          <a:sym typeface="Arial"/>
                        </a:rPr>
                        <a:t>Backup</a:t>
                      </a:r>
                    </a:p>
                  </a:txBody>
                  <a:tcPr marL="50800" marR="50800" marT="50800" marB="50800" anchor="ctr" anchorCtr="0" horzOverflow="overflow">
                    <a:solidFill>
                      <a:schemeClr val="accent1"/>
                    </a:solidFill>
                  </a:tcPr>
                </a:tc>
              </a:tr>
              <a:tr h="311150">
                <a:tc>
                  <a:txBody>
                    <a:bodyPr/>
                    <a:lstStyle/>
                    <a:p>
                      <a:pPr lvl="1" algn="l">
                        <a:defRPr b="1" sz="1400">
                          <a:solidFill>
                            <a:srgbClr val="1771A9"/>
                          </a:solidFill>
                          <a:latin typeface="Courier New"/>
                          <a:ea typeface="Courier New"/>
                          <a:cs typeface="Courier New"/>
                          <a:sym typeface="Courier New"/>
                        </a:defRPr>
                      </a:pPr>
                      <a:r>
                        <a:t>/home</a:t>
                      </a:r>
                    </a:p>
                  </a:txBody>
                  <a:tcPr marL="50800" marR="50800" marT="50800" marB="50800" anchor="ctr" anchorCtr="0" horzOverflow="overflow"/>
                </a:tc>
                <a:tc>
                  <a:txBody>
                    <a:bodyPr/>
                    <a:lstStyle/>
                    <a:p>
                      <a:pPr algn="l"/>
                      <a:r>
                        <a:rPr sz="1400">
                          <a:solidFill>
                            <a:srgbClr val="1771A9"/>
                          </a:solidFill>
                          <a:latin typeface="Arial"/>
                          <a:ea typeface="Arial"/>
                          <a:cs typeface="Arial"/>
                          <a:sym typeface="Arial"/>
                        </a:rPr>
                        <a:t>20Gb | 300 000 files</a:t>
                      </a:r>
                    </a:p>
                  </a:txBody>
                  <a:tcPr marL="50800" marR="50800" marT="50800" marB="50800" anchor="ctr" anchorCtr="0" horzOverflow="overflow"/>
                </a:tc>
                <a:tc>
                  <a:txBody>
                    <a:bodyPr/>
                    <a:lstStyle/>
                    <a:p>
                      <a:pPr algn="l">
                        <a:defRPr sz="1400">
                          <a:solidFill>
                            <a:srgbClr val="1771A9"/>
                          </a:solidFill>
                          <a:latin typeface="Arial"/>
                          <a:ea typeface="Arial"/>
                          <a:cs typeface="Arial"/>
                          <a:sym typeface="Arial"/>
                        </a:defRPr>
                      </a:pPr>
                      <a:r>
                        <a:t>Daily sync </a:t>
                      </a:r>
                      <a:r>
                        <a:rPr>
                          <a:latin typeface="Courier New"/>
                          <a:ea typeface="Courier New"/>
                          <a:cs typeface="Courier New"/>
                          <a:sym typeface="Courier New"/>
                        </a:rPr>
                        <a:t>/backupfs</a:t>
                      </a:r>
                    </a:p>
                  </a:txBody>
                  <a:tcPr marL="50800" marR="50800" marT="50800" marB="50800" anchor="ctr" anchorCtr="0" horzOverflow="overflow"/>
                </a:tc>
              </a:tr>
              <a:tr h="304800">
                <a:tc>
                  <a:txBody>
                    <a:bodyPr/>
                    <a:lstStyle/>
                    <a:p>
                      <a:pPr lvl="1" algn="l">
                        <a:defRPr b="1" sz="1400">
                          <a:solidFill>
                            <a:srgbClr val="1771A9"/>
                          </a:solidFill>
                          <a:latin typeface="Courier New"/>
                          <a:ea typeface="Courier New"/>
                          <a:cs typeface="Courier New"/>
                          <a:sym typeface="Courier New"/>
                        </a:defRPr>
                      </a:pPr>
                      <a:r>
                        <a:t>/data</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1To | 300 000 files</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No</a:t>
                      </a:r>
                    </a:p>
                  </a:txBody>
                  <a:tcPr marL="50800" marR="50800" marT="50800" marB="50800" anchor="ctr" anchorCtr="0" horzOverflow="overflow">
                    <a:solidFill>
                      <a:srgbClr val="76D6FF">
                        <a:alpha val="50000"/>
                      </a:srgbClr>
                    </a:solidFill>
                  </a:tcPr>
                </a:tc>
              </a:tr>
              <a:tr h="304800">
                <a:tc>
                  <a:txBody>
                    <a:bodyPr/>
                    <a:lstStyle/>
                    <a:p>
                      <a:pPr lvl="1" algn="l">
                        <a:defRPr b="1" sz="1400">
                          <a:solidFill>
                            <a:srgbClr val="1771A9"/>
                          </a:solidFill>
                          <a:latin typeface="Courier New"/>
                          <a:ea typeface="Courier New"/>
                          <a:cs typeface="Courier New"/>
                          <a:sym typeface="Courier New"/>
                        </a:defRPr>
                      </a:pPr>
                      <a:r>
                        <a:t>/climserv-home</a:t>
                      </a:r>
                    </a:p>
                  </a:txBody>
                  <a:tcPr marL="50800" marR="50800" marT="50800" marB="50800" anchor="ctr" anchorCtr="0" horzOverflow="overflow"/>
                </a:tc>
                <a:tc>
                  <a:txBody>
                    <a:bodyPr/>
                    <a:lstStyle/>
                    <a:p>
                      <a:pPr algn="l"/>
                      <a:r>
                        <a:rPr sz="1400">
                          <a:solidFill>
                            <a:srgbClr val="1771A9"/>
                          </a:solidFill>
                          <a:latin typeface="Arial"/>
                          <a:ea typeface="Arial"/>
                          <a:cs typeface="Arial"/>
                          <a:sym typeface="Arial"/>
                        </a:rPr>
                        <a:t>Read-Only</a:t>
                      </a:r>
                    </a:p>
                  </a:txBody>
                  <a:tcPr marL="50800" marR="50800" marT="50800" marB="50800" anchor="ctr" anchorCtr="0" horzOverflow="overflow"/>
                </a:tc>
                <a:tc>
                  <a:txBody>
                    <a:bodyPr/>
                    <a:lstStyle/>
                    <a:p>
                      <a:pPr algn="l"/>
                      <a:r>
                        <a:rPr sz="1400">
                          <a:solidFill>
                            <a:srgbClr val="1771A9"/>
                          </a:solidFill>
                          <a:latin typeface="Arial"/>
                          <a:ea typeface="Arial"/>
                          <a:cs typeface="Arial"/>
                          <a:sym typeface="Arial"/>
                        </a:rPr>
                        <a:t>N/A</a:t>
                      </a:r>
                    </a:p>
                  </a:txBody>
                  <a:tcPr marL="50800" marR="50800" marT="50800" marB="50800" anchor="ctr" anchorCtr="0" horzOverflow="overflow"/>
                </a:tc>
              </a:tr>
              <a:tr h="304800">
                <a:tc>
                  <a:txBody>
                    <a:bodyPr/>
                    <a:lstStyle/>
                    <a:p>
                      <a:pPr marL="203199" algn="l"/>
                      <a:r>
                        <a:rPr b="1" sz="1400">
                          <a:solidFill>
                            <a:srgbClr val="1771A9"/>
                          </a:solidFill>
                          <a:latin typeface="Courier New"/>
                          <a:ea typeface="Courier New"/>
                          <a:cs typeface="Courier New"/>
                          <a:sym typeface="Courier New"/>
                        </a:rPr>
                        <a:t>/homedata</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Read-Only</a:t>
                      </a:r>
                    </a:p>
                  </a:txBody>
                  <a:tcPr marL="50800" marR="50800" marT="50800" marB="50800" anchor="ctr" anchorCtr="0" horzOverflow="overflow">
                    <a:solidFill>
                      <a:srgbClr val="76D6FF">
                        <a:alpha val="50000"/>
                      </a:srgbClr>
                    </a:solidFill>
                  </a:tcPr>
                </a:tc>
                <a:tc>
                  <a:txBody>
                    <a:bodyPr/>
                    <a:lstStyle/>
                    <a:p>
                      <a:pPr algn="l"/>
                      <a:r>
                        <a:rPr sz="1400">
                          <a:solidFill>
                            <a:srgbClr val="1771A9"/>
                          </a:solidFill>
                          <a:latin typeface="Arial"/>
                          <a:ea typeface="Arial"/>
                          <a:cs typeface="Arial"/>
                          <a:sym typeface="Arial"/>
                        </a:rPr>
                        <a:t>N/A</a:t>
                      </a:r>
                    </a:p>
                  </a:txBody>
                  <a:tcPr marL="50800" marR="50800" marT="50800" marB="50800" anchor="ctr" anchorCtr="0" horzOverflow="overflow">
                    <a:solidFill>
                      <a:srgbClr val="76D6FF">
                        <a:alpha val="50000"/>
                      </a:srgbClr>
                    </a:solidFill>
                  </a:tcPr>
                </a:tc>
              </a:tr>
            </a:tbl>
          </a:graphicData>
        </a:graphic>
      </p:graphicFrame>
      <p:sp>
        <p:nvSpPr>
          <p:cNvPr id="239" name="Flèche double"/>
          <p:cNvSpPr/>
          <p:nvPr/>
        </p:nvSpPr>
        <p:spPr>
          <a:xfrm>
            <a:off x="6087588" y="6633966"/>
            <a:ext cx="361467" cy="164835"/>
          </a:xfrm>
          <a:prstGeom prst="leftRightArrow">
            <a:avLst>
              <a:gd name="adj1" fmla="val 42092"/>
              <a:gd name="adj2" fmla="val 70071"/>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40" name="Flèche double"/>
          <p:cNvSpPr/>
          <p:nvPr/>
        </p:nvSpPr>
        <p:spPr>
          <a:xfrm>
            <a:off x="6087588" y="6939239"/>
            <a:ext cx="361467" cy="164835"/>
          </a:xfrm>
          <a:prstGeom prst="leftRightArrow">
            <a:avLst>
              <a:gd name="adj1" fmla="val 42092"/>
              <a:gd name="adj2" fmla="val 70071"/>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 name="Mesocentre description"/>
          <p:cNvSpPr/>
          <p:nvPr>
            <p:ph type="title"/>
          </p:nvPr>
        </p:nvSpPr>
        <p:spPr>
          <a:prstGeom prst="rect">
            <a:avLst/>
          </a:prstGeom>
        </p:spPr>
        <p:txBody>
          <a:bodyPr/>
          <a:lstStyle/>
          <a:p>
            <a:pPr/>
            <a:r>
              <a:t>Mesocentre description</a:t>
            </a:r>
          </a:p>
        </p:txBody>
      </p:sp>
      <p:sp>
        <p:nvSpPr>
          <p:cNvPr id="244" name="Objectives of data management on the mesocentre:…"/>
          <p:cNvSpPr/>
          <p:nvPr/>
        </p:nvSpPr>
        <p:spPr>
          <a:xfrm>
            <a:off x="342874" y="1447687"/>
            <a:ext cx="12353282" cy="37365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400">
                <a:solidFill>
                  <a:srgbClr val="1771A9"/>
                </a:solidFill>
                <a:latin typeface="Arial"/>
                <a:ea typeface="Arial"/>
                <a:cs typeface="Arial"/>
                <a:sym typeface="Arial"/>
              </a:defRPr>
            </a:pPr>
            <a:r>
              <a:t>Virtualisation system</a:t>
            </a:r>
          </a:p>
          <a:p>
            <a:pPr algn="l"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Two virtualisation systems based on VMWARE and Xen are used to host applications using data from the mesocentre, while optimally adjusting the resources required.</a:t>
            </a:r>
          </a:p>
          <a:p>
            <a:pPr algn="l" defTabSz="457200">
              <a:defRPr b="1" sz="1800">
                <a:solidFill>
                  <a:srgbClr val="1771A9"/>
                </a:solidFill>
                <a:latin typeface="Arial"/>
                <a:ea typeface="Arial"/>
                <a:cs typeface="Arial"/>
                <a:sym typeface="Arial"/>
              </a:defRPr>
            </a:pPr>
          </a:p>
          <a:p>
            <a:pPr algn="l" defTabSz="457200">
              <a:defRPr b="1" sz="2400">
                <a:solidFill>
                  <a:srgbClr val="1771A9"/>
                </a:solidFill>
                <a:latin typeface="Arial"/>
                <a:ea typeface="Arial"/>
                <a:cs typeface="Arial"/>
                <a:sym typeface="Arial"/>
              </a:defRPr>
            </a:pPr>
            <a:r>
              <a:t>Data distribution services: </a:t>
            </a:r>
            <a:r>
              <a:rPr b="0"/>
              <a:t>Data produced or hosted on the mesocentre can be made available through several distribution services according to the needs of the project</a:t>
            </a:r>
            <a:endParaRPr b="0"/>
          </a:p>
          <a:p>
            <a:pPr algn="l"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FTP</a:t>
            </a:r>
          </a:p>
          <a:p>
            <a:pPr marL="595346" indent="-321026" algn="l" defTabSz="457200">
              <a:buSzPct val="60000"/>
              <a:buBlip>
                <a:blip r:embed="rId2"/>
              </a:buBlip>
              <a:defRPr sz="2400">
                <a:solidFill>
                  <a:srgbClr val="1771A9"/>
                </a:solidFill>
                <a:latin typeface="Arial"/>
                <a:ea typeface="Arial"/>
                <a:cs typeface="Arial"/>
                <a:sym typeface="Arial"/>
              </a:defRPr>
            </a:pPr>
            <a:r>
              <a:t>HTTP</a:t>
            </a:r>
          </a:p>
          <a:p>
            <a:pPr marL="595346" indent="-321026" algn="l" defTabSz="457200">
              <a:buSzPct val="60000"/>
              <a:buBlip>
                <a:blip r:embed="rId2"/>
              </a:buBlip>
              <a:defRPr sz="2400">
                <a:solidFill>
                  <a:srgbClr val="1771A9"/>
                </a:solidFill>
                <a:latin typeface="Arial"/>
                <a:ea typeface="Arial"/>
                <a:cs typeface="Arial"/>
                <a:sym typeface="Arial"/>
              </a:defRPr>
            </a:pPr>
            <a:r>
              <a:t>THREDDS Data Server</a:t>
            </a:r>
          </a:p>
        </p:txBody>
      </p:sp>
      <p:pic>
        <p:nvPicPr>
          <p:cNvPr id="245" name="Image 2" descr="Image 2"/>
          <p:cNvPicPr>
            <a:picLocks noChangeAspect="1"/>
          </p:cNvPicPr>
          <p:nvPr/>
        </p:nvPicPr>
        <p:blipFill>
          <a:blip r:embed="rId3">
            <a:extLst/>
          </a:blip>
          <a:srcRect l="7692" t="33553" r="11477" b="4022"/>
          <a:stretch>
            <a:fillRect/>
          </a:stretch>
        </p:blipFill>
        <p:spPr>
          <a:xfrm>
            <a:off x="6975303" y="5436292"/>
            <a:ext cx="4598993" cy="3275799"/>
          </a:xfrm>
          <a:prstGeom prst="rect">
            <a:avLst/>
          </a:prstGeom>
          <a:ln w="12700">
            <a:miter lim="400000"/>
          </a:ln>
          <a:effectLst>
            <a:outerShdw sx="100000" sy="100000" kx="0" ky="0" algn="b" rotWithShape="0" blurRad="190500" dist="8455" dir="5400000">
              <a:srgbClr val="000000"/>
            </a:outerShdw>
          </a:effectLst>
        </p:spPr>
      </p:pic>
      <p:pic>
        <p:nvPicPr>
          <p:cNvPr id="246" name="Image 3" descr="Image 3"/>
          <p:cNvPicPr>
            <a:picLocks noChangeAspect="1"/>
          </p:cNvPicPr>
          <p:nvPr/>
        </p:nvPicPr>
        <p:blipFill>
          <a:blip r:embed="rId4">
            <a:extLst/>
          </a:blip>
          <a:srcRect l="691" t="9232" r="1550" b="0"/>
          <a:stretch>
            <a:fillRect/>
          </a:stretch>
        </p:blipFill>
        <p:spPr>
          <a:xfrm>
            <a:off x="1519409" y="5436292"/>
            <a:ext cx="4435480" cy="3275903"/>
          </a:xfrm>
          <a:prstGeom prst="rect">
            <a:avLst/>
          </a:prstGeom>
          <a:ln w="12700">
            <a:miter lim="400000"/>
          </a:ln>
          <a:effectLst>
            <a:outerShdw sx="100000" sy="100000" kx="0" ky="0" algn="b" rotWithShape="0" blurRad="190500" dist="8455" dir="5400000">
              <a:srgbClr val="000000"/>
            </a:outerShdw>
          </a:effectLst>
        </p:spPr>
      </p:pic>
      <p:sp>
        <p:nvSpPr>
          <p:cNvPr id="247" name="Project hosting and data distribution"/>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Project hosting and data distribution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0" name="Mesocentre description"/>
          <p:cNvSpPr/>
          <p:nvPr>
            <p:ph type="title"/>
          </p:nvPr>
        </p:nvSpPr>
        <p:spPr>
          <a:prstGeom prst="rect">
            <a:avLst/>
          </a:prstGeom>
        </p:spPr>
        <p:txBody>
          <a:bodyPr/>
          <a:lstStyle/>
          <a:p>
            <a:pPr/>
            <a:r>
              <a:t>Mesocentre description</a:t>
            </a:r>
          </a:p>
        </p:txBody>
      </p:sp>
      <p:pic>
        <p:nvPicPr>
          <p:cNvPr id="251" name="Image 1" descr="Image 1"/>
          <p:cNvPicPr>
            <a:picLocks noChangeAspect="0"/>
          </p:cNvPicPr>
          <p:nvPr/>
        </p:nvPicPr>
        <p:blipFill>
          <a:blip r:embed="rId2">
            <a:extLst/>
          </a:blip>
          <a:stretch>
            <a:fillRect/>
          </a:stretch>
        </p:blipFill>
        <p:spPr>
          <a:xfrm>
            <a:off x="857164" y="1465089"/>
            <a:ext cx="11290471" cy="7984640"/>
          </a:xfrm>
          <a:prstGeom prst="rect">
            <a:avLst/>
          </a:prstGeom>
        </p:spPr>
      </p:pic>
      <p:sp>
        <p:nvSpPr>
          <p:cNvPr id="252" name="Rectangle 2"/>
          <p:cNvSpPr/>
          <p:nvPr/>
        </p:nvSpPr>
        <p:spPr>
          <a:xfrm>
            <a:off x="4432369" y="976072"/>
            <a:ext cx="4140062"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u="sng">
                <a:solidFill>
                  <a:srgbClr val="1771A9"/>
                </a:solidFill>
                <a:latin typeface="Arial"/>
                <a:ea typeface="Arial"/>
                <a:cs typeface="Arial"/>
                <a:sym typeface="Arial"/>
                <a:hlinkClick r:id="rId3" invalidUrl="" action="" tgtFrame="" tooltip="" history="1" highlightClick="0" endSnd="0"/>
              </a:defRPr>
            </a:lvl1pPr>
          </a:lstStyle>
          <a:p>
            <a:pPr/>
            <a:r>
              <a:rPr>
                <a:hlinkClick r:id="rId3" invalidUrl="" action="" tgtFrame="" tooltip="" history="1" highlightClick="0" endSnd="0"/>
              </a:rPr>
              <a:t>http://meso-ganglia.ipsl.fr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5" name="Mesocentre description"/>
          <p:cNvSpPr/>
          <p:nvPr>
            <p:ph type="title"/>
          </p:nvPr>
        </p:nvSpPr>
        <p:spPr>
          <a:prstGeom prst="rect">
            <a:avLst/>
          </a:prstGeom>
        </p:spPr>
        <p:txBody>
          <a:bodyPr/>
          <a:lstStyle/>
          <a:p>
            <a:pPr/>
            <a:r>
              <a:t>Mesocentre description</a:t>
            </a:r>
          </a:p>
        </p:txBody>
      </p:sp>
      <p:sp>
        <p:nvSpPr>
          <p:cNvPr id="256" name="Rectangle 2"/>
          <p:cNvSpPr/>
          <p:nvPr/>
        </p:nvSpPr>
        <p:spPr>
          <a:xfrm>
            <a:off x="5881508" y="976072"/>
            <a:ext cx="1241784"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History</a:t>
            </a:r>
          </a:p>
        </p:txBody>
      </p:sp>
      <p:sp>
        <p:nvSpPr>
          <p:cNvPr id="257" name="Objectives of data management on the mesocentre:…"/>
          <p:cNvSpPr/>
          <p:nvPr/>
        </p:nvSpPr>
        <p:spPr>
          <a:xfrm>
            <a:off x="325759" y="1793857"/>
            <a:ext cx="12353282" cy="22252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95346" indent="-321026" algn="l" defTabSz="457200">
              <a:buSzPct val="60000"/>
              <a:buBlip>
                <a:blip r:embed="rId2"/>
              </a:buBlip>
              <a:defRPr sz="2400">
                <a:solidFill>
                  <a:srgbClr val="1771A9"/>
                </a:solidFill>
                <a:latin typeface="Arial"/>
                <a:ea typeface="Arial"/>
                <a:cs typeface="Arial"/>
                <a:sym typeface="Arial"/>
              </a:defRPr>
            </a:pPr>
            <a:r>
              <a:rPr b="1"/>
              <a:t>Climserv</a:t>
            </a:r>
            <a:r>
              <a:t> (Ecole Polytechnique) 1996</a:t>
            </a:r>
          </a:p>
          <a:p>
            <a:pPr marL="595346" indent="-321026" algn="l" defTabSz="457200">
              <a:buSzPct val="60000"/>
              <a:buBlip>
                <a:blip r:embed="rId2"/>
              </a:buBlip>
              <a:defRPr sz="2400">
                <a:solidFill>
                  <a:srgbClr val="1771A9"/>
                </a:solidFill>
                <a:latin typeface="Arial"/>
                <a:ea typeface="Arial"/>
                <a:cs typeface="Arial"/>
                <a:sym typeface="Arial"/>
              </a:defRPr>
            </a:pPr>
            <a:r>
              <a:rPr b="1"/>
              <a:t>CICLAD</a:t>
            </a:r>
            <a:r>
              <a:t> ( UPMC ) 2008</a:t>
            </a:r>
          </a:p>
          <a:p>
            <a:pPr marL="595346" indent="-321026" algn="l" defTabSz="457200">
              <a:buSzPct val="60000"/>
              <a:buBlip>
                <a:blip r:embed="rId2"/>
              </a:buBlip>
              <a:defRPr sz="2400">
                <a:solidFill>
                  <a:srgbClr val="1771A9"/>
                </a:solidFill>
                <a:latin typeface="Arial"/>
                <a:ea typeface="Arial"/>
                <a:cs typeface="Arial"/>
                <a:sym typeface="Arial"/>
              </a:defRPr>
            </a:pPr>
            <a:r>
              <a:t>Node interconnection Infiniband 40Gb/s (2012)</a:t>
            </a:r>
          </a:p>
          <a:p>
            <a:pPr marL="595346" indent="-321026" algn="l" defTabSz="457200">
              <a:buSzPct val="60000"/>
              <a:buBlip>
                <a:blip r:embed="rId2"/>
              </a:buBlip>
              <a:defRPr sz="2400">
                <a:solidFill>
                  <a:srgbClr val="1771A9"/>
                </a:solidFill>
                <a:latin typeface="Arial"/>
                <a:ea typeface="Arial"/>
                <a:cs typeface="Arial"/>
                <a:sym typeface="Arial"/>
              </a:defRPr>
            </a:pPr>
            <a:r>
              <a:t>Interconnection by dedicated 1Gb/s link 2015</a:t>
            </a:r>
          </a:p>
          <a:p>
            <a:pPr marL="595346" indent="-321026" algn="l" defTabSz="457200">
              <a:buSzPct val="60000"/>
              <a:buBlip>
                <a:blip r:embed="rId2"/>
              </a:buBlip>
              <a:defRPr sz="2400">
                <a:solidFill>
                  <a:srgbClr val="1771A9"/>
                </a:solidFill>
                <a:latin typeface="Arial"/>
                <a:ea typeface="Arial"/>
                <a:cs typeface="Arial"/>
                <a:sym typeface="Arial"/>
              </a:defRPr>
            </a:pPr>
            <a:r>
              <a:rPr b="1"/>
              <a:t>ESPRI Mesocentre</a:t>
            </a:r>
            <a:r>
              <a:t> (Climserv + Ciclad) 2017</a:t>
            </a:r>
          </a:p>
          <a:p>
            <a:pPr marL="595346" indent="-321026" algn="l" defTabSz="457200">
              <a:buSzPct val="60000"/>
              <a:buBlip>
                <a:blip r:embed="rId2"/>
              </a:buBlip>
              <a:defRPr sz="2400">
                <a:solidFill>
                  <a:srgbClr val="1771A9"/>
                </a:solidFill>
                <a:latin typeface="Arial"/>
                <a:ea typeface="Arial"/>
                <a:cs typeface="Arial"/>
                <a:sym typeface="Arial"/>
              </a:defRPr>
            </a:pPr>
            <a:r>
              <a:t>Website: </a:t>
            </a:r>
            <a:r>
              <a:rPr u="sng">
                <a:hlinkClick r:id="rId3" invalidUrl="" action="" tgtFrame="" tooltip="" history="1" highlightClick="0" endSnd="0"/>
              </a:rPr>
              <a:t>http://mesocentre.ipsl.fr/</a:t>
            </a:r>
            <a:r>
              <a:t> </a:t>
            </a:r>
          </a:p>
        </p:txBody>
      </p:sp>
      <p:sp>
        <p:nvSpPr>
          <p:cNvPr id="258" name="Rectangle 2"/>
          <p:cNvSpPr/>
          <p:nvPr/>
        </p:nvSpPr>
        <p:spPr>
          <a:xfrm>
            <a:off x="5817581" y="4202787"/>
            <a:ext cx="1369638"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Support</a:t>
            </a:r>
          </a:p>
        </p:txBody>
      </p:sp>
      <p:sp>
        <p:nvSpPr>
          <p:cNvPr id="259" name="Objectives of data management on the mesocentre:…"/>
          <p:cNvSpPr/>
          <p:nvPr/>
        </p:nvSpPr>
        <p:spPr>
          <a:xfrm>
            <a:off x="325759" y="4860826"/>
            <a:ext cx="12353282" cy="43588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400">
                <a:solidFill>
                  <a:srgbClr val="1771A9"/>
                </a:solidFill>
                <a:latin typeface="Arial"/>
                <a:ea typeface="Arial"/>
                <a:cs typeface="Arial"/>
                <a:sym typeface="Arial"/>
              </a:defRPr>
            </a:pPr>
            <a:r>
              <a:t>Mail to: </a:t>
            </a:r>
            <a:r>
              <a:rPr u="sng">
                <a:hlinkClick r:id="rId4" invalidUrl="" action="" tgtFrame="" tooltip="" history="1" highlightClick="0" endSnd="0"/>
              </a:rPr>
              <a:t>meso-support@ipsl.fr</a:t>
            </a:r>
          </a:p>
          <a:p>
            <a:pPr marL="595346" indent="-321026" algn="l" defTabSz="457200">
              <a:buSzPct val="60000"/>
              <a:buBlip>
                <a:blip r:embed="rId2"/>
              </a:buBlip>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This is ticket system not mailing list </a:t>
            </a:r>
          </a:p>
          <a:p>
            <a:pPr marL="595346" indent="-321026" algn="l" defTabSz="457200">
              <a:buSzPct val="60000"/>
              <a:buBlip>
                <a:blip r:embed="rId2"/>
              </a:buBlip>
              <a:defRPr sz="2400">
                <a:solidFill>
                  <a:srgbClr val="1771A9"/>
                </a:solidFill>
                <a:latin typeface="Arial"/>
                <a:ea typeface="Arial"/>
                <a:cs typeface="Arial"/>
                <a:sym typeface="Arial"/>
              </a:defRPr>
            </a:pPr>
            <a:r>
              <a:t>thank you to answer only if problem persist</a:t>
            </a:r>
          </a:p>
          <a:p>
            <a:pPr marL="595346" indent="-321026" algn="l" defTabSz="457200">
              <a:buSzPct val="60000"/>
              <a:buBlip>
                <a:blip r:embed="rId2"/>
              </a:buBlip>
              <a:defRPr sz="2400">
                <a:solidFill>
                  <a:srgbClr val="1771A9"/>
                </a:solidFill>
                <a:latin typeface="Arial"/>
                <a:ea typeface="Arial"/>
                <a:cs typeface="Arial"/>
                <a:sym typeface="Arial"/>
              </a:defRPr>
            </a:pPr>
            <a:r>
              <a:t>or adding information (answering reopen tickets)</a:t>
            </a:r>
          </a:p>
          <a:p>
            <a:pPr marL="595346" indent="-321026" algn="l" defTabSz="457200">
              <a:buSzPct val="60000"/>
              <a:buBlip>
                <a:blip r:embed="rId2"/>
              </a:buBlip>
              <a:defRPr sz="2400">
                <a:solidFill>
                  <a:srgbClr val="1771A9"/>
                </a:solidFill>
                <a:latin typeface="Arial"/>
                <a:ea typeface="Arial"/>
                <a:cs typeface="Arial"/>
                <a:sym typeface="Arial"/>
              </a:defRPr>
            </a:pPr>
            <a:r>
              <a:t>Don't use old ticket to ask something new </a:t>
            </a:r>
          </a:p>
          <a:p>
            <a:pPr marL="595346" indent="-321026" algn="l" defTabSz="457200">
              <a:buSzPct val="60000"/>
              <a:buBlip>
                <a:blip r:embed="rId2"/>
              </a:buBlip>
              <a:defRPr sz="2400">
                <a:solidFill>
                  <a:srgbClr val="1771A9"/>
                </a:solidFill>
                <a:latin typeface="Arial"/>
                <a:ea typeface="Arial"/>
                <a:cs typeface="Arial"/>
                <a:sym typeface="Arial"/>
              </a:defRPr>
            </a:pPr>
            <a:r>
              <a:t>this is added to the old ticket </a:t>
            </a:r>
          </a:p>
          <a:p>
            <a:pPr algn="l" defTabSz="457200">
              <a:defRPr b="1" sz="2400">
                <a:solidFill>
                  <a:srgbClr val="1771A9"/>
                </a:solidFill>
                <a:latin typeface="Arial"/>
                <a:ea typeface="Arial"/>
                <a:cs typeface="Arial"/>
                <a:sym typeface="Arial"/>
              </a:defRPr>
            </a:pPr>
          </a:p>
          <a:p>
            <a:pPr algn="l" defTabSz="457200">
              <a:defRPr b="1" sz="2400">
                <a:solidFill>
                  <a:srgbClr val="1771A9"/>
                </a:solidFill>
                <a:latin typeface="Arial"/>
                <a:ea typeface="Arial"/>
                <a:cs typeface="Arial"/>
                <a:sym typeface="Arial"/>
              </a:defRPr>
            </a:pPr>
            <a:r>
              <a:t>Try to be precise even in subject ;-) when asking </a:t>
            </a:r>
          </a:p>
          <a:p>
            <a:pPr marL="595346" indent="-321026" algn="l" defTabSz="457200">
              <a:buSzPct val="60000"/>
              <a:buBlip>
                <a:blip r:embed="rId2"/>
              </a:buBlip>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For SSH: Your workstation OS? OS version?</a:t>
            </a:r>
          </a:p>
          <a:p>
            <a:pPr marL="595346" indent="-321026" algn="l" defTabSz="457200">
              <a:buSzPct val="60000"/>
              <a:buBlip>
                <a:blip r:embed="rId2"/>
              </a:buBlip>
              <a:defRPr sz="2400">
                <a:solidFill>
                  <a:srgbClr val="1771A9"/>
                </a:solidFill>
                <a:latin typeface="Arial"/>
                <a:ea typeface="Arial"/>
                <a:cs typeface="Arial"/>
                <a:sym typeface="Arial"/>
              </a:defRPr>
            </a:pPr>
            <a:r>
              <a:t>For jobs: jobs number? Script path? Script outputs?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2" name="Mesocentre description"/>
          <p:cNvSpPr/>
          <p:nvPr>
            <p:ph type="title"/>
          </p:nvPr>
        </p:nvSpPr>
        <p:spPr>
          <a:prstGeom prst="rect">
            <a:avLst/>
          </a:prstGeom>
        </p:spPr>
        <p:txBody>
          <a:bodyPr/>
          <a:lstStyle/>
          <a:p>
            <a:pPr/>
            <a:r>
              <a:t>Mesocentre description</a:t>
            </a:r>
          </a:p>
        </p:txBody>
      </p:sp>
      <p:sp>
        <p:nvSpPr>
          <p:cNvPr id="263" name="Rectangle 2"/>
          <p:cNvSpPr/>
          <p:nvPr/>
        </p:nvSpPr>
        <p:spPr>
          <a:xfrm>
            <a:off x="5697867" y="976072"/>
            <a:ext cx="1609066"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Hardware</a:t>
            </a:r>
          </a:p>
        </p:txBody>
      </p:sp>
      <p:sp>
        <p:nvSpPr>
          <p:cNvPr id="264" name="Objectives of data management on the mesocentre:…"/>
          <p:cNvSpPr/>
          <p:nvPr/>
        </p:nvSpPr>
        <p:spPr>
          <a:xfrm>
            <a:off x="325759" y="1978585"/>
            <a:ext cx="12353282" cy="68480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400">
                <a:solidFill>
                  <a:srgbClr val="1771A9"/>
                </a:solidFill>
                <a:latin typeface="Arial"/>
                <a:ea typeface="Arial"/>
                <a:cs typeface="Arial"/>
                <a:sym typeface="Arial"/>
              </a:defRPr>
            </a:pPr>
            <a:r>
              <a:t>Head nodes</a:t>
            </a:r>
          </a:p>
          <a:p>
            <a:pPr algn="l"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SSH Connection Access (5)</a:t>
            </a:r>
          </a:p>
          <a:p>
            <a:pPr marL="595346" indent="-321026" algn="l" defTabSz="457200">
              <a:buSzPct val="60000"/>
              <a:buBlip>
                <a:blip r:embed="rId2"/>
              </a:buBlip>
              <a:defRPr sz="2400">
                <a:solidFill>
                  <a:srgbClr val="1771A9"/>
                </a:solidFill>
                <a:latin typeface="Arial"/>
                <a:ea typeface="Arial"/>
                <a:cs typeface="Arial"/>
                <a:sym typeface="Arial"/>
              </a:defRPr>
            </a:pPr>
          </a:p>
          <a:p>
            <a:pPr algn="l" defTabSz="457200">
              <a:defRPr b="1" sz="2400">
                <a:solidFill>
                  <a:srgbClr val="1771A9"/>
                </a:solidFill>
                <a:latin typeface="Arial"/>
                <a:ea typeface="Arial"/>
                <a:cs typeface="Arial"/>
                <a:sym typeface="Arial"/>
              </a:defRPr>
            </a:pPr>
            <a:r>
              <a:t>Computing nodes </a:t>
            </a:r>
          </a:p>
          <a:p>
            <a:pPr algn="l"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50 nodes  (2400 AMD core)</a:t>
            </a:r>
          </a:p>
          <a:p>
            <a:pPr marL="595346" indent="-321026" algn="l" defTabSz="457200">
              <a:buSzPct val="60000"/>
              <a:buBlip>
                <a:blip r:embed="rId2"/>
              </a:buBlip>
              <a:defRPr sz="2400">
                <a:solidFill>
                  <a:srgbClr val="1771A9"/>
                </a:solidFill>
                <a:latin typeface="Arial"/>
                <a:ea typeface="Arial"/>
                <a:cs typeface="Arial"/>
                <a:sym typeface="Arial"/>
              </a:defRPr>
            </a:pPr>
            <a:r>
              <a:t>32 or 64 core per node (4 sockets )</a:t>
            </a:r>
          </a:p>
          <a:p>
            <a:pPr marL="595346" indent="-321026" algn="l" defTabSz="457200">
              <a:buSzPct val="60000"/>
              <a:buBlip>
                <a:blip r:embed="rId2"/>
              </a:buBlip>
              <a:defRPr sz="2400">
                <a:solidFill>
                  <a:srgbClr val="1771A9"/>
                </a:solidFill>
                <a:latin typeface="Arial"/>
                <a:ea typeface="Arial"/>
                <a:cs typeface="Arial"/>
                <a:sym typeface="Arial"/>
              </a:defRPr>
            </a:pPr>
            <a:r>
              <a:t>Memory 4GB/core</a:t>
            </a:r>
          </a:p>
          <a:p>
            <a:pPr marL="595346" indent="-321026" algn="l" defTabSz="457200">
              <a:buSzPct val="60000"/>
              <a:buBlip>
                <a:blip r:embed="rId2"/>
              </a:buBlip>
              <a:defRPr sz="2400">
                <a:solidFill>
                  <a:srgbClr val="1771A9"/>
                </a:solidFill>
                <a:latin typeface="Arial"/>
                <a:ea typeface="Arial"/>
                <a:cs typeface="Arial"/>
                <a:sym typeface="Arial"/>
              </a:defRPr>
            </a:pPr>
          </a:p>
          <a:p>
            <a:pPr algn="l" defTabSz="457200">
              <a:defRPr b="1" sz="2400">
                <a:solidFill>
                  <a:srgbClr val="1771A9"/>
                </a:solidFill>
                <a:latin typeface="Arial"/>
                <a:ea typeface="Arial"/>
                <a:cs typeface="Arial"/>
                <a:sym typeface="Arial"/>
              </a:defRPr>
            </a:pPr>
            <a:r>
              <a:t>Filers nodes</a:t>
            </a:r>
          </a:p>
          <a:p>
            <a:pPr algn="l"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Lustre parallel Filesystem ( 3Po )</a:t>
            </a:r>
          </a:p>
          <a:p>
            <a:pPr marL="595346" indent="-321026" algn="l" defTabSz="457200">
              <a:buSzPct val="60000"/>
              <a:buBlip>
                <a:blip r:embed="rId2"/>
              </a:buBlip>
              <a:defRPr sz="2400">
                <a:solidFill>
                  <a:srgbClr val="1771A9"/>
                </a:solidFill>
                <a:latin typeface="Arial"/>
                <a:ea typeface="Arial"/>
                <a:cs typeface="Arial"/>
                <a:sym typeface="Arial"/>
              </a:defRPr>
            </a:pPr>
            <a:r>
              <a:t>25 physical servers</a:t>
            </a:r>
          </a:p>
          <a:p>
            <a:pPr marL="595346" indent="-321026" algn="l" defTabSz="457200">
              <a:buSzPct val="60000"/>
              <a:buBlip>
                <a:blip r:embed="rId2"/>
              </a:buBlip>
              <a:defRPr sz="2400">
                <a:solidFill>
                  <a:srgbClr val="1771A9"/>
                </a:solidFill>
                <a:latin typeface="Arial"/>
                <a:ea typeface="Arial"/>
                <a:cs typeface="Arial"/>
                <a:sym typeface="Arial"/>
              </a:defRPr>
            </a:pPr>
            <a:r>
              <a:t>More than 1300 hard disk</a:t>
            </a:r>
          </a:p>
          <a:p>
            <a:pPr marL="595346" indent="-321026" algn="l" defTabSz="457200">
              <a:buSzPct val="60000"/>
              <a:buBlip>
                <a:blip r:embed="rId2"/>
              </a:buBlip>
              <a:defRPr sz="2400">
                <a:solidFill>
                  <a:srgbClr val="1771A9"/>
                </a:solidFill>
                <a:latin typeface="Arial"/>
                <a:ea typeface="Arial"/>
                <a:cs typeface="Arial"/>
                <a:sym typeface="Arial"/>
              </a:defRPr>
            </a:pPr>
          </a:p>
          <a:p>
            <a:pPr algn="l" defTabSz="457200">
              <a:defRPr b="1" sz="2400">
                <a:solidFill>
                  <a:srgbClr val="1771A9"/>
                </a:solidFill>
                <a:latin typeface="Arial"/>
                <a:ea typeface="Arial"/>
                <a:cs typeface="Arial"/>
                <a:sym typeface="Arial"/>
              </a:defRPr>
            </a:pPr>
            <a:r>
              <a:t>Virtualisation nodes</a:t>
            </a:r>
          </a:p>
          <a:p>
            <a:pPr algn="l"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VMWare and XEN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7" name="Mesocentre description"/>
          <p:cNvSpPr/>
          <p:nvPr>
            <p:ph type="title"/>
          </p:nvPr>
        </p:nvSpPr>
        <p:spPr>
          <a:prstGeom prst="rect">
            <a:avLst/>
          </a:prstGeom>
        </p:spPr>
        <p:txBody>
          <a:bodyPr/>
          <a:lstStyle/>
          <a:p>
            <a:pPr/>
            <a:r>
              <a:t>Mesocentre description</a:t>
            </a:r>
          </a:p>
        </p:txBody>
      </p:sp>
      <p:sp>
        <p:nvSpPr>
          <p:cNvPr id="268" name="Rectangle 2"/>
          <p:cNvSpPr/>
          <p:nvPr/>
        </p:nvSpPr>
        <p:spPr>
          <a:xfrm>
            <a:off x="4147958" y="976072"/>
            <a:ext cx="4708884"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Computing node architecture</a:t>
            </a:r>
          </a:p>
        </p:txBody>
      </p:sp>
      <p:sp>
        <p:nvSpPr>
          <p:cNvPr id="269" name="TextShape 2"/>
          <p:cNvSpPr/>
          <p:nvPr/>
        </p:nvSpPr>
        <p:spPr>
          <a:xfrm>
            <a:off x="204529" y="1805529"/>
            <a:ext cx="11709278" cy="3456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defRPr b="1" sz="2400">
                <a:solidFill>
                  <a:srgbClr val="EC710E"/>
                </a:solidFill>
                <a:latin typeface="Arial"/>
                <a:ea typeface="Arial"/>
                <a:cs typeface="Arial"/>
                <a:sym typeface="Arial"/>
              </a:defRPr>
            </a:lvl1pPr>
          </a:lstStyle>
          <a:p>
            <a:pPr/>
            <a:r>
              <a:t>NUMA (Non Uniform Memory Access)</a:t>
            </a:r>
          </a:p>
        </p:txBody>
      </p:sp>
      <p:pic>
        <p:nvPicPr>
          <p:cNvPr id="270" name="image3.png" descr="image3.png"/>
          <p:cNvPicPr>
            <a:picLocks noChangeAspect="1"/>
          </p:cNvPicPr>
          <p:nvPr/>
        </p:nvPicPr>
        <p:blipFill>
          <a:blip r:embed="rId2">
            <a:extLst/>
          </a:blip>
          <a:stretch>
            <a:fillRect/>
          </a:stretch>
        </p:blipFill>
        <p:spPr>
          <a:xfrm>
            <a:off x="213478" y="2506277"/>
            <a:ext cx="12577844" cy="658450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3" name="Mesocentre utilities"/>
          <p:cNvSpPr/>
          <p:nvPr>
            <p:ph type="title"/>
          </p:nvPr>
        </p:nvSpPr>
        <p:spPr>
          <a:prstGeom prst="rect">
            <a:avLst/>
          </a:prstGeom>
        </p:spPr>
        <p:txBody>
          <a:bodyPr/>
          <a:lstStyle/>
          <a:p>
            <a:pPr/>
            <a:r>
              <a:t>Mesocentre utilities</a:t>
            </a:r>
          </a:p>
        </p:txBody>
      </p:sp>
      <p:sp>
        <p:nvSpPr>
          <p:cNvPr id="274" name="Rectangle 2"/>
          <p:cNvSpPr/>
          <p:nvPr/>
        </p:nvSpPr>
        <p:spPr>
          <a:xfrm>
            <a:off x="5030211" y="976072"/>
            <a:ext cx="2944377" cy="5035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1" sz="2600">
                <a:solidFill>
                  <a:srgbClr val="1771A9"/>
                </a:solidFill>
                <a:latin typeface="Arial"/>
                <a:ea typeface="Arial"/>
                <a:cs typeface="Arial"/>
                <a:sym typeface="Arial"/>
              </a:defRPr>
            </a:pPr>
            <a:r>
              <a:rPr>
                <a:latin typeface="Courier New"/>
                <a:ea typeface="Courier New"/>
                <a:cs typeface="Courier New"/>
                <a:sym typeface="Courier New"/>
              </a:rPr>
              <a:t>module</a:t>
            </a:r>
            <a:r>
              <a:t> command</a:t>
            </a:r>
          </a:p>
        </p:txBody>
      </p:sp>
      <p:sp>
        <p:nvSpPr>
          <p:cNvPr id="275" name="Objectives of data management on the mesocentre:…"/>
          <p:cNvSpPr/>
          <p:nvPr/>
        </p:nvSpPr>
        <p:spPr>
          <a:xfrm>
            <a:off x="325759" y="2649833"/>
            <a:ext cx="12353282" cy="43457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t>Now ESPRI Mesocentre (CICLAD and ClimServ) is using the </a:t>
            </a:r>
            <a:r>
              <a:rPr>
                <a:latin typeface="Courier New"/>
                <a:ea typeface="Courier New"/>
                <a:cs typeface="Courier New"/>
                <a:sym typeface="Courier New"/>
              </a:rPr>
              <a:t>module</a:t>
            </a:r>
            <a:r>
              <a:t> command for software initialisation</a:t>
            </a:r>
          </a:p>
          <a:p>
            <a:pPr algn="just" defTabSz="457200">
              <a:defRPr b="1" sz="2000">
                <a:solidFill>
                  <a:srgbClr val="1771A9"/>
                </a:solidFill>
                <a:latin typeface="Arial"/>
                <a:ea typeface="Arial"/>
                <a:cs typeface="Arial"/>
                <a:sym typeface="Arial"/>
              </a:defRPr>
            </a:pPr>
          </a:p>
          <a:p>
            <a:pPr algn="just" defTabSz="457200">
              <a:defRPr b="1" spc="-197" sz="1800">
                <a:solidFill>
                  <a:srgbClr val="EC710E"/>
                </a:solidFill>
                <a:latin typeface="Courier New"/>
                <a:ea typeface="Courier New"/>
                <a:cs typeface="Courier New"/>
                <a:sym typeface="Courier New"/>
              </a:defRPr>
            </a:pPr>
            <a:r>
              <a:t>module (avail [product] | load product[/version] | list | switch product/version1 product/version2 | display</a:t>
            </a:r>
          </a:p>
          <a:p>
            <a:pPr marL="595346" indent="-321026" algn="just" defTabSz="457200">
              <a:buSzPct val="60000"/>
              <a:buBlip>
                <a:blip r:embed="rId2"/>
              </a:buBlip>
              <a:defRPr sz="2000">
                <a:solidFill>
                  <a:srgbClr val="1771A9"/>
                </a:solidFill>
                <a:latin typeface="Arial"/>
                <a:ea typeface="Arial"/>
                <a:cs typeface="Arial"/>
                <a:sym typeface="Arial"/>
              </a:defRPr>
            </a:pPr>
          </a:p>
          <a:p>
            <a:pPr marL="595346" indent="-321026" algn="just" defTabSz="457200">
              <a:buSzPct val="60000"/>
              <a:buBlip>
                <a:blip r:embed="rId2"/>
              </a:buBlip>
              <a:defRPr sz="2400">
                <a:solidFill>
                  <a:srgbClr val="1771A9"/>
                </a:solidFill>
                <a:latin typeface="Arial"/>
                <a:ea typeface="Arial"/>
                <a:cs typeface="Arial"/>
                <a:sym typeface="Arial"/>
              </a:defRPr>
            </a:pPr>
            <a:r>
              <a:rPr b="1" spc="-264">
                <a:solidFill>
                  <a:srgbClr val="EC710E"/>
                </a:solidFill>
                <a:latin typeface="Courier New"/>
                <a:ea typeface="Courier New"/>
                <a:cs typeface="Courier New"/>
                <a:sym typeface="Courier New"/>
              </a:rPr>
              <a:t>product[/version]</a:t>
            </a:r>
            <a:r>
              <a:t>: Product could be a compiler, a library or a software</a:t>
            </a:r>
          </a:p>
          <a:p>
            <a:pPr marL="595346" indent="-321026" algn="just" defTabSz="457200">
              <a:buSzPct val="60000"/>
              <a:buBlip>
                <a:blip r:embed="rId2"/>
              </a:buBlip>
              <a:defRPr sz="2400">
                <a:solidFill>
                  <a:srgbClr val="1771A9"/>
                </a:solidFill>
                <a:latin typeface="Arial"/>
                <a:ea typeface="Arial"/>
                <a:cs typeface="Arial"/>
                <a:sym typeface="Arial"/>
              </a:defRPr>
            </a:pPr>
            <a:r>
              <a:rPr b="1" spc="-264">
                <a:solidFill>
                  <a:srgbClr val="EC710E"/>
                </a:solidFill>
                <a:latin typeface="Courier New"/>
                <a:ea typeface="Courier New"/>
                <a:cs typeface="Courier New"/>
                <a:sym typeface="Courier New"/>
              </a:rPr>
              <a:t>avail </a:t>
            </a:r>
            <a:r>
              <a:t>— List all known product and versions</a:t>
            </a:r>
          </a:p>
          <a:p>
            <a:pPr marL="595346" indent="-321026" algn="just" defTabSz="457200">
              <a:buSzPct val="60000"/>
              <a:buBlip>
                <a:blip r:embed="rId2"/>
              </a:buBlip>
              <a:defRPr sz="2400">
                <a:solidFill>
                  <a:srgbClr val="1771A9"/>
                </a:solidFill>
                <a:latin typeface="Arial"/>
                <a:ea typeface="Arial"/>
                <a:cs typeface="Arial"/>
                <a:sym typeface="Arial"/>
              </a:defRPr>
            </a:pPr>
            <a:r>
              <a:rPr b="1" spc="-264">
                <a:solidFill>
                  <a:srgbClr val="EC710E"/>
                </a:solidFill>
                <a:latin typeface="Courier New"/>
                <a:ea typeface="Courier New"/>
                <a:cs typeface="Courier New"/>
                <a:sym typeface="Courier New"/>
              </a:rPr>
              <a:t>load</a:t>
            </a:r>
            <a:r>
              <a:t> — Initialise a product in his default version if no version is specified</a:t>
            </a:r>
          </a:p>
          <a:p>
            <a:pPr marL="595346" indent="-321026" algn="just" defTabSz="457200">
              <a:buSzPct val="60000"/>
              <a:buBlip>
                <a:blip r:embed="rId2"/>
              </a:buBlip>
              <a:defRPr sz="2400">
                <a:solidFill>
                  <a:srgbClr val="1771A9"/>
                </a:solidFill>
                <a:latin typeface="Arial"/>
                <a:ea typeface="Arial"/>
                <a:cs typeface="Arial"/>
                <a:sym typeface="Arial"/>
              </a:defRPr>
            </a:pPr>
            <a:r>
              <a:rPr b="1" spc="-264">
                <a:solidFill>
                  <a:srgbClr val="EC710E"/>
                </a:solidFill>
                <a:latin typeface="Courier New"/>
                <a:ea typeface="Courier New"/>
                <a:cs typeface="Courier New"/>
                <a:sym typeface="Courier New"/>
              </a:rPr>
              <a:t>list </a:t>
            </a:r>
            <a:r>
              <a:t>— List already loaded product and version</a:t>
            </a:r>
          </a:p>
          <a:p>
            <a:pPr marL="595346" indent="-321026" algn="just" defTabSz="457200">
              <a:buSzPct val="60000"/>
              <a:buBlip>
                <a:blip r:embed="rId2"/>
              </a:buBlip>
              <a:defRPr sz="2400">
                <a:solidFill>
                  <a:srgbClr val="1771A9"/>
                </a:solidFill>
                <a:latin typeface="Arial"/>
                <a:ea typeface="Arial"/>
                <a:cs typeface="Arial"/>
                <a:sym typeface="Arial"/>
              </a:defRPr>
            </a:pPr>
            <a:r>
              <a:rPr b="1" spc="-264">
                <a:solidFill>
                  <a:srgbClr val="EC710E"/>
                </a:solidFill>
                <a:latin typeface="Courier New"/>
                <a:ea typeface="Courier New"/>
                <a:cs typeface="Courier New"/>
                <a:sym typeface="Courier New"/>
              </a:rPr>
              <a:t>switch</a:t>
            </a:r>
            <a:r>
              <a:t> — Changing the version of already loaded product</a:t>
            </a:r>
          </a:p>
          <a:p>
            <a:pPr marL="595346" indent="-321026" algn="just" defTabSz="457200">
              <a:buSzPct val="60000"/>
              <a:buBlip>
                <a:blip r:embed="rId2"/>
              </a:buBlip>
              <a:defRPr sz="2400">
                <a:solidFill>
                  <a:srgbClr val="1771A9"/>
                </a:solidFill>
                <a:latin typeface="Arial"/>
                <a:ea typeface="Arial"/>
                <a:cs typeface="Arial"/>
                <a:sym typeface="Arial"/>
              </a:defRPr>
            </a:pPr>
            <a:r>
              <a:rPr b="1" spc="-264">
                <a:solidFill>
                  <a:srgbClr val="EC710E"/>
                </a:solidFill>
                <a:latin typeface="Courier New"/>
                <a:ea typeface="Courier New"/>
                <a:cs typeface="Courier New"/>
                <a:sym typeface="Courier New"/>
              </a:rPr>
              <a:t>purge</a:t>
            </a:r>
            <a:r>
              <a:t> — Unload product</a:t>
            </a:r>
          </a:p>
          <a:p>
            <a:pPr marL="595346" indent="-321026" algn="just" defTabSz="457200">
              <a:buSzPct val="60000"/>
              <a:buBlip>
                <a:blip r:embed="rId2"/>
              </a:buBlip>
              <a:defRPr sz="2400">
                <a:solidFill>
                  <a:srgbClr val="1771A9"/>
                </a:solidFill>
                <a:latin typeface="Arial"/>
                <a:ea typeface="Arial"/>
                <a:cs typeface="Arial"/>
                <a:sym typeface="Arial"/>
              </a:defRPr>
            </a:pPr>
            <a:r>
              <a:rPr b="1" spc="-264">
                <a:solidFill>
                  <a:srgbClr val="EC710E"/>
                </a:solidFill>
                <a:latin typeface="Courier New"/>
                <a:ea typeface="Courier New"/>
                <a:cs typeface="Courier New"/>
                <a:sym typeface="Courier New"/>
              </a:rPr>
              <a:t>display </a:t>
            </a:r>
            <a:r>
              <a:t>— Show the module file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Mesocentre utilities"/>
          <p:cNvSpPr/>
          <p:nvPr>
            <p:ph type="title"/>
          </p:nvPr>
        </p:nvSpPr>
        <p:spPr>
          <a:prstGeom prst="rect">
            <a:avLst/>
          </a:prstGeom>
        </p:spPr>
        <p:txBody>
          <a:bodyPr/>
          <a:lstStyle/>
          <a:p>
            <a:pPr/>
            <a:r>
              <a:t>Mesocentre utilities</a:t>
            </a:r>
          </a:p>
        </p:txBody>
      </p:sp>
      <p:sp>
        <p:nvSpPr>
          <p:cNvPr id="279" name="Rectangle 2"/>
          <p:cNvSpPr/>
          <p:nvPr/>
        </p:nvSpPr>
        <p:spPr>
          <a:xfrm>
            <a:off x="5030211" y="976072"/>
            <a:ext cx="2944377" cy="5035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1" sz="2600">
                <a:solidFill>
                  <a:srgbClr val="1771A9"/>
                </a:solidFill>
                <a:latin typeface="Arial"/>
                <a:ea typeface="Arial"/>
                <a:cs typeface="Arial"/>
                <a:sym typeface="Arial"/>
              </a:defRPr>
            </a:pPr>
            <a:r>
              <a:rPr>
                <a:latin typeface="Courier New"/>
                <a:ea typeface="Courier New"/>
                <a:cs typeface="Courier New"/>
                <a:sym typeface="Courier New"/>
              </a:rPr>
              <a:t>module</a:t>
            </a:r>
            <a:r>
              <a:t> command</a:t>
            </a:r>
          </a:p>
        </p:txBody>
      </p:sp>
      <p:sp>
        <p:nvSpPr>
          <p:cNvPr id="280" name="Rectangle"/>
          <p:cNvSpPr/>
          <p:nvPr/>
        </p:nvSpPr>
        <p:spPr>
          <a:xfrm>
            <a:off x="380999" y="1657730"/>
            <a:ext cx="12242802" cy="7575984"/>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281" name="&gt; module avail…"/>
          <p:cNvSpPr/>
          <p:nvPr/>
        </p:nvSpPr>
        <p:spPr>
          <a:xfrm>
            <a:off x="480086" y="1760054"/>
            <a:ext cx="12044627" cy="73713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sz="2400">
                <a:solidFill>
                  <a:srgbClr val="FFFFFF"/>
                </a:solidFill>
                <a:latin typeface="Courier New"/>
                <a:ea typeface="Courier New"/>
                <a:cs typeface="Courier New"/>
                <a:sym typeface="Courier New"/>
              </a:defRPr>
            </a:pPr>
            <a:r>
              <a:t>&gt; module avail</a:t>
            </a:r>
          </a:p>
          <a:p>
            <a:pPr algn="l" defTabSz="449262">
              <a:lnSpc>
                <a:spcPct val="93000"/>
              </a:lnSpc>
              <a:defRPr sz="1200">
                <a:solidFill>
                  <a:srgbClr val="FFFFFF"/>
                </a:solidFill>
                <a:latin typeface="Courier New"/>
                <a:ea typeface="Courier New"/>
                <a:cs typeface="Courier New"/>
                <a:sym typeface="Courier New"/>
              </a:defRPr>
            </a:pPr>
            <a:r>
              <a:t>--------------------------------------------- /usr/share/Modules/modulefiles ---------------------------------------------</a:t>
            </a:r>
          </a:p>
          <a:p>
            <a:pPr algn="l" defTabSz="449262">
              <a:lnSpc>
                <a:spcPct val="93000"/>
              </a:lnSpc>
              <a:defRPr sz="1200">
                <a:solidFill>
                  <a:srgbClr val="FFFFFF"/>
                </a:solidFill>
                <a:latin typeface="Courier New"/>
                <a:ea typeface="Courier New"/>
                <a:cs typeface="Courier New"/>
                <a:sym typeface="Courier New"/>
              </a:defRPr>
            </a:pPr>
            <a:r>
              <a:t>dot         module-git  module-info modules     null        use.own</a:t>
            </a:r>
          </a:p>
          <a:p>
            <a:pPr algn="l" defTabSz="449262">
              <a:lnSpc>
                <a:spcPct val="93000"/>
              </a:lnSpc>
              <a:defRPr sz="1200">
                <a:solidFill>
                  <a:srgbClr val="FFFFFF"/>
                </a:solidFill>
                <a:latin typeface="Courier New"/>
                <a:ea typeface="Courier New"/>
                <a:cs typeface="Courier New"/>
                <a:sym typeface="Courier New"/>
              </a:defRPr>
            </a:pPr>
            <a:r>
              <a:t>----------------------------------------------- /etc/modulefiles/Compilers -----------------------------------------------</a:t>
            </a:r>
          </a:p>
          <a:p>
            <a:pPr algn="l" defTabSz="449262">
              <a:lnSpc>
                <a:spcPct val="93000"/>
              </a:lnSpc>
              <a:defRPr sz="1200">
                <a:solidFill>
                  <a:srgbClr val="FFFFFF"/>
                </a:solidFill>
                <a:latin typeface="Courier New"/>
                <a:ea typeface="Courier New"/>
                <a:cs typeface="Courier New"/>
                <a:sym typeface="Courier New"/>
              </a:defRPr>
            </a:pPr>
            <a:r>
              <a:t>gnu/4.4.7(default)        intel/12.1.3.293(default) nagfor/5.3                pgi/2013(default)</a:t>
            </a:r>
          </a:p>
          <a:p>
            <a:pPr algn="l" defTabSz="449262">
              <a:lnSpc>
                <a:spcPct val="93000"/>
              </a:lnSpc>
              <a:defRPr sz="1200">
                <a:solidFill>
                  <a:srgbClr val="FFFFFF"/>
                </a:solidFill>
                <a:latin typeface="Courier New"/>
                <a:ea typeface="Courier New"/>
                <a:cs typeface="Courier New"/>
                <a:sym typeface="Courier New"/>
              </a:defRPr>
            </a:pPr>
            <a:r>
              <a:t>gnu/4.7.2                 intel/15.0.6.233          nagfor/6.0(default)       pgi/2016</a:t>
            </a:r>
          </a:p>
          <a:p>
            <a:pPr algn="l" defTabSz="449262">
              <a:lnSpc>
                <a:spcPct val="93000"/>
              </a:lnSpc>
              <a:defRPr sz="1200">
                <a:solidFill>
                  <a:srgbClr val="FFFFFF"/>
                </a:solidFill>
                <a:latin typeface="Courier New"/>
                <a:ea typeface="Courier New"/>
                <a:cs typeface="Courier New"/>
                <a:sym typeface="Courier New"/>
              </a:defRPr>
            </a:pPr>
            <a:r>
              <a:t>[…]</a:t>
            </a:r>
          </a:p>
          <a:p>
            <a:pPr algn="l" defTabSz="449262">
              <a:lnSpc>
                <a:spcPct val="93000"/>
              </a:lnSpc>
              <a:defRPr sz="1200">
                <a:solidFill>
                  <a:srgbClr val="FFFFFF"/>
                </a:solidFill>
                <a:latin typeface="Courier New"/>
                <a:ea typeface="Courier New"/>
                <a:cs typeface="Courier New"/>
                <a:sym typeface="Courier New"/>
              </a:defRPr>
            </a:pPr>
            <a:r>
              <a:t>----------------------------------------------- /etc/modulefiles/Libraries -----------------------------------------------</a:t>
            </a:r>
          </a:p>
          <a:p>
            <a:pPr algn="l" defTabSz="449262">
              <a:lnSpc>
                <a:spcPct val="93000"/>
              </a:lnSpc>
              <a:defRPr sz="1200">
                <a:solidFill>
                  <a:srgbClr val="FFFFFF"/>
                </a:solidFill>
                <a:latin typeface="Courier New"/>
                <a:ea typeface="Courier New"/>
                <a:cs typeface="Courier New"/>
                <a:sym typeface="Courier New"/>
              </a:defRPr>
            </a:pPr>
            <a:r>
              <a:t>cmor/2.9.1-gfortran         hdf5/1.8.14-pgf2016         netcdf4/4.3.3.1-pgf2016     openmpi/1.4.5-pgfgcc</a:t>
            </a:r>
          </a:p>
          <a:p>
            <a:pPr algn="l" defTabSz="449262">
              <a:lnSpc>
                <a:spcPct val="93000"/>
              </a:lnSpc>
              <a:defRPr sz="1200">
                <a:solidFill>
                  <a:srgbClr val="FFFFFF"/>
                </a:solidFill>
                <a:latin typeface="Courier New"/>
                <a:ea typeface="Courier New"/>
                <a:cs typeface="Courier New"/>
                <a:sym typeface="Courier New"/>
              </a:defRPr>
            </a:pPr>
            <a:r>
              <a:t>hdf5/1.8.10.patch1-gfortran netcdf4/4.2.1.1-gfortran    oasis3-mct/2.0-gfortran     openmpi/1.6.5-gfortran</a:t>
            </a:r>
          </a:p>
          <a:p>
            <a:pPr algn="l" defTabSz="449262">
              <a:lnSpc>
                <a:spcPct val="93000"/>
              </a:lnSpc>
              <a:defRPr sz="1200">
                <a:solidFill>
                  <a:srgbClr val="FFFFFF"/>
                </a:solidFill>
                <a:latin typeface="Courier New"/>
                <a:ea typeface="Courier New"/>
                <a:cs typeface="Courier New"/>
                <a:sym typeface="Courier New"/>
              </a:defRPr>
            </a:pPr>
            <a:r>
              <a:t>[…]</a:t>
            </a:r>
          </a:p>
          <a:p>
            <a:pPr algn="l" defTabSz="449262">
              <a:lnSpc>
                <a:spcPct val="93000"/>
              </a:lnSpc>
              <a:defRPr sz="1200">
                <a:solidFill>
                  <a:srgbClr val="FFFFFF"/>
                </a:solidFill>
                <a:latin typeface="Courier New"/>
                <a:ea typeface="Courier New"/>
                <a:cs typeface="Courier New"/>
                <a:sym typeface="Courier New"/>
              </a:defRPr>
            </a:pPr>
            <a:r>
              <a:t>----------------------------------------------- /etc/modulefiles/Products ------------------------------------------------</a:t>
            </a:r>
          </a:p>
          <a:p>
            <a:pPr algn="l" defTabSz="449262">
              <a:lnSpc>
                <a:spcPct val="93000"/>
              </a:lnSpc>
              <a:defRPr sz="1200">
                <a:solidFill>
                  <a:srgbClr val="FFFFFF"/>
                </a:solidFill>
                <a:latin typeface="Courier New"/>
                <a:ea typeface="Courier New"/>
                <a:cs typeface="Courier New"/>
                <a:sym typeface="Courier New"/>
              </a:defRPr>
            </a:pPr>
            <a:r>
              <a:t>cdo/1.6.8(default)               matlab/2010b.sp2                 nco/4.6.1</a:t>
            </a:r>
          </a:p>
          <a:p>
            <a:pPr algn="l" defTabSz="449262">
              <a:lnSpc>
                <a:spcPct val="93000"/>
              </a:lnSpc>
              <a:defRPr sz="1200">
                <a:solidFill>
                  <a:srgbClr val="FFFFFF"/>
                </a:solidFill>
                <a:latin typeface="Courier New"/>
                <a:ea typeface="Courier New"/>
                <a:cs typeface="Courier New"/>
                <a:sym typeface="Courier New"/>
              </a:defRPr>
            </a:pPr>
            <a:r>
              <a:t>ferret/6.7.2(default)            matlab/2013b(default)            pyferret/7.0.0</a:t>
            </a:r>
          </a:p>
          <a:p>
            <a:pPr algn="l" defTabSz="449262">
              <a:lnSpc>
                <a:spcPct val="93000"/>
              </a:lnSpc>
              <a:defRPr sz="1200">
                <a:solidFill>
                  <a:srgbClr val="FFFFFF"/>
                </a:solidFill>
                <a:latin typeface="Courier New"/>
                <a:ea typeface="Courier New"/>
                <a:cs typeface="Courier New"/>
                <a:sym typeface="Courier New"/>
              </a:defRPr>
            </a:pPr>
            <a:r>
              <a:t>ferret/6.9                       matlab/2015b                     python/2.7.3-epd7</a:t>
            </a:r>
          </a:p>
          <a:p>
            <a:pPr algn="l" defTabSz="449262">
              <a:lnSpc>
                <a:spcPct val="93000"/>
              </a:lnSpc>
              <a:defRPr sz="1200">
                <a:solidFill>
                  <a:srgbClr val="FFFFFF"/>
                </a:solidFill>
                <a:latin typeface="Courier New"/>
                <a:ea typeface="Courier New"/>
                <a:cs typeface="Courier New"/>
                <a:sym typeface="Courier New"/>
              </a:defRPr>
            </a:pPr>
            <a:r>
              <a:t>[…]</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type pgf90</a:t>
            </a:r>
          </a:p>
          <a:p>
            <a:pPr algn="l" defTabSz="449262">
              <a:lnSpc>
                <a:spcPct val="93000"/>
              </a:lnSpc>
              <a:defRPr sz="1800">
                <a:solidFill>
                  <a:srgbClr val="FFFFFF"/>
                </a:solidFill>
                <a:latin typeface="Courier New"/>
                <a:ea typeface="Courier New"/>
                <a:cs typeface="Courier New"/>
                <a:sym typeface="Courier New"/>
              </a:defRPr>
            </a:pPr>
            <a:r>
              <a:t>pgf90 est /opt/pgi-2013/linux86-64/2013/bin/pgf90</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module load pgi/2011</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type pgf90</a:t>
            </a:r>
          </a:p>
          <a:p>
            <a:pPr algn="l" defTabSz="449262">
              <a:lnSpc>
                <a:spcPct val="93000"/>
              </a:lnSpc>
              <a:defRPr sz="1800">
                <a:solidFill>
                  <a:srgbClr val="FFFFFF"/>
                </a:solidFill>
                <a:latin typeface="Courier New"/>
                <a:ea typeface="Courier New"/>
                <a:cs typeface="Courier New"/>
                <a:sym typeface="Courier New"/>
              </a:defRPr>
            </a:pPr>
            <a:r>
              <a:t>pgf90 est /opt/pgi-2011/linux86-64/2011/bin/pgf90</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type matlab</a:t>
            </a:r>
          </a:p>
          <a:p>
            <a:pPr algn="l" defTabSz="449262">
              <a:lnSpc>
                <a:spcPct val="93000"/>
              </a:lnSpc>
              <a:defRPr sz="1800">
                <a:solidFill>
                  <a:srgbClr val="FFFFFF"/>
                </a:solidFill>
                <a:latin typeface="Courier New"/>
                <a:ea typeface="Courier New"/>
                <a:cs typeface="Courier New"/>
                <a:sym typeface="Courier New"/>
              </a:defRPr>
            </a:pPr>
            <a:r>
              <a:t>matlab est /opt/matlab-2013b/matlab</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module load matlab/2016b</a:t>
            </a:r>
          </a:p>
          <a:p>
            <a:pPr algn="l" defTabSz="449262">
              <a:lnSpc>
                <a:spcPct val="93000"/>
              </a:lnSpc>
              <a:defRPr sz="2400">
                <a:solidFill>
                  <a:srgbClr val="FFFFFF"/>
                </a:solidFill>
                <a:latin typeface="Courier New"/>
                <a:ea typeface="Courier New"/>
                <a:cs typeface="Courier New"/>
                <a:sym typeface="Courier New"/>
              </a:defRPr>
            </a:pPr>
            <a:r>
              <a:t>&gt; type matlab</a:t>
            </a:r>
          </a:p>
          <a:p>
            <a:pPr algn="l" defTabSz="449262">
              <a:lnSpc>
                <a:spcPct val="93000"/>
              </a:lnSpc>
              <a:defRPr sz="1800">
                <a:solidFill>
                  <a:srgbClr val="FFFFFF"/>
                </a:solidFill>
                <a:latin typeface="Courier New"/>
                <a:ea typeface="Courier New"/>
                <a:cs typeface="Courier New"/>
                <a:sym typeface="Courier New"/>
              </a:defRPr>
            </a:pPr>
            <a:r>
              <a:t>matlab est /opt/matlab-2016b/matlab</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4" name="Mesocentre utilities"/>
          <p:cNvSpPr/>
          <p:nvPr>
            <p:ph type="title"/>
          </p:nvPr>
        </p:nvSpPr>
        <p:spPr>
          <a:prstGeom prst="rect">
            <a:avLst/>
          </a:prstGeom>
        </p:spPr>
        <p:txBody>
          <a:bodyPr/>
          <a:lstStyle/>
          <a:p>
            <a:pPr/>
            <a:r>
              <a:t>Mesocentre utilities</a:t>
            </a:r>
          </a:p>
        </p:txBody>
      </p:sp>
      <p:sp>
        <p:nvSpPr>
          <p:cNvPr id="285" name="Rectangle 2"/>
          <p:cNvSpPr/>
          <p:nvPr/>
        </p:nvSpPr>
        <p:spPr>
          <a:xfrm>
            <a:off x="5030211" y="976072"/>
            <a:ext cx="2944377" cy="5035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defTabSz="457200">
              <a:defRPr b="1" sz="2600">
                <a:solidFill>
                  <a:srgbClr val="1771A9"/>
                </a:solidFill>
                <a:latin typeface="Arial"/>
                <a:ea typeface="Arial"/>
                <a:cs typeface="Arial"/>
                <a:sym typeface="Arial"/>
              </a:defRPr>
            </a:pPr>
            <a:r>
              <a:rPr>
                <a:latin typeface="Courier New"/>
                <a:ea typeface="Courier New"/>
                <a:cs typeface="Courier New"/>
                <a:sym typeface="Courier New"/>
              </a:rPr>
              <a:t>module</a:t>
            </a:r>
            <a:r>
              <a:t> command</a:t>
            </a:r>
          </a:p>
        </p:txBody>
      </p:sp>
      <p:sp>
        <p:nvSpPr>
          <p:cNvPr id="286" name="Rectangle"/>
          <p:cNvSpPr/>
          <p:nvPr/>
        </p:nvSpPr>
        <p:spPr>
          <a:xfrm>
            <a:off x="380999" y="1657730"/>
            <a:ext cx="12242802" cy="4127171"/>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287" name="&gt; module switch matlab/2010b.sp2…"/>
          <p:cNvSpPr/>
          <p:nvPr/>
        </p:nvSpPr>
        <p:spPr>
          <a:xfrm>
            <a:off x="480086" y="1760054"/>
            <a:ext cx="12044627" cy="39225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sz="2400">
                <a:solidFill>
                  <a:srgbClr val="FFFFFF"/>
                </a:solidFill>
                <a:latin typeface="Courier New"/>
                <a:ea typeface="Courier New"/>
                <a:cs typeface="Courier New"/>
                <a:sym typeface="Courier New"/>
              </a:defRPr>
            </a:pPr>
            <a:r>
              <a:t>&gt; module switch matlab/2010b.sp2</a:t>
            </a:r>
          </a:p>
          <a:p>
            <a:pPr algn="l" defTabSz="449262">
              <a:lnSpc>
                <a:spcPct val="93000"/>
              </a:lnSpc>
              <a:defRPr sz="2400">
                <a:solidFill>
                  <a:srgbClr val="FFFFFF"/>
                </a:solidFill>
                <a:latin typeface="Courier New"/>
                <a:ea typeface="Courier New"/>
                <a:cs typeface="Courier New"/>
                <a:sym typeface="Courier New"/>
              </a:defRPr>
            </a:pPr>
            <a:r>
              <a:t>&gt; type matlab</a:t>
            </a:r>
            <a:endParaRPr sz="1200"/>
          </a:p>
          <a:p>
            <a:pPr algn="l" defTabSz="449262">
              <a:lnSpc>
                <a:spcPct val="93000"/>
              </a:lnSpc>
              <a:defRPr sz="1800">
                <a:solidFill>
                  <a:srgbClr val="FFFFFF"/>
                </a:solidFill>
                <a:latin typeface="Courier New"/>
                <a:ea typeface="Courier New"/>
                <a:cs typeface="Courier New"/>
                <a:sym typeface="Courier New"/>
              </a:defRPr>
            </a:pPr>
            <a:r>
              <a:t>matlab est /opt/matlab-2010b.sp2/matlab</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module list</a:t>
            </a:r>
          </a:p>
          <a:p>
            <a:pPr algn="l" defTabSz="449262">
              <a:lnSpc>
                <a:spcPct val="93000"/>
              </a:lnSpc>
              <a:defRPr sz="1800">
                <a:solidFill>
                  <a:srgbClr val="FFFFFF"/>
                </a:solidFill>
                <a:latin typeface="Courier New"/>
                <a:ea typeface="Courier New"/>
                <a:cs typeface="Courier New"/>
                <a:sym typeface="Courier New"/>
              </a:defRPr>
            </a:pPr>
            <a:r>
              <a:t>Currently Loaded Modulefiles:</a:t>
            </a:r>
          </a:p>
          <a:p>
            <a:pPr algn="l" defTabSz="449262">
              <a:lnSpc>
                <a:spcPct val="93000"/>
              </a:lnSpc>
              <a:defRPr sz="1800">
                <a:solidFill>
                  <a:srgbClr val="FFFFFF"/>
                </a:solidFill>
                <a:latin typeface="Courier New"/>
                <a:ea typeface="Courier New"/>
                <a:cs typeface="Courier New"/>
                <a:sym typeface="Courier New"/>
              </a:defRPr>
            </a:pPr>
            <a:r>
              <a:t>  1) pgi/2011       2) matlab/2010b.sp2 </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module purge</a:t>
            </a:r>
          </a:p>
          <a:p>
            <a:pPr algn="l" defTabSz="449262">
              <a:lnSpc>
                <a:spcPct val="93000"/>
              </a:lnSpc>
              <a:defRPr sz="2400">
                <a:solidFill>
                  <a:srgbClr val="FFFFFF"/>
                </a:solidFill>
                <a:latin typeface="Courier New"/>
                <a:ea typeface="Courier New"/>
                <a:cs typeface="Courier New"/>
                <a:sym typeface="Courier New"/>
              </a:defRPr>
            </a:pPr>
            <a:r>
              <a:t>&gt; type pgf90</a:t>
            </a:r>
          </a:p>
          <a:p>
            <a:pPr algn="l" defTabSz="449262">
              <a:lnSpc>
                <a:spcPct val="93000"/>
              </a:lnSpc>
              <a:defRPr sz="1800">
                <a:solidFill>
                  <a:srgbClr val="FFFFFF"/>
                </a:solidFill>
                <a:latin typeface="Courier New"/>
                <a:ea typeface="Courier New"/>
                <a:cs typeface="Courier New"/>
                <a:sym typeface="Courier New"/>
              </a:defRPr>
            </a:pPr>
            <a:r>
              <a:t>-bash: type: pgf90 : non trouvé</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sz="2400">
                <a:solidFill>
                  <a:srgbClr val="FFFFFF"/>
                </a:solidFill>
                <a:latin typeface="Courier New"/>
                <a:ea typeface="Courier New"/>
                <a:cs typeface="Courier New"/>
                <a:sym typeface="Courier New"/>
              </a:defRPr>
            </a:pPr>
            <a:r>
              <a:t>&gt; module list</a:t>
            </a:r>
          </a:p>
          <a:p>
            <a:pPr algn="l" defTabSz="449262">
              <a:lnSpc>
                <a:spcPct val="93000"/>
              </a:lnSpc>
              <a:defRPr sz="1800">
                <a:solidFill>
                  <a:srgbClr val="FFFFFF"/>
                </a:solidFill>
                <a:latin typeface="Courier New"/>
                <a:ea typeface="Courier New"/>
                <a:cs typeface="Courier New"/>
                <a:sym typeface="Courier New"/>
              </a:defRPr>
            </a:pPr>
            <a:r>
              <a:t>No Modulefiles Currently Loaded.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0" name="Mesocentre utilities"/>
          <p:cNvSpPr/>
          <p:nvPr>
            <p:ph type="title"/>
          </p:nvPr>
        </p:nvSpPr>
        <p:spPr>
          <a:prstGeom prst="rect">
            <a:avLst/>
          </a:prstGeom>
        </p:spPr>
        <p:txBody>
          <a:bodyPr/>
          <a:lstStyle/>
          <a:p>
            <a:pPr/>
            <a:r>
              <a:t>Mesocentre utilities</a:t>
            </a:r>
          </a:p>
        </p:txBody>
      </p:sp>
      <p:sp>
        <p:nvSpPr>
          <p:cNvPr id="291" name="Rectangle 2"/>
          <p:cNvSpPr/>
          <p:nvPr/>
        </p:nvSpPr>
        <p:spPr>
          <a:xfrm>
            <a:off x="3642823" y="976072"/>
            <a:ext cx="5719154"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Preference to use anaconda Python</a:t>
            </a:r>
          </a:p>
        </p:txBody>
      </p:sp>
      <p:sp>
        <p:nvSpPr>
          <p:cNvPr id="292" name="Rectangle"/>
          <p:cNvSpPr/>
          <p:nvPr/>
        </p:nvSpPr>
        <p:spPr>
          <a:xfrm>
            <a:off x="380999" y="1657730"/>
            <a:ext cx="12242802" cy="5432605"/>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293" name="# Load Anaconda system instance…"/>
          <p:cNvSpPr/>
          <p:nvPr/>
        </p:nvSpPr>
        <p:spPr>
          <a:xfrm>
            <a:off x="480086" y="1760054"/>
            <a:ext cx="12044627" cy="52279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b="1" sz="2400">
                <a:solidFill>
                  <a:srgbClr val="FFFFFF"/>
                </a:solidFill>
                <a:latin typeface="Courier New"/>
                <a:ea typeface="Courier New"/>
                <a:cs typeface="Courier New"/>
                <a:sym typeface="Courier New"/>
              </a:defRPr>
            </a:pPr>
            <a:r>
              <a:t># Load Anaconda system instance</a:t>
            </a:r>
          </a:p>
          <a:p>
            <a:pPr algn="l" defTabSz="449262">
              <a:lnSpc>
                <a:spcPct val="93000"/>
              </a:lnSpc>
              <a:defRPr sz="2400">
                <a:solidFill>
                  <a:srgbClr val="FFFFFF"/>
                </a:solidFill>
                <a:latin typeface="Courier New"/>
                <a:ea typeface="Courier New"/>
                <a:cs typeface="Courier New"/>
                <a:sym typeface="Courier New"/>
              </a:defRPr>
            </a:pPr>
            <a:r>
              <a:t>&gt; module load python/2.7­anaconda</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Clone it</a:t>
            </a:r>
          </a:p>
          <a:p>
            <a:pPr algn="l" defTabSz="449262">
              <a:lnSpc>
                <a:spcPct val="93000"/>
              </a:lnSpc>
              <a:defRPr sz="2400">
                <a:solidFill>
                  <a:srgbClr val="FFFFFF"/>
                </a:solidFill>
                <a:latin typeface="Courier New"/>
                <a:ea typeface="Courier New"/>
                <a:cs typeface="Courier New"/>
                <a:sym typeface="Courier New"/>
              </a:defRPr>
            </a:pPr>
            <a:r>
              <a:t>&gt; conda create ­-n my_python ­­--clone /opt/anaconda</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Activate the resulting Python virtual environment </a:t>
            </a:r>
          </a:p>
          <a:p>
            <a:pPr algn="l" defTabSz="449262">
              <a:lnSpc>
                <a:spcPct val="93000"/>
              </a:lnSpc>
              <a:defRPr sz="2400">
                <a:solidFill>
                  <a:srgbClr val="FFFFFF"/>
                </a:solidFill>
                <a:latin typeface="Courier New"/>
                <a:ea typeface="Courier New"/>
                <a:cs typeface="Courier New"/>
                <a:sym typeface="Courier New"/>
              </a:defRPr>
            </a:pPr>
            <a:r>
              <a:t>source activate my_python</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After you could add any personal  package using:</a:t>
            </a:r>
          </a:p>
          <a:p>
            <a:pPr algn="l" defTabSz="449262">
              <a:lnSpc>
                <a:spcPct val="93000"/>
              </a:lnSpc>
              <a:defRPr sz="2400">
                <a:solidFill>
                  <a:srgbClr val="FFFFFF"/>
                </a:solidFill>
                <a:latin typeface="Courier New"/>
                <a:ea typeface="Courier New"/>
                <a:cs typeface="Courier New"/>
                <a:sym typeface="Courier New"/>
              </a:defRPr>
            </a:pPr>
            <a:r>
              <a:t>&gt; conda install pkg_name</a:t>
            </a:r>
          </a:p>
          <a:p>
            <a:pPr algn="l" defTabSz="449262">
              <a:lnSpc>
                <a:spcPct val="93000"/>
              </a:lnSpc>
              <a:defRPr sz="2400">
                <a:solidFill>
                  <a:srgbClr val="FFFFFF"/>
                </a:solidFill>
                <a:latin typeface="Courier New"/>
                <a:ea typeface="Courier New"/>
                <a:cs typeface="Courier New"/>
                <a:sym typeface="Courier New"/>
              </a:defRPr>
            </a:pPr>
            <a:r>
              <a:t>&gt; pip install pkg_name </a:t>
            </a:r>
          </a:p>
          <a:p>
            <a:pPr algn="l" defTabSz="449262">
              <a:lnSpc>
                <a:spcPct val="93000"/>
              </a:lnSpc>
              <a:defRPr sz="2400">
                <a:solidFill>
                  <a:srgbClr val="FFFFFF"/>
                </a:solidFill>
                <a:latin typeface="Courier New"/>
                <a:ea typeface="Courier New"/>
                <a:cs typeface="Courier New"/>
                <a:sym typeface="Courier New"/>
              </a:defRPr>
            </a:pPr>
            <a:r>
              <a:t>&gt; easy_install pkg_name</a:t>
            </a:r>
          </a:p>
          <a:p>
            <a:pPr algn="l" defTabSz="449262">
              <a:lnSpc>
                <a:spcPct val="93000"/>
              </a:lnSpc>
              <a:defRPr sz="24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Deactivate the environment</a:t>
            </a:r>
          </a:p>
          <a:p>
            <a:pPr algn="l" defTabSz="449262">
              <a:lnSpc>
                <a:spcPct val="93000"/>
              </a:lnSpc>
              <a:defRPr sz="2400">
                <a:solidFill>
                  <a:srgbClr val="FFFFFF"/>
                </a:solidFill>
                <a:latin typeface="Courier New"/>
                <a:ea typeface="Courier New"/>
                <a:cs typeface="Courier New"/>
                <a:sym typeface="Courier New"/>
              </a:defRPr>
            </a:pPr>
            <a:r>
              <a:t>source deactivate my_python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Mesocentre description"/>
          <p:cNvSpPr/>
          <p:nvPr>
            <p:ph type="title"/>
          </p:nvPr>
        </p:nvSpPr>
        <p:spPr>
          <a:prstGeom prst="rect">
            <a:avLst/>
          </a:prstGeom>
        </p:spPr>
        <p:txBody>
          <a:bodyPr/>
          <a:lstStyle/>
          <a:p>
            <a:pPr/>
            <a:r>
              <a:t>Mesocentre description</a:t>
            </a:r>
          </a:p>
        </p:txBody>
      </p:sp>
      <p:sp>
        <p:nvSpPr>
          <p:cNvPr id="173" name="Objectives of data management on the mesocentre:…"/>
          <p:cNvSpPr/>
          <p:nvPr/>
        </p:nvSpPr>
        <p:spPr>
          <a:xfrm>
            <a:off x="325759" y="2216150"/>
            <a:ext cx="12353282" cy="5070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400">
                <a:solidFill>
                  <a:srgbClr val="1771A9"/>
                </a:solidFill>
                <a:latin typeface="Arial"/>
                <a:ea typeface="Arial"/>
                <a:cs typeface="Arial"/>
                <a:sym typeface="Arial"/>
              </a:defRPr>
            </a:pPr>
            <a:r>
              <a:t>Mesocentre ESPRI / IPSL</a:t>
            </a:r>
          </a:p>
          <a:p>
            <a:pPr algn="l" defTabSz="457200">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Computing resources closest to the data storage</a:t>
            </a:r>
          </a:p>
          <a:p>
            <a:pPr marL="595346" indent="-321026" algn="l" defTabSz="457200">
              <a:buSzPct val="60000"/>
              <a:buBlip>
                <a:blip r:embed="rId2"/>
              </a:buBlip>
              <a:defRPr sz="2400">
                <a:solidFill>
                  <a:srgbClr val="1771A9"/>
                </a:solidFill>
                <a:latin typeface="Arial"/>
                <a:ea typeface="Arial"/>
                <a:cs typeface="Arial"/>
                <a:sym typeface="Arial"/>
              </a:defRPr>
            </a:pPr>
            <a:r>
              <a:t>Distributed on several sites (UPMC and Ecole Polytechnique)</a:t>
            </a:r>
          </a:p>
          <a:p>
            <a:pPr algn="l" defTabSz="457200">
              <a:defRPr sz="2400">
                <a:solidFill>
                  <a:srgbClr val="1771A9"/>
                </a:solidFill>
                <a:latin typeface="Arial"/>
                <a:ea typeface="Arial"/>
                <a:cs typeface="Arial"/>
                <a:sym typeface="Arial"/>
              </a:defRPr>
            </a:pPr>
          </a:p>
          <a:p>
            <a:pPr defTabSz="457200">
              <a:defRPr sz="2400">
                <a:solidFill>
                  <a:srgbClr val="1771A9"/>
                </a:solidFill>
                <a:latin typeface="Arial"/>
                <a:ea typeface="Arial"/>
                <a:cs typeface="Arial"/>
                <a:sym typeface="Arial"/>
              </a:defRPr>
            </a:pPr>
            <a:r>
              <a:rPr u="sng">
                <a:solidFill>
                  <a:srgbClr val="0000FF"/>
                </a:solidFill>
                <a:uFill>
                  <a:solidFill>
                    <a:srgbClr val="0000FF"/>
                  </a:solidFill>
                </a:uFill>
                <a:hlinkClick r:id="rId3" invalidUrl="" action="" tgtFrame="" tooltip="" history="1" highlightClick="0" endSnd="0"/>
              </a:rPr>
              <a:t>https</a:t>
            </a:r>
            <a:r>
              <a:rPr u="sng">
                <a:solidFill>
                  <a:srgbClr val="0000FF"/>
                </a:solidFill>
                <a:uFill>
                  <a:solidFill>
                    <a:srgbClr val="0000FF"/>
                  </a:solidFill>
                </a:uFill>
                <a:hlinkClick r:id="rId3" invalidUrl="" action="" tgtFrame="" tooltip="" history="1" highlightClick="0" endSnd="0"/>
              </a:rPr>
              <a:t>://</a:t>
            </a:r>
            <a:r>
              <a:rPr u="sng">
                <a:solidFill>
                  <a:srgbClr val="0000FF"/>
                </a:solidFill>
                <a:uFill>
                  <a:solidFill>
                    <a:srgbClr val="0000FF"/>
                  </a:solidFill>
                </a:uFill>
                <a:hlinkClick r:id="rId3" invalidUrl="" action="" tgtFrame="" tooltip="" history="1" highlightClick="0" endSnd="0"/>
              </a:rPr>
              <a:t>mesocentre.ipsl.fr</a:t>
            </a:r>
          </a:p>
          <a:p>
            <a:pPr indent="274320" algn="l" defTabSz="457200">
              <a:defRPr b="1" sz="2400">
                <a:solidFill>
                  <a:srgbClr val="1771A9"/>
                </a:solidFill>
                <a:latin typeface="Arial"/>
                <a:ea typeface="Arial"/>
                <a:cs typeface="Arial"/>
                <a:sym typeface="Arial"/>
              </a:defRPr>
            </a:pPr>
          </a:p>
          <a:p>
            <a:pPr algn="l" defTabSz="457200">
              <a:defRPr b="1" sz="2400">
                <a:solidFill>
                  <a:srgbClr val="1771A9"/>
                </a:solidFill>
                <a:latin typeface="Arial"/>
                <a:ea typeface="Arial"/>
                <a:cs typeface="Arial"/>
                <a:sym typeface="Arial"/>
              </a:defRPr>
            </a:pPr>
            <a:r>
              <a:t>Description Items</a:t>
            </a:r>
          </a:p>
          <a:p>
            <a:pPr algn="l" defTabSz="457200">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Computing Units</a:t>
            </a:r>
          </a:p>
          <a:p>
            <a:pPr marL="595346" indent="-321026" algn="l" defTabSz="457200">
              <a:buSzPct val="60000"/>
              <a:buBlip>
                <a:blip r:embed="rId2"/>
              </a:buBlip>
              <a:defRPr sz="2400">
                <a:solidFill>
                  <a:srgbClr val="1771A9"/>
                </a:solidFill>
                <a:latin typeface="Arial"/>
                <a:ea typeface="Arial"/>
                <a:cs typeface="Arial"/>
                <a:sym typeface="Arial"/>
              </a:defRPr>
            </a:pPr>
            <a:r>
              <a:t>Storage and File System</a:t>
            </a:r>
          </a:p>
          <a:p>
            <a:pPr marL="595346" indent="-321026" algn="l" defTabSz="457200">
              <a:buSzPct val="60000"/>
              <a:buBlip>
                <a:blip r:embed="rId2"/>
              </a:buBlip>
              <a:defRPr sz="2400">
                <a:solidFill>
                  <a:srgbClr val="1771A9"/>
                </a:solidFill>
                <a:latin typeface="Arial"/>
                <a:ea typeface="Arial"/>
                <a:cs typeface="Arial"/>
                <a:sym typeface="Arial"/>
              </a:defRPr>
            </a:pPr>
            <a:r>
              <a:t>Networks</a:t>
            </a:r>
          </a:p>
          <a:p>
            <a:pPr marL="595346" indent="-321026" algn="l" defTabSz="457200">
              <a:buSzPct val="60000"/>
              <a:buBlip>
                <a:blip r:embed="rId2"/>
              </a:buBlip>
              <a:defRPr sz="2400">
                <a:solidFill>
                  <a:srgbClr val="1771A9"/>
                </a:solidFill>
                <a:latin typeface="Arial"/>
                <a:ea typeface="Arial"/>
                <a:cs typeface="Arial"/>
                <a:sym typeface="Arial"/>
              </a:defRPr>
            </a:pPr>
            <a:r>
              <a:t>Disk spaces</a:t>
            </a:r>
          </a:p>
          <a:p>
            <a:pPr marL="595346" indent="-321026" algn="l" defTabSz="457200">
              <a:buSzPct val="60000"/>
              <a:buBlip>
                <a:blip r:embed="rId2"/>
              </a:buBlip>
              <a:defRPr sz="2400">
                <a:solidFill>
                  <a:srgbClr val="1771A9"/>
                </a:solidFill>
                <a:latin typeface="Arial"/>
                <a:ea typeface="Arial"/>
                <a:cs typeface="Arial"/>
                <a:sym typeface="Arial"/>
              </a:defRPr>
            </a:pPr>
            <a:r>
              <a:t>Data distribution services / Projects hosting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6" name="Mesocentre utilities"/>
          <p:cNvSpPr/>
          <p:nvPr>
            <p:ph type="title"/>
          </p:nvPr>
        </p:nvSpPr>
        <p:spPr>
          <a:prstGeom prst="rect">
            <a:avLst/>
          </a:prstGeom>
        </p:spPr>
        <p:txBody>
          <a:bodyPr/>
          <a:lstStyle/>
          <a:p>
            <a:pPr/>
            <a:r>
              <a:t>Mesocentre utilities</a:t>
            </a:r>
          </a:p>
        </p:txBody>
      </p:sp>
      <p:sp>
        <p:nvSpPr>
          <p:cNvPr id="297"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298" name="Objectives of data management on the mesocentre:…"/>
          <p:cNvSpPr/>
          <p:nvPr/>
        </p:nvSpPr>
        <p:spPr>
          <a:xfrm>
            <a:off x="325759" y="2436563"/>
            <a:ext cx="12353282" cy="29364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t>A job is a script (Shell, Perl, Python, etc. Not a binary)</a:t>
            </a:r>
          </a:p>
          <a:p>
            <a:pPr algn="just" defTabSz="457200">
              <a:defRPr b="1"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t>To submit a job you need to ask some resources (memory, running time, number of cpu, etc.)</a:t>
            </a:r>
          </a:p>
          <a:p>
            <a:pPr algn="just" defTabSz="457200">
              <a:defRPr b="1"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t>Not used asked resources is lost for everybody</a:t>
            </a:r>
          </a:p>
          <a:p>
            <a:pPr algn="just" defTabSz="457200">
              <a:defRPr b="1"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t>You script run on another node , cpu and memory asked is dedicated .</a:t>
            </a:r>
          </a:p>
        </p:txBody>
      </p:sp>
      <p:pic>
        <p:nvPicPr>
          <p:cNvPr id="299" name="pasted-image.png" descr="pasted-image.png"/>
          <p:cNvPicPr>
            <a:picLocks noChangeAspect="1"/>
          </p:cNvPicPr>
          <p:nvPr/>
        </p:nvPicPr>
        <p:blipFill>
          <a:blip r:embed="rId2">
            <a:extLst/>
          </a:blip>
          <a:stretch>
            <a:fillRect/>
          </a:stretch>
        </p:blipFill>
        <p:spPr>
          <a:xfrm>
            <a:off x="4876800" y="5738290"/>
            <a:ext cx="3251200" cy="32512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2" name="Mesocentre utilities"/>
          <p:cNvSpPr/>
          <p:nvPr>
            <p:ph type="title"/>
          </p:nvPr>
        </p:nvSpPr>
        <p:spPr>
          <a:prstGeom prst="rect">
            <a:avLst/>
          </a:prstGeom>
        </p:spPr>
        <p:txBody>
          <a:bodyPr/>
          <a:lstStyle/>
          <a:p>
            <a:pPr/>
            <a:r>
              <a:t>Mesocentre utilities</a:t>
            </a:r>
          </a:p>
        </p:txBody>
      </p:sp>
      <p:sp>
        <p:nvSpPr>
          <p:cNvPr id="303"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04" name="Objectives of data management on the mesocentre:…"/>
          <p:cNvSpPr/>
          <p:nvPr/>
        </p:nvSpPr>
        <p:spPr>
          <a:xfrm>
            <a:off x="325759" y="1720587"/>
            <a:ext cx="12353282" cy="4472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defTabSz="457200">
              <a:defRPr b="1" sz="2400">
                <a:solidFill>
                  <a:srgbClr val="1771A9"/>
                </a:solidFill>
                <a:latin typeface="Arial"/>
                <a:ea typeface="Arial"/>
                <a:cs typeface="Arial"/>
                <a:sym typeface="Arial"/>
              </a:defRPr>
            </a:lvl1pPr>
          </a:lstStyle>
          <a:p>
            <a:pPr/>
            <a:r>
              <a:t>Batch system commands:</a:t>
            </a:r>
          </a:p>
        </p:txBody>
      </p:sp>
      <p:graphicFrame>
        <p:nvGraphicFramePr>
          <p:cNvPr id="305" name="Tableau"/>
          <p:cNvGraphicFramePr/>
          <p:nvPr/>
        </p:nvGraphicFramePr>
        <p:xfrm>
          <a:off x="628251" y="2936287"/>
          <a:ext cx="5142830" cy="371205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727435"/>
                <a:gridCol w="6020861"/>
              </a:tblGrid>
              <a:tr h="668694">
                <a:tc>
                  <a:txBody>
                    <a:bodyPr/>
                    <a:lstStyle/>
                    <a:p>
                      <a:pPr lvl="1">
                        <a:defRPr sz="2400">
                          <a:latin typeface="Arial"/>
                          <a:ea typeface="Arial"/>
                          <a:cs typeface="Arial"/>
                          <a:sym typeface="Arial"/>
                        </a:defRPr>
                      </a:pPr>
                      <a:r>
                        <a:t>Function</a:t>
                      </a:r>
                    </a:p>
                  </a:txBody>
                  <a:tcPr marL="50800" marR="50800" marT="50800" marB="50800" anchor="ctr" anchorCtr="0" horzOverflow="overflow"/>
                </a:tc>
                <a:tc>
                  <a:txBody>
                    <a:bodyPr/>
                    <a:lstStyle/>
                    <a:p>
                      <a:pPr>
                        <a:defRPr b="0">
                          <a:solidFill>
                            <a:srgbClr val="000000"/>
                          </a:solidFill>
                        </a:defRPr>
                      </a:pPr>
                      <a:r>
                        <a:rPr b="1" sz="2400">
                          <a:solidFill>
                            <a:srgbClr val="FFFFFF"/>
                          </a:solidFill>
                          <a:latin typeface="Arial"/>
                          <a:ea typeface="Arial"/>
                          <a:cs typeface="Arial"/>
                          <a:sym typeface="Arial"/>
                        </a:rPr>
                        <a:t>Command</a:t>
                      </a:r>
                    </a:p>
                  </a:txBody>
                  <a:tcPr marL="50800" marR="50800" marT="50800" marB="50800" anchor="ctr" anchorCtr="0" horzOverflow="overflow"/>
                </a:tc>
              </a:tr>
              <a:tr h="618773">
                <a:tc>
                  <a:txBody>
                    <a:bodyPr/>
                    <a:lstStyle/>
                    <a:p>
                      <a:pPr lvl="1" algn="l">
                        <a:defRPr sz="2400">
                          <a:solidFill>
                            <a:srgbClr val="1771A9"/>
                          </a:solidFill>
                          <a:latin typeface="Arial"/>
                          <a:ea typeface="Arial"/>
                          <a:cs typeface="Arial"/>
                          <a:sym typeface="Arial"/>
                        </a:defRPr>
                      </a:pPr>
                      <a:r>
                        <a:t>Launch a job</a:t>
                      </a:r>
                    </a:p>
                  </a:txBody>
                  <a:tcPr marL="50800" marR="50800" marT="50800" marB="50800" anchor="ctr" anchorCtr="0" horzOverflow="overflow"/>
                </a:tc>
                <a:tc>
                  <a:txBody>
                    <a:bodyPr/>
                    <a:lstStyle/>
                    <a:p>
                      <a:pPr algn="l"/>
                      <a:r>
                        <a:rPr sz="2400">
                          <a:solidFill>
                            <a:srgbClr val="EC710E"/>
                          </a:solidFill>
                          <a:latin typeface="Courier New"/>
                          <a:ea typeface="Courier New"/>
                          <a:cs typeface="Courier New"/>
                          <a:sym typeface="Courier New"/>
                        </a:rPr>
                        <a:t>qsub</a:t>
                      </a:r>
                    </a:p>
                  </a:txBody>
                  <a:tcPr marL="50800" marR="50800" marT="50800" marB="50800" anchor="ctr" anchorCtr="0" horzOverflow="overflow"/>
                </a:tc>
              </a:tr>
              <a:tr h="606145">
                <a:tc>
                  <a:txBody>
                    <a:bodyPr/>
                    <a:lstStyle/>
                    <a:p>
                      <a:pPr lvl="1" algn="l">
                        <a:defRPr sz="2400">
                          <a:solidFill>
                            <a:srgbClr val="1771A9"/>
                          </a:solidFill>
                          <a:latin typeface="Arial"/>
                          <a:ea typeface="Arial"/>
                          <a:cs typeface="Arial"/>
                          <a:sym typeface="Arial"/>
                        </a:defRPr>
                      </a:pPr>
                      <a:r>
                        <a:t>How many jobs in queue</a:t>
                      </a:r>
                    </a:p>
                  </a:txBody>
                  <a:tcPr marL="50800" marR="50800" marT="50800" marB="50800" anchor="ctr" anchorCtr="0" horzOverflow="overflow">
                    <a:solidFill>
                      <a:srgbClr val="76D6FF">
                        <a:alpha val="50000"/>
                      </a:srgbClr>
                    </a:solidFill>
                  </a:tcPr>
                </a:tc>
                <a:tc>
                  <a:txBody>
                    <a:bodyPr/>
                    <a:lstStyle/>
                    <a:p>
                      <a:pPr algn="l"/>
                      <a:r>
                        <a:rPr sz="2400">
                          <a:solidFill>
                            <a:srgbClr val="EC710E"/>
                          </a:solidFill>
                          <a:latin typeface="Courier New"/>
                          <a:ea typeface="Courier New"/>
                          <a:cs typeface="Courier New"/>
                          <a:sym typeface="Courier New"/>
                        </a:rPr>
                        <a:t>qstat / showq</a:t>
                      </a:r>
                    </a:p>
                  </a:txBody>
                  <a:tcPr marL="50800" marR="50800" marT="50800" marB="50800" anchor="ctr" anchorCtr="0" horzOverflow="overflow">
                    <a:solidFill>
                      <a:srgbClr val="76D6FF">
                        <a:alpha val="50000"/>
                      </a:srgbClr>
                    </a:solidFill>
                  </a:tcPr>
                </a:tc>
              </a:tr>
              <a:tr h="606145">
                <a:tc>
                  <a:txBody>
                    <a:bodyPr/>
                    <a:lstStyle/>
                    <a:p>
                      <a:pPr lvl="1" algn="l">
                        <a:defRPr sz="2400">
                          <a:solidFill>
                            <a:srgbClr val="1771A9"/>
                          </a:solidFill>
                          <a:latin typeface="Arial"/>
                          <a:ea typeface="Arial"/>
                          <a:cs typeface="Arial"/>
                          <a:sym typeface="Arial"/>
                        </a:defRPr>
                      </a:pPr>
                      <a:r>
                        <a:t>Kill a job</a:t>
                      </a:r>
                    </a:p>
                  </a:txBody>
                  <a:tcPr marL="50800" marR="50800" marT="50800" marB="50800" anchor="ctr" anchorCtr="0" horzOverflow="overflow"/>
                </a:tc>
                <a:tc>
                  <a:txBody>
                    <a:bodyPr/>
                    <a:lstStyle/>
                    <a:p>
                      <a:pPr algn="l"/>
                      <a:r>
                        <a:rPr sz="2400">
                          <a:solidFill>
                            <a:srgbClr val="EC710E"/>
                          </a:solidFill>
                          <a:latin typeface="Courier New"/>
                          <a:ea typeface="Courier New"/>
                          <a:cs typeface="Courier New"/>
                          <a:sym typeface="Courier New"/>
                        </a:rPr>
                        <a:t>qdel</a:t>
                      </a:r>
                    </a:p>
                  </a:txBody>
                  <a:tcPr marL="50800" marR="50800" marT="50800" marB="50800" anchor="ctr" anchorCtr="0" horzOverflow="overflow"/>
                </a:tc>
              </a:tr>
              <a:tr h="606145">
                <a:tc>
                  <a:txBody>
                    <a:bodyPr/>
                    <a:lstStyle/>
                    <a:p>
                      <a:pPr lvl="1" algn="l">
                        <a:defRPr sz="2400">
                          <a:solidFill>
                            <a:srgbClr val="1771A9"/>
                          </a:solidFill>
                          <a:latin typeface="Arial"/>
                          <a:ea typeface="Arial"/>
                          <a:cs typeface="Arial"/>
                          <a:sym typeface="Arial"/>
                        </a:defRPr>
                      </a:pPr>
                      <a:r>
                        <a:t>Nodes state</a:t>
                      </a:r>
                    </a:p>
                  </a:txBody>
                  <a:tcPr marL="50800" marR="50800" marT="50800" marB="50800" anchor="ctr" anchorCtr="0" horzOverflow="overflow">
                    <a:solidFill>
                      <a:srgbClr val="76D6FF">
                        <a:alpha val="50000"/>
                      </a:srgbClr>
                    </a:solidFill>
                  </a:tcPr>
                </a:tc>
                <a:tc>
                  <a:txBody>
                    <a:bodyPr/>
                    <a:lstStyle/>
                    <a:p>
                      <a:pPr algn="l"/>
                      <a:r>
                        <a:rPr sz="2400">
                          <a:solidFill>
                            <a:srgbClr val="EC710E"/>
                          </a:solidFill>
                          <a:latin typeface="Courier New"/>
                          <a:ea typeface="Courier New"/>
                          <a:cs typeface="Courier New"/>
                          <a:sym typeface="Courier New"/>
                        </a:rPr>
                        <a:t>check-cluster / pbsnodes</a:t>
                      </a:r>
                    </a:p>
                  </a:txBody>
                  <a:tcPr marL="50800" marR="50800" marT="50800" marB="50800" anchor="ctr" anchorCtr="0" horzOverflow="overflow">
                    <a:solidFill>
                      <a:srgbClr val="76D6FF">
                        <a:alpha val="50000"/>
                      </a:srgbClr>
                    </a:solidFill>
                  </a:tcPr>
                </a:tc>
              </a:tr>
              <a:tr h="606145">
                <a:tc>
                  <a:txBody>
                    <a:bodyPr/>
                    <a:lstStyle/>
                    <a:p>
                      <a:pPr lvl="1" algn="l">
                        <a:defRPr sz="2400">
                          <a:solidFill>
                            <a:srgbClr val="1771A9"/>
                          </a:solidFill>
                          <a:latin typeface="Arial"/>
                          <a:ea typeface="Arial"/>
                          <a:cs typeface="Arial"/>
                          <a:sym typeface="Arial"/>
                        </a:defRPr>
                      </a:pPr>
                      <a:r>
                        <a:t>Modify a job (not running)</a:t>
                      </a:r>
                    </a:p>
                  </a:txBody>
                  <a:tcPr marL="50800" marR="50800" marT="50800" marB="50800" anchor="ctr" anchorCtr="0" horzOverflow="overflow"/>
                </a:tc>
                <a:tc>
                  <a:txBody>
                    <a:bodyPr/>
                    <a:lstStyle/>
                    <a:p>
                      <a:pPr algn="l"/>
                      <a:r>
                        <a:rPr sz="2400">
                          <a:solidFill>
                            <a:srgbClr val="EC710E"/>
                          </a:solidFill>
                          <a:latin typeface="Courier New"/>
                          <a:ea typeface="Courier New"/>
                          <a:cs typeface="Courier New"/>
                          <a:sym typeface="Courier New"/>
                        </a:rPr>
                        <a:t>qalter</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8" name="Mesocentre utilities"/>
          <p:cNvSpPr/>
          <p:nvPr>
            <p:ph type="title"/>
          </p:nvPr>
        </p:nvSpPr>
        <p:spPr>
          <a:prstGeom prst="rect">
            <a:avLst/>
          </a:prstGeom>
        </p:spPr>
        <p:txBody>
          <a:bodyPr/>
          <a:lstStyle/>
          <a:p>
            <a:pPr/>
            <a:r>
              <a:t>Mesocentre utilities</a:t>
            </a:r>
          </a:p>
        </p:txBody>
      </p:sp>
      <p:sp>
        <p:nvSpPr>
          <p:cNvPr id="309"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10" name="Objectives of data management on the mesocentre:…"/>
          <p:cNvSpPr/>
          <p:nvPr/>
        </p:nvSpPr>
        <p:spPr>
          <a:xfrm>
            <a:off x="325759" y="1720587"/>
            <a:ext cx="12353282" cy="61498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t>Execution queues</a:t>
            </a:r>
          </a:p>
          <a:p>
            <a:pPr algn="just"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qstat -q</a:t>
            </a:r>
            <a:r>
              <a:t> to show all queues definitions</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qstat -Qf [queue-name]</a:t>
            </a:r>
            <a:r>
              <a:t> to see full definiton </a:t>
            </a:r>
          </a:p>
          <a:p>
            <a:pPr marL="595346" indent="-321026" algn="l" defTabSz="457200">
              <a:buSzPct val="60000"/>
              <a:buBlip>
                <a:blip r:embed="rId2"/>
              </a:buBlip>
              <a:defRPr sz="2400">
                <a:solidFill>
                  <a:srgbClr val="1771A9"/>
                </a:solidFill>
                <a:latin typeface="Arial"/>
                <a:ea typeface="Arial"/>
                <a:cs typeface="Arial"/>
                <a:sym typeface="Arial"/>
              </a:defRPr>
            </a:pPr>
            <a:r>
              <a:t>8 queues</a:t>
            </a:r>
          </a:p>
          <a:p>
            <a:pPr marL="595346" indent="-321026" algn="l" defTabSz="457200">
              <a:buSzPct val="60000"/>
              <a:buBlip>
                <a:blip r:embed="rId2"/>
              </a:buBlip>
              <a:defRPr sz="2400">
                <a:solidFill>
                  <a:srgbClr val="1771A9"/>
                </a:solidFill>
                <a:latin typeface="Arial"/>
                <a:ea typeface="Arial"/>
                <a:cs typeface="Arial"/>
                <a:sym typeface="Arial"/>
              </a:defRPr>
            </a:pPr>
            <a:r>
              <a:t>WALLTime are in Hour</a:t>
            </a:r>
          </a:p>
          <a:p>
            <a:pPr marL="595346" indent="-321026" algn="l" defTabSz="457200">
              <a:buSzPct val="60000"/>
              <a:buBlip>
                <a:blip r:embed="rId2"/>
              </a:buBlip>
              <a:defRPr sz="2400">
                <a:solidFill>
                  <a:srgbClr val="1771A9"/>
                </a:solidFill>
                <a:latin typeface="Arial"/>
                <a:ea typeface="Arial"/>
                <a:cs typeface="Arial"/>
                <a:sym typeface="Arial"/>
              </a:defRPr>
            </a:pPr>
            <a:r>
              <a:t>CPUTIME is unlimited</a:t>
            </a:r>
          </a:p>
          <a:p>
            <a:pPr algn="l" defTabSz="457200">
              <a:defRPr sz="2000">
                <a:solidFill>
                  <a:srgbClr val="1771A9"/>
                </a:solidFill>
                <a:latin typeface="Arial"/>
                <a:ea typeface="Arial"/>
                <a:cs typeface="Arial"/>
                <a:sym typeface="Arial"/>
              </a:defRPr>
            </a:pPr>
          </a:p>
          <a:p>
            <a:pPr algn="l" defTabSz="457200">
              <a:defRPr sz="2000">
                <a:solidFill>
                  <a:srgbClr val="1771A9"/>
                </a:solidFill>
                <a:latin typeface="Courier New"/>
                <a:ea typeface="Courier New"/>
                <a:cs typeface="Courier New"/>
                <a:sym typeface="Courier New"/>
              </a:defRPr>
            </a:pPr>
            <a:r>
              <a:t>Queue            Memory CPU Time Walltime Node  Run Que Lm  State</a:t>
            </a:r>
          </a:p>
          <a:p>
            <a:pPr algn="l" defTabSz="457200">
              <a:defRPr sz="2000">
                <a:solidFill>
                  <a:srgbClr val="1771A9"/>
                </a:solidFill>
                <a:latin typeface="Courier New"/>
                <a:ea typeface="Courier New"/>
                <a:cs typeface="Courier New"/>
                <a:sym typeface="Courier New"/>
              </a:defRPr>
            </a:pPr>
            <a:r>
              <a:t>---------------- ------ -------- -------- ----  --- --- --  -----</a:t>
            </a:r>
          </a:p>
          <a:p>
            <a:pPr algn="l" defTabSz="457200">
              <a:defRPr sz="2000">
                <a:solidFill>
                  <a:srgbClr val="1771A9"/>
                </a:solidFill>
                <a:latin typeface="Courier New"/>
                <a:ea typeface="Courier New"/>
                <a:cs typeface="Courier New"/>
                <a:sym typeface="Courier New"/>
              </a:defRPr>
            </a:pPr>
            <a:r>
              <a:t>short            --      --    02:00:00   --    0   0 --   E R</a:t>
            </a:r>
          </a:p>
          <a:p>
            <a:pPr algn="l" defTabSz="457200">
              <a:defRPr sz="2000">
                <a:solidFill>
                  <a:srgbClr val="1771A9"/>
                </a:solidFill>
                <a:latin typeface="Courier New"/>
                <a:ea typeface="Courier New"/>
                <a:cs typeface="Courier New"/>
                <a:sym typeface="Courier New"/>
              </a:defRPr>
            </a:pPr>
            <a:r>
              <a:t>default          --      --       --      --    0   0 --   E R</a:t>
            </a:r>
          </a:p>
          <a:p>
            <a:pPr algn="l" defTabSz="457200">
              <a:defRPr sz="2000">
                <a:solidFill>
                  <a:srgbClr val="1771A9"/>
                </a:solidFill>
                <a:latin typeface="Courier New"/>
                <a:ea typeface="Courier New"/>
                <a:cs typeface="Courier New"/>
                <a:sym typeface="Courier New"/>
              </a:defRPr>
            </a:pPr>
            <a:r>
              <a:t>std              --      --    06:00:00   --    1   0 --   E R</a:t>
            </a:r>
          </a:p>
          <a:p>
            <a:pPr algn="l" defTabSz="457200">
              <a:defRPr sz="2000">
                <a:solidFill>
                  <a:srgbClr val="1771A9"/>
                </a:solidFill>
                <a:latin typeface="Courier New"/>
                <a:ea typeface="Courier New"/>
                <a:cs typeface="Courier New"/>
                <a:sym typeface="Courier New"/>
              </a:defRPr>
            </a:pPr>
            <a:r>
              <a:t>h12              --      --    12:00:00   --    0   0 --   E R</a:t>
            </a:r>
          </a:p>
          <a:p>
            <a:pPr algn="l" defTabSz="457200">
              <a:defRPr sz="2000">
                <a:solidFill>
                  <a:srgbClr val="1771A9"/>
                </a:solidFill>
                <a:latin typeface="Courier New"/>
                <a:ea typeface="Courier New"/>
                <a:cs typeface="Courier New"/>
                <a:sym typeface="Courier New"/>
              </a:defRPr>
            </a:pPr>
            <a:r>
              <a:t>day              --      --    24:00:00   --    0   0 --   E R</a:t>
            </a:r>
          </a:p>
          <a:p>
            <a:pPr algn="l" defTabSz="457200">
              <a:defRPr sz="2000">
                <a:solidFill>
                  <a:srgbClr val="1771A9"/>
                </a:solidFill>
                <a:latin typeface="Courier New"/>
                <a:ea typeface="Courier New"/>
                <a:cs typeface="Courier New"/>
                <a:sym typeface="Courier New"/>
              </a:defRPr>
            </a:pPr>
            <a:r>
              <a:t>days3            --      --    72:00:00   --    0   0 --   E R</a:t>
            </a:r>
          </a:p>
          <a:p>
            <a:pPr algn="l" defTabSz="457200">
              <a:defRPr sz="2000">
                <a:solidFill>
                  <a:srgbClr val="1771A9"/>
                </a:solidFill>
                <a:latin typeface="Courier New"/>
                <a:ea typeface="Courier New"/>
                <a:cs typeface="Courier New"/>
                <a:sym typeface="Courier New"/>
              </a:defRPr>
            </a:pPr>
            <a:r>
              <a:t>week             --      --    168:00:0   --    0   0 --   E R</a:t>
            </a:r>
          </a:p>
          <a:p>
            <a:pPr algn="l" defTabSz="457200">
              <a:defRPr sz="2000">
                <a:solidFill>
                  <a:srgbClr val="1771A9"/>
                </a:solidFill>
                <a:latin typeface="Courier New"/>
                <a:ea typeface="Courier New"/>
                <a:cs typeface="Courier New"/>
                <a:sym typeface="Courier New"/>
              </a:defRPr>
            </a:pPr>
            <a:r>
              <a:t>weeks2           --      --    340:00:0   --    0   0 --   E R</a:t>
            </a:r>
          </a:p>
          <a:p>
            <a:pPr algn="l" defTabSz="457200">
              <a:defRPr sz="2000">
                <a:solidFill>
                  <a:srgbClr val="1771A9"/>
                </a:solidFill>
                <a:latin typeface="Courier New"/>
                <a:ea typeface="Courier New"/>
                <a:cs typeface="Courier New"/>
                <a:sym typeface="Courier New"/>
              </a:defRPr>
            </a:pPr>
            <a:r>
              <a:t>infini           --      --    840:00:0   --    0   0 --   E R</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3" name="Mesocentre utilities"/>
          <p:cNvSpPr/>
          <p:nvPr>
            <p:ph type="title"/>
          </p:nvPr>
        </p:nvSpPr>
        <p:spPr>
          <a:prstGeom prst="rect">
            <a:avLst/>
          </a:prstGeom>
        </p:spPr>
        <p:txBody>
          <a:bodyPr/>
          <a:lstStyle/>
          <a:p>
            <a:pPr/>
            <a:r>
              <a:t>Mesocentre utilities</a:t>
            </a:r>
          </a:p>
        </p:txBody>
      </p:sp>
      <p:sp>
        <p:nvSpPr>
          <p:cNvPr id="314"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15" name="Objectives of data management on the mesocentre:…"/>
          <p:cNvSpPr/>
          <p:nvPr/>
        </p:nvSpPr>
        <p:spPr>
          <a:xfrm>
            <a:off x="325759" y="1720587"/>
            <a:ext cx="12353282" cy="553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t>User limits (March 2017):</a:t>
            </a:r>
          </a:p>
          <a:p>
            <a:pPr algn="just"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No more than 24 actives Jobs or 24 cpu core</a:t>
            </a:r>
          </a:p>
          <a:p>
            <a:pPr marL="595346" indent="-321026" algn="l" defTabSz="457200">
              <a:buSzPct val="60000"/>
              <a:buBlip>
                <a:blip r:embed="rId2"/>
              </a:buBlip>
              <a:defRPr sz="2400">
                <a:solidFill>
                  <a:srgbClr val="1771A9"/>
                </a:solidFill>
                <a:latin typeface="Arial"/>
                <a:ea typeface="Arial"/>
                <a:cs typeface="Arial"/>
                <a:sym typeface="Arial"/>
              </a:defRPr>
            </a:pPr>
            <a:r>
              <a:t>No more than 3 active jobs in infini queue  </a:t>
            </a:r>
          </a:p>
          <a:p>
            <a:pPr marL="595346" indent="-321026" algn="l" defTabSz="457200">
              <a:buSzPct val="60000"/>
              <a:buBlip>
                <a:blip r:embed="rId2"/>
              </a:buBlip>
              <a:defRPr sz="2400">
                <a:solidFill>
                  <a:srgbClr val="1771A9"/>
                </a:solidFill>
                <a:latin typeface="Arial"/>
                <a:ea typeface="Arial"/>
                <a:cs typeface="Arial"/>
                <a:sym typeface="Arial"/>
              </a:defRPr>
            </a:pPr>
            <a:r>
              <a:t>No more than 4 active jobs in weeks2 queue</a:t>
            </a:r>
          </a:p>
          <a:p>
            <a:pPr marL="595346" indent="-321026" algn="l" defTabSz="457200">
              <a:buSzPct val="60000"/>
              <a:buBlip>
                <a:blip r:embed="rId2"/>
              </a:buBlip>
              <a:defRPr sz="2400">
                <a:solidFill>
                  <a:srgbClr val="1771A9"/>
                </a:solidFill>
                <a:latin typeface="Arial"/>
                <a:ea typeface="Arial"/>
                <a:cs typeface="Arial"/>
                <a:sym typeface="Arial"/>
              </a:defRPr>
            </a:pPr>
            <a:r>
              <a:t>No more than 8 active jobs in week queue</a:t>
            </a:r>
          </a:p>
          <a:p>
            <a:pPr marL="595346" indent="-321026" algn="l" defTabSz="457200">
              <a:buSzPct val="60000"/>
              <a:buBlip>
                <a:blip r:embed="rId2"/>
              </a:buBlip>
              <a:defRPr sz="2400">
                <a:solidFill>
                  <a:srgbClr val="1771A9"/>
                </a:solidFill>
                <a:latin typeface="Arial"/>
                <a:ea typeface="Arial"/>
                <a:cs typeface="Arial"/>
                <a:sym typeface="Arial"/>
              </a:defRPr>
            </a:pPr>
            <a:r>
              <a:t>No more than 16 active jobs in days3 queue</a:t>
            </a:r>
          </a:p>
          <a:p>
            <a:pPr marL="595346" indent="-321026" algn="l" defTabSz="457200">
              <a:buSzPct val="60000"/>
              <a:buBlip>
                <a:blip r:embed="rId2"/>
              </a:buBlip>
              <a:defRPr sz="2400">
                <a:solidFill>
                  <a:srgbClr val="1771A9"/>
                </a:solidFill>
                <a:latin typeface="Arial"/>
                <a:ea typeface="Arial"/>
                <a:cs typeface="Arial"/>
                <a:sym typeface="Arial"/>
              </a:defRPr>
            </a:pPr>
            <a:r>
              <a:t>No more than 24 active jobs in other queue</a:t>
            </a:r>
          </a:p>
          <a:p>
            <a:pPr marL="595346" indent="-321026" algn="l" defTabSz="457200">
              <a:buSzPct val="60000"/>
              <a:buBlip>
                <a:blip r:embed="rId2"/>
              </a:buBlip>
              <a:defRPr sz="2400">
                <a:solidFill>
                  <a:srgbClr val="1771A9"/>
                </a:solidFill>
                <a:latin typeface="Arial"/>
                <a:ea typeface="Arial"/>
                <a:cs typeface="Arial"/>
                <a:sym typeface="Arial"/>
              </a:defRPr>
            </a:pPr>
            <a:r>
              <a:t>By default memory is limited to 4GB by process</a:t>
            </a:r>
          </a:p>
          <a:p>
            <a:pPr algn="l" defTabSz="457200">
              <a:defRPr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t>Please don't stress interactive nodes you could do interactive work with batch system: </a:t>
            </a:r>
          </a:p>
          <a:p>
            <a:pPr algn="just" defTabSz="457200">
              <a:defRPr b="1" sz="2400">
                <a:solidFill>
                  <a:srgbClr val="1771A9"/>
                </a:solidFill>
                <a:latin typeface="Arial"/>
                <a:ea typeface="Arial"/>
                <a:cs typeface="Arial"/>
                <a:sym typeface="Arial"/>
              </a:defRPr>
            </a:pPr>
          </a:p>
          <a:p>
            <a:pPr marL="595346" indent="-321026" algn="l" defTabSz="457200">
              <a:buSzPct val="60000"/>
              <a:buBlip>
                <a:blip r:embed="rId2"/>
              </a:buBlip>
              <a:defRPr b="1" sz="2400">
                <a:solidFill>
                  <a:srgbClr val="EC710E"/>
                </a:solidFill>
                <a:latin typeface="Courier New"/>
                <a:ea typeface="Courier New"/>
                <a:cs typeface="Courier New"/>
                <a:sym typeface="Courier New"/>
              </a:defRPr>
            </a:pPr>
            <a:r>
              <a:t>qsub -IV[X] [ -q short|std|h12 ] </a:t>
            </a:r>
            <a:endParaRPr sz="3200"/>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8" name="Mesocentre utilities"/>
          <p:cNvSpPr/>
          <p:nvPr>
            <p:ph type="title"/>
          </p:nvPr>
        </p:nvSpPr>
        <p:spPr>
          <a:prstGeom prst="rect">
            <a:avLst/>
          </a:prstGeom>
        </p:spPr>
        <p:txBody>
          <a:bodyPr/>
          <a:lstStyle/>
          <a:p>
            <a:pPr/>
            <a:r>
              <a:t>Mesocentre utilities</a:t>
            </a:r>
          </a:p>
        </p:txBody>
      </p:sp>
      <p:sp>
        <p:nvSpPr>
          <p:cNvPr id="319"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20" name="Objectives of data management on the mesocentre:…"/>
          <p:cNvSpPr/>
          <p:nvPr/>
        </p:nvSpPr>
        <p:spPr>
          <a:xfrm>
            <a:off x="325759" y="1823518"/>
            <a:ext cx="12353282" cy="19504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t>Nodes status:</a:t>
            </a:r>
          </a:p>
          <a:p>
            <a:pPr algn="just"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pbsnodes -l</a:t>
            </a:r>
            <a:r>
              <a:t>  — List out of order nodes or reserved node for sysadmin </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pbsnodes -a</a:t>
            </a:r>
            <a:r>
              <a:t> — List all nodes state </a:t>
            </a:r>
          </a:p>
          <a:p>
            <a:pPr marL="595346" indent="-321026" algn="l" defTabSz="457200">
              <a:buSzPct val="60000"/>
              <a:buBlip>
                <a:blip r:embed="rId2"/>
              </a:buBlip>
              <a:defRPr sz="2400">
                <a:solidFill>
                  <a:srgbClr val="1771A9"/>
                </a:solidFill>
                <a:latin typeface="Arial"/>
                <a:ea typeface="Arial"/>
                <a:cs typeface="Arial"/>
                <a:sym typeface="Arial"/>
              </a:defRPr>
            </a:pPr>
            <a:r>
              <a:t> </a:t>
            </a:r>
            <a:r>
              <a:rPr b="1">
                <a:solidFill>
                  <a:srgbClr val="EC710E"/>
                </a:solidFill>
                <a:latin typeface="Courier New"/>
                <a:ea typeface="Courier New"/>
                <a:cs typeface="Courier New"/>
                <a:sym typeface="Courier New"/>
              </a:rPr>
              <a:t>check-cluster</a:t>
            </a:r>
            <a:r>
              <a:t> (local command)</a:t>
            </a:r>
          </a:p>
        </p:txBody>
      </p:sp>
      <p:sp>
        <p:nvSpPr>
          <p:cNvPr id="321" name="Rectangle"/>
          <p:cNvSpPr/>
          <p:nvPr/>
        </p:nvSpPr>
        <p:spPr>
          <a:xfrm>
            <a:off x="380999" y="4187437"/>
            <a:ext cx="12242802" cy="3905430"/>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322" name="&gt; check-cluster…"/>
          <p:cNvSpPr/>
          <p:nvPr/>
        </p:nvSpPr>
        <p:spPr>
          <a:xfrm>
            <a:off x="480086" y="4289762"/>
            <a:ext cx="12044627" cy="37007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sz="2400">
                <a:solidFill>
                  <a:srgbClr val="FFFFFF"/>
                </a:solidFill>
                <a:latin typeface="Courier New"/>
                <a:ea typeface="Courier New"/>
                <a:cs typeface="Courier New"/>
                <a:sym typeface="Courier New"/>
              </a:defRPr>
            </a:pPr>
            <a:r>
              <a:t>&gt; check-cluster</a:t>
            </a:r>
          </a:p>
          <a:p>
            <a:pPr algn="l" defTabSz="449262">
              <a:lnSpc>
                <a:spcPct val="93000"/>
              </a:lnSpc>
              <a:defRPr sz="2000">
                <a:solidFill>
                  <a:srgbClr val="FFFFFF"/>
                </a:solidFill>
                <a:latin typeface="Courier New"/>
                <a:ea typeface="Courier New"/>
                <a:cs typeface="Courier New"/>
                <a:sym typeface="Courier New"/>
              </a:defRPr>
            </a:pPr>
            <a:r>
              <a:t>NODE         STATE        FREE-CPU    FREE-MEM    LOAD  PROPERTY   PARTITION</a:t>
            </a:r>
          </a:p>
          <a:p>
            <a:pPr algn="l" defTabSz="449262">
              <a:lnSpc>
                <a:spcPct val="93000"/>
              </a:lnSpc>
              <a:defRPr sz="2000">
                <a:solidFill>
                  <a:srgbClr val="FFFFFF"/>
                </a:solidFill>
                <a:latin typeface="Courier New"/>
                <a:ea typeface="Courier New"/>
                <a:cs typeface="Courier New"/>
                <a:sym typeface="Courier New"/>
              </a:defRPr>
            </a:pPr>
            <a:r>
              <a:t>ciclad5      Running         1/8      10/31 Gb    7.08  [std]      std</a:t>
            </a:r>
          </a:p>
          <a:p>
            <a:pPr algn="l" defTabSz="449262">
              <a:lnSpc>
                <a:spcPct val="93000"/>
              </a:lnSpc>
              <a:defRPr sz="2000">
                <a:solidFill>
                  <a:srgbClr val="FFFFFF"/>
                </a:solidFill>
                <a:latin typeface="Courier New"/>
                <a:ea typeface="Courier New"/>
                <a:cs typeface="Courier New"/>
                <a:sym typeface="Courier New"/>
              </a:defRPr>
            </a:pPr>
            <a:r>
              <a:t>ciclad10     Idle            8/8      31/31 Gb    0.24  [std]      std</a:t>
            </a:r>
          </a:p>
          <a:p>
            <a:pPr algn="l" defTabSz="449262">
              <a:lnSpc>
                <a:spcPct val="93000"/>
              </a:lnSpc>
              <a:defRPr sz="2000">
                <a:solidFill>
                  <a:srgbClr val="FFFFFF"/>
                </a:solidFill>
                <a:latin typeface="Courier New"/>
                <a:ea typeface="Courier New"/>
                <a:cs typeface="Courier New"/>
                <a:sym typeface="Courier New"/>
              </a:defRPr>
            </a:pPr>
            <a:r>
              <a:t>ciclad18     Busy           0/32     26/126 Gb   32.13  [std]      std</a:t>
            </a:r>
          </a:p>
          <a:p>
            <a:pPr algn="l" defTabSz="449262">
              <a:lnSpc>
                <a:spcPct val="93000"/>
              </a:lnSpc>
              <a:defRPr sz="2000">
                <a:solidFill>
                  <a:srgbClr val="FFFFFF"/>
                </a:solidFill>
                <a:latin typeface="Courier New"/>
                <a:ea typeface="Courier New"/>
                <a:cs typeface="Courier New"/>
                <a:sym typeface="Courier New"/>
              </a:defRPr>
            </a:pPr>
            <a:r>
              <a:t>ciclad19     Running       63/64    249/252 Gb    0.62  [heppi]    std</a:t>
            </a:r>
          </a:p>
          <a:p>
            <a:pPr algn="l" defTabSz="449262">
              <a:lnSpc>
                <a:spcPct val="93000"/>
              </a:lnSpc>
              <a:defRPr sz="2000">
                <a:solidFill>
                  <a:srgbClr val="FFFFFF"/>
                </a:solidFill>
                <a:latin typeface="Courier New"/>
                <a:ea typeface="Courier New"/>
                <a:cs typeface="Courier New"/>
                <a:sym typeface="Courier New"/>
              </a:defRPr>
            </a:pPr>
            <a:r>
              <a:t>ciclad20     Idle          64/64    252/252 Gb    0.06  [heppi]    std</a:t>
            </a:r>
          </a:p>
          <a:p>
            <a:pPr algn="l" defTabSz="449262">
              <a:lnSpc>
                <a:spcPct val="93000"/>
              </a:lnSpc>
              <a:defRPr sz="2000">
                <a:solidFill>
                  <a:srgbClr val="FFFFFF"/>
                </a:solidFill>
                <a:latin typeface="Courier New"/>
                <a:ea typeface="Courier New"/>
                <a:cs typeface="Courier New"/>
                <a:sym typeface="Courier New"/>
              </a:defRPr>
            </a:pPr>
            <a:r>
              <a:t>ciclad21     Idle          64/64    252/252 Gb    0.04  [heppi]    std</a:t>
            </a:r>
          </a:p>
          <a:p>
            <a:pPr algn="l" defTabSz="449262">
              <a:lnSpc>
                <a:spcPct val="93000"/>
              </a:lnSpc>
              <a:defRPr sz="2000">
                <a:solidFill>
                  <a:srgbClr val="FFFFFF"/>
                </a:solidFill>
                <a:latin typeface="Courier New"/>
                <a:ea typeface="Courier New"/>
                <a:cs typeface="Courier New"/>
                <a:sym typeface="Courier New"/>
              </a:defRPr>
            </a:pPr>
            <a:r>
              <a:t>ciclad22     Running       32/64    152/252 Gb   32.05  [heppi]    std</a:t>
            </a:r>
          </a:p>
          <a:p>
            <a:pPr algn="l" defTabSz="449262">
              <a:lnSpc>
                <a:spcPct val="93000"/>
              </a:lnSpc>
              <a:defRPr sz="2000">
                <a:solidFill>
                  <a:srgbClr val="FFFFFF"/>
                </a:solidFill>
                <a:latin typeface="Courier New"/>
                <a:ea typeface="Courier New"/>
                <a:cs typeface="Courier New"/>
                <a:sym typeface="Courier New"/>
              </a:defRPr>
            </a:pPr>
          </a:p>
          <a:p>
            <a:pPr algn="l" defTabSz="449262">
              <a:lnSpc>
                <a:spcPct val="93000"/>
              </a:lnSpc>
              <a:defRPr sz="2000">
                <a:solidFill>
                  <a:srgbClr val="FFFFFF"/>
                </a:solidFill>
                <a:latin typeface="Courier New"/>
                <a:ea typeface="Courier New"/>
                <a:cs typeface="Courier New"/>
                <a:sym typeface="Courier New"/>
              </a:defRPr>
            </a:pPr>
            <a:r>
              <a:t> 10 Active Jobs      72 of  304 Processors Active (23.68%)</a:t>
            </a:r>
          </a:p>
          <a:p>
            <a:pPr algn="l" defTabSz="449262">
              <a:lnSpc>
                <a:spcPct val="93000"/>
              </a:lnSpc>
              <a:defRPr sz="2000">
                <a:solidFill>
                  <a:srgbClr val="FFFFFF"/>
                </a:solidFill>
                <a:latin typeface="Courier New"/>
                <a:ea typeface="Courier New"/>
                <a:cs typeface="Courier New"/>
                <a:sym typeface="Courier New"/>
              </a:defRPr>
            </a:pPr>
            <a:r>
              <a:t>                     4 of    7 Nodes Active      (57.14%)                     </a:t>
            </a:r>
          </a:p>
          <a:p>
            <a:pPr algn="l" defTabSz="449262">
              <a:lnSpc>
                <a:spcPct val="93000"/>
              </a:lnSpc>
              <a:defRPr sz="2000">
                <a:solidFill>
                  <a:srgbClr val="FFFFFF"/>
                </a:solidFill>
                <a:latin typeface="Courier New"/>
                <a:ea typeface="Courier New"/>
                <a:cs typeface="Courier New"/>
                <a:sym typeface="Courier New"/>
              </a:defRPr>
            </a:pPr>
            <a:r>
              <a:t>Total Jobs: 12  Active Jobs: 10   Idle Jobs: 0   Blocked Jobs: 2</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5" name="Mesocentre utilities"/>
          <p:cNvSpPr/>
          <p:nvPr>
            <p:ph type="title"/>
          </p:nvPr>
        </p:nvSpPr>
        <p:spPr>
          <a:prstGeom prst="rect">
            <a:avLst/>
          </a:prstGeom>
        </p:spPr>
        <p:txBody>
          <a:bodyPr/>
          <a:lstStyle/>
          <a:p>
            <a:pPr/>
            <a:r>
              <a:t>Mesocentre utilities</a:t>
            </a:r>
          </a:p>
        </p:txBody>
      </p:sp>
      <p:sp>
        <p:nvSpPr>
          <p:cNvPr id="326"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27" name="Objectives of data management on the mesocentre:…"/>
          <p:cNvSpPr/>
          <p:nvPr/>
        </p:nvSpPr>
        <p:spPr>
          <a:xfrm>
            <a:off x="325759" y="1823518"/>
            <a:ext cx="12353282" cy="67618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qstat</a:t>
            </a:r>
            <a:r>
              <a:t> command:</a:t>
            </a:r>
          </a:p>
          <a:p>
            <a:pPr marL="595346" indent="-321026" algn="l" defTabSz="457200">
              <a:buSzPct val="60000"/>
              <a:buBlip>
                <a:blip r:embed="rId2"/>
              </a:buBlip>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qstat</a:t>
            </a:r>
            <a:r>
              <a:t> — List all jobs (not only yours)</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qstat -q</a:t>
            </a:r>
            <a:r>
              <a:t> — Give queue definition information </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qstat -a</a:t>
            </a:r>
            <a:r>
              <a:t> — List all jobs with more info ( should be a good default) </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qstat -n</a:t>
            </a:r>
            <a:r>
              <a:t> — List also node used by jobs</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qstat -f</a:t>
            </a:r>
            <a:r>
              <a:t> </a:t>
            </a:r>
            <a:r>
              <a:rPr b="1">
                <a:solidFill>
                  <a:srgbClr val="EC710E"/>
                </a:solidFill>
                <a:latin typeface="Courier New"/>
                <a:ea typeface="Courier New"/>
                <a:cs typeface="Courier New"/>
                <a:sym typeface="Courier New"/>
              </a:rPr>
              <a:t>num_job</a:t>
            </a:r>
            <a:r>
              <a:t> — Give all info on one job</a:t>
            </a:r>
          </a:p>
          <a:p>
            <a:pPr algn="l" defTabSz="457200">
              <a:defRPr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showq</a:t>
            </a:r>
            <a:r>
              <a:t> command:</a:t>
            </a:r>
          </a:p>
          <a:p>
            <a:pPr algn="l" defTabSz="457200">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Could be complementary with </a:t>
            </a:r>
            <a:r>
              <a:rPr b="1">
                <a:solidFill>
                  <a:srgbClr val="EC710E"/>
                </a:solidFill>
                <a:latin typeface="Courier New"/>
                <a:ea typeface="Courier New"/>
                <a:cs typeface="Courier New"/>
                <a:sym typeface="Courier New"/>
              </a:rPr>
              <a:t>qstat</a:t>
            </a:r>
          </a:p>
          <a:p>
            <a:pPr marL="595346" indent="-321026" algn="l" defTabSz="457200">
              <a:buSzPct val="60000"/>
              <a:buBlip>
                <a:blip r:embed="rId2"/>
              </a:buBlip>
              <a:defRPr sz="2400">
                <a:solidFill>
                  <a:srgbClr val="1771A9"/>
                </a:solidFill>
                <a:latin typeface="Arial"/>
                <a:ea typeface="Arial"/>
                <a:cs typeface="Arial"/>
                <a:sym typeface="Arial"/>
              </a:defRPr>
            </a:pPr>
            <a:r>
              <a:t>3 states for a job</a:t>
            </a:r>
          </a:p>
          <a:p>
            <a:pPr lvl="3" marL="960467" indent="-321026" algn="l" defTabSz="457200">
              <a:buSzPct val="60000"/>
              <a:buBlip>
                <a:blip r:embed="rId3"/>
              </a:buBlip>
              <a:defRPr sz="2400">
                <a:solidFill>
                  <a:srgbClr val="1771A9"/>
                </a:solidFill>
                <a:latin typeface="Arial"/>
                <a:ea typeface="Arial"/>
                <a:cs typeface="Arial"/>
                <a:sym typeface="Arial"/>
              </a:defRPr>
            </a:pPr>
            <a:r>
              <a:t>Running </a:t>
            </a:r>
          </a:p>
          <a:p>
            <a:pPr lvl="3" marL="960467" indent="-321026" algn="l" defTabSz="457200">
              <a:buSzPct val="60000"/>
              <a:buBlip>
                <a:blip r:embed="rId3"/>
              </a:buBlip>
              <a:defRPr sz="2400">
                <a:solidFill>
                  <a:srgbClr val="1771A9"/>
                </a:solidFill>
                <a:latin typeface="Arial"/>
                <a:ea typeface="Arial"/>
                <a:cs typeface="Arial"/>
                <a:sym typeface="Arial"/>
              </a:defRPr>
            </a:pPr>
            <a:r>
              <a:t>Idle (no resources for running now but should start when  free resources are sufficient) </a:t>
            </a:r>
          </a:p>
          <a:p>
            <a:pPr lvl="3" marL="960467" indent="-321026" algn="l" defTabSz="457200">
              <a:buSzPct val="60000"/>
              <a:buBlip>
                <a:blip r:embed="rId3"/>
              </a:buBlip>
              <a:defRPr sz="2400">
                <a:solidFill>
                  <a:srgbClr val="1771A9"/>
                </a:solidFill>
                <a:latin typeface="Arial"/>
                <a:ea typeface="Arial"/>
                <a:cs typeface="Arial"/>
                <a:sym typeface="Arial"/>
              </a:defRPr>
            </a:pPr>
            <a:r>
              <a:t>Blocked (you are over your limits or asking impossible resources)</a:t>
            </a:r>
          </a:p>
          <a:p>
            <a:pPr lvl="3" marL="579467"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showq -i</a:t>
            </a:r>
            <a:r>
              <a:t> — To see idle jobs</a:t>
            </a:r>
          </a:p>
          <a:p>
            <a:pPr lvl="3" marL="579467"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showq -b</a:t>
            </a:r>
            <a:r>
              <a:t> — To see why jobs are blocked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0" name="Mesocentre utilities"/>
          <p:cNvSpPr/>
          <p:nvPr>
            <p:ph type="title"/>
          </p:nvPr>
        </p:nvSpPr>
        <p:spPr>
          <a:prstGeom prst="rect">
            <a:avLst/>
          </a:prstGeom>
        </p:spPr>
        <p:txBody>
          <a:bodyPr/>
          <a:lstStyle/>
          <a:p>
            <a:pPr/>
            <a:r>
              <a:t>Mesocentre utilities</a:t>
            </a:r>
          </a:p>
        </p:txBody>
      </p:sp>
      <p:sp>
        <p:nvSpPr>
          <p:cNvPr id="331"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32" name="Objectives of data management on the mesocentre:…"/>
          <p:cNvSpPr/>
          <p:nvPr/>
        </p:nvSpPr>
        <p:spPr>
          <a:xfrm>
            <a:off x="325759" y="1823518"/>
            <a:ext cx="12353282" cy="69873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qdel</a:t>
            </a:r>
            <a:r>
              <a:t> command:</a:t>
            </a:r>
          </a:p>
          <a:p>
            <a:pPr marL="595346" indent="-321026" algn="l" defTabSz="457200">
              <a:buSzPct val="60000"/>
              <a:buBlip>
                <a:blip r:embed="rId2"/>
              </a:buBlip>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qdel job_num</a:t>
            </a:r>
            <a:r>
              <a:t> — You can find job number by </a:t>
            </a:r>
            <a:r>
              <a:rPr b="1">
                <a:solidFill>
                  <a:srgbClr val="EC710E"/>
                </a:solidFill>
                <a:latin typeface="Courier New"/>
                <a:ea typeface="Courier New"/>
                <a:cs typeface="Courier New"/>
                <a:sym typeface="Courier New"/>
              </a:rPr>
              <a:t>qstat</a:t>
            </a:r>
            <a:r>
              <a:t> or </a:t>
            </a:r>
            <a:r>
              <a:rPr b="1">
                <a:solidFill>
                  <a:srgbClr val="EC710E"/>
                </a:solidFill>
                <a:latin typeface="Courier New"/>
                <a:ea typeface="Courier New"/>
                <a:cs typeface="Courier New"/>
                <a:sym typeface="Courier New"/>
              </a:rPr>
              <a:t>showq</a:t>
            </a:r>
          </a:p>
          <a:p>
            <a:pPr algn="l" defTabSz="457200">
              <a:defRPr sz="2400">
                <a:solidFill>
                  <a:srgbClr val="1771A9"/>
                </a:solidFill>
                <a:latin typeface="Arial"/>
                <a:ea typeface="Arial"/>
                <a:cs typeface="Arial"/>
                <a:sym typeface="Arial"/>
              </a:defRPr>
            </a:pPr>
          </a:p>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qsub</a:t>
            </a:r>
            <a:r>
              <a:t> command:</a:t>
            </a:r>
          </a:p>
          <a:p>
            <a:pPr algn="just" defTabSz="457200">
              <a:defRPr b="1" sz="2400">
                <a:solidFill>
                  <a:srgbClr val="1771A9"/>
                </a:solidFill>
                <a:latin typeface="Arial"/>
                <a:ea typeface="Arial"/>
                <a:cs typeface="Arial"/>
                <a:sym typeface="Arial"/>
              </a:defRPr>
            </a:pPr>
          </a:p>
          <a:p>
            <a:pPr marL="595346" indent="-321026" algn="l" defTabSz="457200">
              <a:buSzPct val="60000"/>
              <a:buBlip>
                <a:blip r:embed="rId2"/>
              </a:buBlip>
              <a:defRPr b="1" sz="2400">
                <a:solidFill>
                  <a:srgbClr val="EC710E"/>
                </a:solidFill>
                <a:latin typeface="Courier New"/>
                <a:ea typeface="Courier New"/>
                <a:cs typeface="Courier New"/>
                <a:sym typeface="Courier New"/>
              </a:defRPr>
            </a:pPr>
            <a:r>
              <a:t>qsub  [-a  date_time]  [-A  account_string]  [-c  interval]  [-C directive_prefix] [-e path] [-h] [-I] [-j join] [-k keep] [-l resource_list][-m  mail_options] [-M user_list] [-N name] [-o path] [-p priority] [-qdestination] [-r c] [-S path_list] [-u  user_list]  [-v  variable_list][-V] [-W additional_attributes] [-z] [script]</a:t>
            </a:r>
          </a:p>
          <a:p>
            <a:pPr marL="595346" indent="-321026" algn="l" defTabSz="457200">
              <a:buSzPct val="60000"/>
              <a:buBlip>
                <a:blip r:embed="rId2"/>
              </a:buBlip>
              <a:defRPr b="1" sz="2400">
                <a:solidFill>
                  <a:srgbClr val="EC710E"/>
                </a:solidFill>
                <a:latin typeface="Courier New"/>
                <a:ea typeface="Courier New"/>
                <a:cs typeface="Courier New"/>
                <a:sym typeface="Courier New"/>
              </a:defRPr>
            </a:pPr>
            <a:r>
              <a:t>man qsub</a:t>
            </a:r>
            <a:r>
              <a:rPr b="0">
                <a:solidFill>
                  <a:srgbClr val="1771A9"/>
                </a:solidFill>
                <a:latin typeface="Arial"/>
                <a:ea typeface="Arial"/>
                <a:cs typeface="Arial"/>
                <a:sym typeface="Arial"/>
              </a:rPr>
              <a:t> — Display help</a:t>
            </a:r>
            <a:endParaRPr b="0">
              <a:solidFill>
                <a:srgbClr val="1771A9"/>
              </a:solidFill>
              <a:latin typeface="Arial"/>
              <a:ea typeface="Arial"/>
              <a:cs typeface="Arial"/>
              <a:sym typeface="Arial"/>
            </a:endParaRP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-q queue_name</a:t>
            </a:r>
            <a:r>
              <a:t> </a:t>
            </a:r>
            <a:r>
              <a:rPr b="1">
                <a:solidFill>
                  <a:srgbClr val="EC710E"/>
                </a:solidFill>
                <a:latin typeface="Courier New"/>
                <a:ea typeface="Courier New"/>
                <a:cs typeface="Courier New"/>
                <a:sym typeface="Courier New"/>
              </a:rPr>
              <a:t>my_shell_script</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-IV</a:t>
            </a:r>
            <a:r>
              <a:t> (</a:t>
            </a:r>
            <a:r>
              <a:rPr b="1">
                <a:solidFill>
                  <a:srgbClr val="EC710E"/>
                </a:solidFill>
                <a:latin typeface="Courier New"/>
                <a:ea typeface="Courier New"/>
                <a:cs typeface="Courier New"/>
                <a:sym typeface="Courier New"/>
              </a:rPr>
              <a:t>-VI</a:t>
            </a:r>
            <a:r>
              <a:t> doesn't work anymore) — To launch interactive jobs </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-j oe</a:t>
            </a:r>
            <a:r>
              <a:t> — Joining  standard and error output in one file</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-k oe</a:t>
            </a:r>
            <a:r>
              <a:t> — Keeping Standard and error output : could be see during the execution of your job but in this case those files  are in the roots of your home (warn for quota if you have debug output in your job)</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5" name="Mesocentre utilities"/>
          <p:cNvSpPr/>
          <p:nvPr>
            <p:ph type="title"/>
          </p:nvPr>
        </p:nvSpPr>
        <p:spPr>
          <a:prstGeom prst="rect">
            <a:avLst/>
          </a:prstGeom>
        </p:spPr>
        <p:txBody>
          <a:bodyPr/>
          <a:lstStyle/>
          <a:p>
            <a:pPr/>
            <a:r>
              <a:t>Mesocentre utilities</a:t>
            </a:r>
          </a:p>
        </p:txBody>
      </p:sp>
      <p:sp>
        <p:nvSpPr>
          <p:cNvPr id="336"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37" name="Rectangle"/>
          <p:cNvSpPr/>
          <p:nvPr/>
        </p:nvSpPr>
        <p:spPr>
          <a:xfrm>
            <a:off x="380999" y="1864525"/>
            <a:ext cx="12242802" cy="6821350"/>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338" name="# First thing to know is that only ShellScript (no binary files) could be submited to batch system and by default script start in your $HOME so you have to go in the good directory in your job           # Minimum shell script is:…"/>
          <p:cNvSpPr/>
          <p:nvPr/>
        </p:nvSpPr>
        <p:spPr>
          <a:xfrm>
            <a:off x="480086" y="1966850"/>
            <a:ext cx="12044627" cy="661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914400">
              <a:defRPr spc="-1" sz="2400">
                <a:solidFill>
                  <a:srgbClr val="FFFFFF"/>
                </a:solidFill>
                <a:uFill>
                  <a:solidFill>
                    <a:srgbClr val="FFFFFF"/>
                  </a:solidFill>
                </a:uFill>
                <a:latin typeface="Courier New"/>
                <a:ea typeface="Courier New"/>
                <a:cs typeface="Courier New"/>
                <a:sym typeface="Courier New"/>
              </a:defRPr>
            </a:pPr>
            <a:r>
              <a:rPr b="1"/>
              <a:t># First thing to know is that only ShellScript (no binary files) could be submited to batch system and by default script start in your $HOME so you have to go in the good directory in your job </a:t>
            </a:r>
            <a:r>
              <a:t>          </a:t>
            </a:r>
            <a:r>
              <a:rPr b="1" spc="0"/>
              <a:t># </a:t>
            </a:r>
            <a:r>
              <a:rPr b="1"/>
              <a:t>Minimum shell script is:</a:t>
            </a:r>
            <a:endParaRPr b="1"/>
          </a:p>
          <a:p>
            <a:pPr algn="l" defTabSz="914400">
              <a:defRPr spc="-1" sz="2400">
                <a:solidFill>
                  <a:srgbClr val="FFFFFF"/>
                </a:solidFill>
                <a:uFill>
                  <a:solidFill>
                    <a:srgbClr val="FFFFFF"/>
                  </a:solidFill>
                </a:uFill>
                <a:latin typeface="Courier New"/>
                <a:ea typeface="Courier New"/>
                <a:cs typeface="Courier New"/>
                <a:sym typeface="Courier New"/>
              </a:defRPr>
            </a:pPr>
            <a:r>
              <a:rPr spc="0"/>
              <a:t>#</a:t>
            </a:r>
            <a:r>
              <a:t>!/bin/bash</a:t>
            </a:r>
            <a:endParaRPr spc="0"/>
          </a:p>
          <a:p>
            <a:pPr algn="l" defTabSz="914400">
              <a:defRPr spc="-1" sz="2400">
                <a:solidFill>
                  <a:srgbClr val="FFFFFF"/>
                </a:solidFill>
                <a:uFill>
                  <a:solidFill>
                    <a:srgbClr val="FFFFFF"/>
                  </a:solidFill>
                </a:uFill>
                <a:latin typeface="Courier New"/>
                <a:ea typeface="Courier New"/>
                <a:cs typeface="Courier New"/>
                <a:sym typeface="Courier New"/>
              </a:defRPr>
            </a:pPr>
            <a:r>
              <a:t>my_binary</a:t>
            </a:r>
            <a:endParaRPr spc="0"/>
          </a:p>
          <a:p>
            <a:pPr algn="l" defTabSz="914400">
              <a:defRPr spc="-1" sz="2400">
                <a:solidFill>
                  <a:srgbClr val="FFFFFF"/>
                </a:solidFill>
                <a:uFill>
                  <a:solidFill>
                    <a:srgbClr val="FFFFFF"/>
                  </a:solidFill>
                </a:uFill>
                <a:latin typeface="Courier New"/>
                <a:ea typeface="Courier New"/>
                <a:cs typeface="Courier New"/>
                <a:sym typeface="Courier New"/>
              </a:defRPr>
            </a:pPr>
            <a:endParaRPr spc="0"/>
          </a:p>
          <a:p>
            <a:pPr algn="l" defTabSz="914400">
              <a:defRPr b="1" spc="-1" sz="2400">
                <a:solidFill>
                  <a:srgbClr val="FFFFFF"/>
                </a:solidFill>
                <a:uFill>
                  <a:solidFill>
                    <a:srgbClr val="FFFFFF"/>
                  </a:solidFill>
                </a:uFill>
                <a:latin typeface="Courier New"/>
                <a:ea typeface="Courier New"/>
                <a:cs typeface="Courier New"/>
                <a:sym typeface="Courier New"/>
              </a:defRPr>
            </a:pPr>
            <a:r>
              <a:rPr spc="0"/>
              <a:t># </a:t>
            </a:r>
            <a:r>
              <a:t>Shell script must be runable  </a:t>
            </a:r>
            <a:endParaRPr spc="0"/>
          </a:p>
          <a:p>
            <a:pPr algn="l" defTabSz="914400">
              <a:defRPr spc="-1" sz="2400">
                <a:solidFill>
                  <a:srgbClr val="FFFFFF"/>
                </a:solidFill>
                <a:uFill>
                  <a:solidFill>
                    <a:srgbClr val="FFFFFF"/>
                  </a:solidFill>
                </a:uFill>
                <a:latin typeface="Courier New"/>
                <a:ea typeface="Courier New"/>
                <a:cs typeface="Courier New"/>
                <a:sym typeface="Courier New"/>
              </a:defRPr>
            </a:pPr>
            <a:r>
              <a:rPr spc="0"/>
              <a:t>&gt; </a:t>
            </a:r>
            <a:r>
              <a:t>chmod +x my_shell_script</a:t>
            </a:r>
            <a:endParaRPr spc="0"/>
          </a:p>
          <a:p>
            <a:pPr algn="l" defTabSz="914400">
              <a:defRPr spc="-1" sz="2400">
                <a:solidFill>
                  <a:srgbClr val="FFFFFF"/>
                </a:solidFill>
                <a:uFill>
                  <a:solidFill>
                    <a:srgbClr val="FFFFFF"/>
                  </a:solidFill>
                </a:uFill>
                <a:latin typeface="Courier New"/>
                <a:ea typeface="Courier New"/>
                <a:cs typeface="Courier New"/>
                <a:sym typeface="Courier New"/>
              </a:defRPr>
            </a:pPr>
            <a:r>
              <a:rPr spc="0"/>
              <a:t>&gt; </a:t>
            </a:r>
            <a:r>
              <a:t>qsub my_shell_script</a:t>
            </a:r>
            <a:endParaRPr spc="0"/>
          </a:p>
          <a:p>
            <a:pPr algn="l" defTabSz="914400">
              <a:defRPr spc="-1" sz="2400">
                <a:solidFill>
                  <a:srgbClr val="FFFFFF"/>
                </a:solidFill>
                <a:uFill>
                  <a:solidFill>
                    <a:srgbClr val="FFFFFF"/>
                  </a:solidFill>
                </a:uFill>
                <a:latin typeface="Courier New"/>
                <a:ea typeface="Courier New"/>
                <a:cs typeface="Courier New"/>
                <a:sym typeface="Courier New"/>
              </a:defRPr>
            </a:pPr>
            <a:endParaRPr spc="0"/>
          </a:p>
          <a:p>
            <a:pPr algn="l" defTabSz="914400">
              <a:defRPr b="1" spc="-1" sz="2400">
                <a:solidFill>
                  <a:srgbClr val="FFFFFF"/>
                </a:solidFill>
                <a:uFill>
                  <a:solidFill>
                    <a:srgbClr val="FFFFFF"/>
                  </a:solidFill>
                </a:uFill>
                <a:latin typeface="Courier New"/>
                <a:ea typeface="Courier New"/>
                <a:cs typeface="Courier New"/>
                <a:sym typeface="Courier New"/>
              </a:defRPr>
            </a:pPr>
            <a:r>
              <a:rPr spc="0"/>
              <a:t># </a:t>
            </a:r>
            <a:r>
              <a:t>At the end of your jobs you have two files</a:t>
            </a:r>
          </a:p>
          <a:p>
            <a:pPr algn="l" defTabSz="914400">
              <a:defRPr b="1" spc="-1" sz="2400">
                <a:solidFill>
                  <a:srgbClr val="FFFFFF"/>
                </a:solidFill>
                <a:uFill>
                  <a:solidFill>
                    <a:srgbClr val="FFFFFF"/>
                  </a:solidFill>
                </a:uFill>
                <a:latin typeface="Courier New"/>
                <a:ea typeface="Courier New"/>
                <a:cs typeface="Courier New"/>
                <a:sym typeface="Courier New"/>
              </a:defRPr>
            </a:pPr>
            <a:r>
              <a:t># The standard output of your job and node computation information ( node name running , cputime walltime and memory used by your job</a:t>
            </a:r>
          </a:p>
          <a:p>
            <a:pPr algn="l" defTabSz="914400">
              <a:defRPr spc="-1" sz="2400">
                <a:solidFill>
                  <a:srgbClr val="FFFFFF"/>
                </a:solidFill>
                <a:uFill>
                  <a:solidFill>
                    <a:srgbClr val="FFFFFF"/>
                  </a:solidFill>
                </a:uFill>
                <a:latin typeface="Courier New"/>
                <a:ea typeface="Courier New"/>
                <a:cs typeface="Courier New"/>
                <a:sym typeface="Courier New"/>
              </a:defRPr>
            </a:pPr>
            <a:r>
              <a:t>&gt; cat my_shell_script.o$JOB_NUMBER</a:t>
            </a:r>
          </a:p>
          <a:p>
            <a:pPr algn="l" defTabSz="914400">
              <a:defRPr b="1" spc="-1" sz="2400">
                <a:solidFill>
                  <a:srgbClr val="FFFFFF"/>
                </a:solidFill>
                <a:uFill>
                  <a:solidFill>
                    <a:srgbClr val="FFFFFF"/>
                  </a:solidFill>
                </a:uFill>
                <a:latin typeface="Courier New"/>
                <a:ea typeface="Courier New"/>
                <a:cs typeface="Courier New"/>
                <a:sym typeface="Courier New"/>
              </a:defRPr>
            </a:pPr>
          </a:p>
          <a:p>
            <a:pPr algn="l" defTabSz="914400">
              <a:defRPr b="1" spc="-1" sz="2400">
                <a:solidFill>
                  <a:srgbClr val="FFFFFF"/>
                </a:solidFill>
                <a:uFill>
                  <a:solidFill>
                    <a:srgbClr val="FFFFFF"/>
                  </a:solidFill>
                </a:uFill>
                <a:latin typeface="Courier New"/>
                <a:ea typeface="Courier New"/>
                <a:cs typeface="Courier New"/>
                <a:sym typeface="Courier New"/>
              </a:defRPr>
            </a:pPr>
            <a:r>
              <a:t># The error output of your job in case of problems</a:t>
            </a:r>
          </a:p>
          <a:p>
            <a:pPr algn="l" defTabSz="914400">
              <a:defRPr spc="-1" sz="2400">
                <a:solidFill>
                  <a:srgbClr val="FFFFFF"/>
                </a:solidFill>
                <a:uFill>
                  <a:solidFill>
                    <a:srgbClr val="FFFFFF"/>
                  </a:solidFill>
                </a:uFill>
                <a:latin typeface="Courier New"/>
                <a:ea typeface="Courier New"/>
                <a:cs typeface="Courier New"/>
                <a:sym typeface="Courier New"/>
              </a:defRPr>
            </a:pPr>
            <a:r>
              <a:t>&gt; cat my_shell_script.e$JOB_NUMBER</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1" name="Mesocentre utilities"/>
          <p:cNvSpPr/>
          <p:nvPr>
            <p:ph type="title"/>
          </p:nvPr>
        </p:nvSpPr>
        <p:spPr>
          <a:prstGeom prst="rect">
            <a:avLst/>
          </a:prstGeom>
        </p:spPr>
        <p:txBody>
          <a:bodyPr/>
          <a:lstStyle/>
          <a:p>
            <a:pPr/>
            <a:r>
              <a:t>Mesocentre utilities</a:t>
            </a:r>
          </a:p>
        </p:txBody>
      </p:sp>
      <p:sp>
        <p:nvSpPr>
          <p:cNvPr id="342"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43" name="Objectives of data management on the mesocentre:…"/>
          <p:cNvSpPr/>
          <p:nvPr/>
        </p:nvSpPr>
        <p:spPr>
          <a:xfrm>
            <a:off x="325759" y="1823518"/>
            <a:ext cx="12353282" cy="64254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qsub</a:t>
            </a:r>
            <a:r>
              <a:t> command:</a:t>
            </a:r>
          </a:p>
          <a:p>
            <a:pPr algn="just"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-v variable_name=variable_value</a:t>
            </a:r>
            <a:r>
              <a:t> — Permit to pass variables to shell script (argument on command line are not supported by torque) </a:t>
            </a:r>
          </a:p>
          <a:p>
            <a:pPr marL="595346" indent="-321026" algn="l" defTabSz="457200">
              <a:buSzPct val="60000"/>
              <a:buBlip>
                <a:blip r:embed="rId2"/>
              </a:buBlip>
              <a:defRPr sz="2400">
                <a:solidFill>
                  <a:srgbClr val="1771A9"/>
                </a:solidFill>
                <a:latin typeface="Arial"/>
                <a:ea typeface="Arial"/>
                <a:cs typeface="Arial"/>
                <a:sym typeface="Arial"/>
              </a:defRPr>
            </a:pPr>
            <a:r>
              <a:t>In the script you can use  </a:t>
            </a:r>
            <a:r>
              <a:rPr b="1">
                <a:solidFill>
                  <a:srgbClr val="EC710E"/>
                </a:solidFill>
                <a:latin typeface="Courier New"/>
                <a:ea typeface="Courier New"/>
                <a:cs typeface="Courier New"/>
                <a:sym typeface="Courier New"/>
              </a:rPr>
              <a:t>$variable_name</a:t>
            </a:r>
          </a:p>
          <a:p>
            <a:pPr marL="595346" indent="-321026" algn="l" defTabSz="457200">
              <a:buSzPct val="60000"/>
              <a:buBlip>
                <a:blip r:embed="rId2"/>
              </a:buBlip>
              <a:defRPr sz="2400">
                <a:solidFill>
                  <a:srgbClr val="1771A9"/>
                </a:solidFill>
                <a:latin typeface="Arial"/>
                <a:ea typeface="Arial"/>
                <a:cs typeface="Arial"/>
                <a:sym typeface="Arial"/>
              </a:defRPr>
            </a:pPr>
            <a:r>
              <a:t>You could put job directives directly in the script using line begining by </a:t>
            </a:r>
            <a:r>
              <a:rPr b="1">
                <a:solidFill>
                  <a:srgbClr val="EC710E"/>
                </a:solidFill>
                <a:latin typeface="Courier New"/>
                <a:ea typeface="Courier New"/>
                <a:cs typeface="Courier New"/>
                <a:sym typeface="Courier New"/>
              </a:rPr>
              <a:t>#PBS</a:t>
            </a:r>
            <a:r>
              <a:t>:</a:t>
            </a:r>
          </a:p>
          <a:p>
            <a:pPr algn="just" defTabSz="457200">
              <a:defRPr b="1" sz="1800">
                <a:solidFill>
                  <a:srgbClr val="1771A9"/>
                </a:solidFill>
                <a:latin typeface="Arial"/>
                <a:ea typeface="Arial"/>
                <a:cs typeface="Arial"/>
                <a:sym typeface="Arial"/>
              </a:defRPr>
            </a:pPr>
          </a:p>
          <a:p>
            <a:pPr indent="274320" algn="l" defTabSz="457200">
              <a:defRPr sz="2400">
                <a:solidFill>
                  <a:srgbClr val="1771A9"/>
                </a:solidFill>
                <a:latin typeface="Courier New"/>
                <a:ea typeface="Courier New"/>
                <a:cs typeface="Courier New"/>
                <a:sym typeface="Courier New"/>
              </a:defRPr>
            </a:pPr>
            <a:r>
              <a:t>#PBS -qweek</a:t>
            </a:r>
          </a:p>
          <a:p>
            <a:pPr indent="274320" algn="l" defTabSz="457200">
              <a:defRPr sz="2400">
                <a:solidFill>
                  <a:srgbClr val="1771A9"/>
                </a:solidFill>
                <a:latin typeface="Courier New"/>
                <a:ea typeface="Courier New"/>
                <a:cs typeface="Courier New"/>
                <a:sym typeface="Courier New"/>
              </a:defRPr>
            </a:pPr>
            <a:r>
              <a:t>#PBS -k oe</a:t>
            </a:r>
          </a:p>
          <a:p>
            <a:pPr indent="274320" algn="l" defTabSz="457200">
              <a:defRPr sz="2400">
                <a:solidFill>
                  <a:srgbClr val="1771A9"/>
                </a:solidFill>
                <a:latin typeface="Courier New"/>
                <a:ea typeface="Courier New"/>
                <a:cs typeface="Courier New"/>
                <a:sym typeface="Courier New"/>
              </a:defRPr>
            </a:pPr>
            <a:r>
              <a:t>#PBS -j oe</a:t>
            </a:r>
            <a:endParaRPr sz="2800"/>
          </a:p>
          <a:p>
            <a:pPr algn="just"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-q queue_name</a:t>
            </a:r>
            <a:r>
              <a:t> </a:t>
            </a:r>
            <a:r>
              <a:rPr b="1">
                <a:solidFill>
                  <a:srgbClr val="EC710E"/>
                </a:solidFill>
                <a:latin typeface="Courier New"/>
                <a:ea typeface="Courier New"/>
                <a:cs typeface="Courier New"/>
                <a:sym typeface="Courier New"/>
              </a:rPr>
              <a:t>my_shell_script</a:t>
            </a:r>
          </a:p>
          <a:p>
            <a:pPr marL="595346" indent="-321026" algn="l" defTabSz="457200">
              <a:buSzPct val="60000"/>
              <a:buBlip>
                <a:blip r:embed="rId2"/>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-j oe -k oe job.sh</a:t>
            </a:r>
            <a:r>
              <a:t>  — With this you could view in realtime output of your job in your home  </a:t>
            </a:r>
          </a:p>
          <a:p>
            <a:pPr marL="595346" indent="-321026" algn="l" defTabSz="457200">
              <a:buSzPct val="60000"/>
              <a:buBlip>
                <a:blip r:embed="rId2"/>
              </a:buBlip>
              <a:defRPr b="1" sz="2400">
                <a:solidFill>
                  <a:srgbClr val="EC710E"/>
                </a:solidFill>
                <a:latin typeface="Courier New"/>
                <a:ea typeface="Courier New"/>
                <a:cs typeface="Courier New"/>
                <a:sym typeface="Courier New"/>
              </a:defRPr>
            </a:pPr>
            <a:r>
              <a:t>tail -f job.sh.exxx</a:t>
            </a:r>
          </a:p>
          <a:p>
            <a:pPr marL="595346" indent="-321026" algn="l" defTabSz="457200">
              <a:buSzPct val="60000"/>
              <a:buBlip>
                <a:blip r:embed="rId2"/>
              </a:buBlip>
              <a:defRPr sz="2400">
                <a:solidFill>
                  <a:srgbClr val="1771A9"/>
                </a:solidFill>
                <a:latin typeface="Arial"/>
                <a:ea typeface="Arial"/>
                <a:cs typeface="Arial"/>
                <a:sym typeface="Arial"/>
              </a:defRPr>
            </a:pPr>
            <a:r>
              <a:t>You can use IDL, Matlab, Scilab in batch jobs only if there is no X11 graphic in your job.</a:t>
            </a:r>
          </a:p>
          <a:p>
            <a:pPr marL="595346" indent="-321026" algn="l" defTabSz="457200">
              <a:buSzPct val="60000"/>
              <a:buBlip>
                <a:blip r:embed="rId2"/>
              </a:buBlip>
              <a:defRPr sz="2400">
                <a:solidFill>
                  <a:srgbClr val="1771A9"/>
                </a:solidFill>
                <a:latin typeface="Arial"/>
                <a:ea typeface="Arial"/>
                <a:cs typeface="Arial"/>
                <a:sym typeface="Arial"/>
              </a:defRPr>
            </a:pPr>
            <a:r>
              <a:t>Graphic should be produced directly in .ps, .eps, .pdf or image formats.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6" name="Mesocentre utilities"/>
          <p:cNvSpPr/>
          <p:nvPr>
            <p:ph type="title"/>
          </p:nvPr>
        </p:nvSpPr>
        <p:spPr>
          <a:prstGeom prst="rect">
            <a:avLst/>
          </a:prstGeom>
        </p:spPr>
        <p:txBody>
          <a:bodyPr/>
          <a:lstStyle/>
          <a:p>
            <a:pPr/>
            <a:r>
              <a:t>Mesocentre utilities</a:t>
            </a:r>
          </a:p>
        </p:txBody>
      </p:sp>
      <p:sp>
        <p:nvSpPr>
          <p:cNvPr id="347"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48" name="Objectives of data management on the mesocentre:…"/>
          <p:cNvSpPr/>
          <p:nvPr/>
        </p:nvSpPr>
        <p:spPr>
          <a:xfrm>
            <a:off x="325759" y="1823518"/>
            <a:ext cx="12353282" cy="71066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qsub</a:t>
            </a:r>
            <a:r>
              <a:t> command:</a:t>
            </a:r>
          </a:p>
          <a:p>
            <a:pPr algn="just" defTabSz="457200">
              <a:defRPr b="1"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Default limit for jobs memory is :</a:t>
            </a:r>
          </a:p>
          <a:p>
            <a:pPr lvl="1" marL="960467" indent="-321026" algn="l" defTabSz="457200">
              <a:buSzPct val="60000"/>
              <a:buBlip>
                <a:blip r:embed="rId3"/>
              </a:buBlip>
              <a:defRPr sz="2400">
                <a:solidFill>
                  <a:srgbClr val="1771A9"/>
                </a:solidFill>
                <a:latin typeface="Arial"/>
                <a:ea typeface="Arial"/>
                <a:cs typeface="Arial"/>
                <a:sym typeface="Arial"/>
              </a:defRPr>
            </a:pPr>
            <a:r>
              <a:t>4GB of virtual memory per Job </a:t>
            </a:r>
          </a:p>
          <a:p>
            <a:pPr lvl="1" marL="960467" indent="-321026" algn="l" defTabSz="457200">
              <a:buSzPct val="60000"/>
              <a:buBlip>
                <a:blip r:embed="rId3"/>
              </a:buBlip>
              <a:defRPr sz="2400">
                <a:solidFill>
                  <a:srgbClr val="1771A9"/>
                </a:solidFill>
                <a:latin typeface="Arial"/>
                <a:ea typeface="Arial"/>
                <a:cs typeface="Arial"/>
                <a:sym typeface="Arial"/>
              </a:defRPr>
            </a:pPr>
            <a:r>
              <a:t>3GB of real memory per Job </a:t>
            </a:r>
          </a:p>
          <a:p>
            <a:pPr lvl="1" indent="0" algn="just"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How to launch job with more memory ?</a:t>
            </a:r>
          </a:p>
          <a:p>
            <a:pPr algn="just" defTabSz="457200">
              <a:defRPr b="1" sz="1800">
                <a:solidFill>
                  <a:srgbClr val="1771A9"/>
                </a:solidFill>
                <a:latin typeface="Arial"/>
                <a:ea typeface="Arial"/>
                <a:cs typeface="Arial"/>
                <a:sym typeface="Arial"/>
              </a:defRPr>
            </a:pPr>
          </a:p>
          <a:p>
            <a:pPr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mem</a:t>
            </a:r>
            <a:r>
              <a:t> — Memory per job</a:t>
            </a:r>
          </a:p>
          <a:p>
            <a:pPr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vmem</a:t>
            </a:r>
            <a:r>
              <a:t> — Virtual memory per job</a:t>
            </a:r>
          </a:p>
          <a:p>
            <a:pPr marL="639440" algn="l" defTabSz="457200">
              <a:defRPr sz="2400">
                <a:solidFill>
                  <a:srgbClr val="1771A9"/>
                </a:solidFill>
                <a:latin typeface="Arial"/>
                <a:ea typeface="Arial"/>
                <a:cs typeface="Arial"/>
                <a:sym typeface="Arial"/>
              </a:defRPr>
            </a:pPr>
          </a:p>
          <a:p>
            <a:pPr marL="639440" algn="l" defTabSz="457200">
              <a:defRPr sz="2400">
                <a:solidFill>
                  <a:srgbClr val="1771A9"/>
                </a:solidFill>
                <a:latin typeface="Arial"/>
                <a:ea typeface="Arial"/>
                <a:cs typeface="Arial"/>
                <a:sym typeface="Arial"/>
              </a:defRPr>
            </a:pPr>
          </a:p>
          <a:p>
            <a:pPr marL="639440" algn="l" defTabSz="457200">
              <a:defRPr sz="2400">
                <a:solidFill>
                  <a:srgbClr val="1771A9"/>
                </a:solidFill>
                <a:latin typeface="Arial"/>
                <a:ea typeface="Arial"/>
                <a:cs typeface="Arial"/>
                <a:sym typeface="Arial"/>
              </a:defRPr>
            </a:pPr>
          </a:p>
          <a:p>
            <a:pPr marL="639440" algn="l" defTabSz="457200">
              <a:defRPr sz="2400">
                <a:solidFill>
                  <a:srgbClr val="1771A9"/>
                </a:solidFill>
                <a:latin typeface="Arial"/>
                <a:ea typeface="Arial"/>
                <a:cs typeface="Arial"/>
                <a:sym typeface="Arial"/>
              </a:defRPr>
            </a:pPr>
          </a:p>
          <a:p>
            <a:pPr marL="639440" algn="l" defTabSz="457200">
              <a:defRPr sz="2400">
                <a:solidFill>
                  <a:srgbClr val="1771A9"/>
                </a:solidFill>
                <a:latin typeface="Arial"/>
                <a:ea typeface="Arial"/>
                <a:cs typeface="Arial"/>
                <a:sym typeface="Arial"/>
              </a:defRPr>
            </a:pPr>
          </a:p>
          <a:p>
            <a:pPr marL="639440" algn="l" defTabSz="457200">
              <a:defRPr sz="2400">
                <a:solidFill>
                  <a:srgbClr val="1771A9"/>
                </a:solidFill>
                <a:latin typeface="Arial"/>
                <a:ea typeface="Arial"/>
                <a:cs typeface="Arial"/>
                <a:sym typeface="Arial"/>
              </a:defRPr>
            </a:pPr>
          </a:p>
          <a:p>
            <a:pPr algn="l" defTabSz="457200">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Warning do not put those values to high without good reason  </a:t>
            </a:r>
          </a:p>
        </p:txBody>
      </p:sp>
      <p:sp>
        <p:nvSpPr>
          <p:cNvPr id="349" name="Rectangle"/>
          <p:cNvSpPr/>
          <p:nvPr/>
        </p:nvSpPr>
        <p:spPr>
          <a:xfrm>
            <a:off x="380999" y="5721216"/>
            <a:ext cx="12242802" cy="2275512"/>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350" name="&gt; qsub -l mem=10gb -l vmem=12gb…"/>
          <p:cNvSpPr/>
          <p:nvPr/>
        </p:nvSpPr>
        <p:spPr>
          <a:xfrm>
            <a:off x="480086" y="5823540"/>
            <a:ext cx="12044627" cy="20708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sz="2400">
                <a:solidFill>
                  <a:srgbClr val="FFFFFF"/>
                </a:solidFill>
                <a:latin typeface="Courier New"/>
                <a:ea typeface="Courier New"/>
                <a:cs typeface="Courier New"/>
                <a:sym typeface="Courier New"/>
              </a:defRPr>
            </a:pPr>
            <a:r>
              <a:t>&gt; qsub -l mem=10gb -l vmem=12gb </a:t>
            </a:r>
          </a:p>
          <a:p>
            <a:pPr algn="l" defTabSz="449262">
              <a:lnSpc>
                <a:spcPct val="93000"/>
              </a:lnSpc>
              <a:defRPr sz="2000">
                <a:solidFill>
                  <a:srgbClr val="FFFFFF"/>
                </a:solidFill>
                <a:latin typeface="Courier New"/>
                <a:ea typeface="Courier New"/>
                <a:cs typeface="Courier New"/>
                <a:sym typeface="Courier New"/>
              </a:defRPr>
            </a:pPr>
            <a:r>
              <a:t>Mem:  32442980k total, 21798348k used, 10644632k free,    47112k buffers</a:t>
            </a:r>
          </a:p>
          <a:p>
            <a:pPr algn="l" defTabSz="449262">
              <a:lnSpc>
                <a:spcPct val="93000"/>
              </a:lnSpc>
              <a:defRPr sz="2000">
                <a:solidFill>
                  <a:srgbClr val="FFFFFF"/>
                </a:solidFill>
                <a:latin typeface="Courier New"/>
                <a:ea typeface="Courier New"/>
                <a:cs typeface="Courier New"/>
                <a:sym typeface="Courier New"/>
              </a:defRPr>
            </a:pPr>
            <a:r>
              <a:t>Swap: 67111528k total,  2499232k used, 64612296k free, 14130248k cached</a:t>
            </a:r>
          </a:p>
          <a:p>
            <a:pPr algn="l" defTabSz="449262">
              <a:lnSpc>
                <a:spcPct val="93000"/>
              </a:lnSpc>
              <a:defRPr sz="2000">
                <a:solidFill>
                  <a:srgbClr val="FFFFFF"/>
                </a:solidFill>
                <a:latin typeface="Courier New"/>
                <a:ea typeface="Courier New"/>
                <a:cs typeface="Courier New"/>
                <a:sym typeface="Courier New"/>
              </a:defRPr>
            </a:pPr>
          </a:p>
          <a:p>
            <a:pPr algn="l" defTabSz="449262">
              <a:lnSpc>
                <a:spcPct val="93000"/>
              </a:lnSpc>
              <a:defRPr sz="2000">
                <a:solidFill>
                  <a:srgbClr val="FFFFFF"/>
                </a:solidFill>
                <a:latin typeface="Courier New"/>
                <a:ea typeface="Courier New"/>
                <a:cs typeface="Courier New"/>
                <a:sym typeface="Courier New"/>
              </a:defRPr>
            </a:pPr>
            <a:r>
              <a:t>  PID USER      PR  NI  VIRT  RES  SHR S %CPU %MEM    TIME+  COMMAND                                                          </a:t>
            </a:r>
          </a:p>
          <a:p>
            <a:pPr algn="l" defTabSz="449262">
              <a:lnSpc>
                <a:spcPct val="93000"/>
              </a:lnSpc>
              <a:defRPr sz="2000">
                <a:solidFill>
                  <a:srgbClr val="FFFFFF"/>
                </a:solidFill>
                <a:latin typeface="Courier New"/>
                <a:ea typeface="Courier New"/>
                <a:cs typeface="Courier New"/>
                <a:sym typeface="Courier New"/>
              </a:defRPr>
            </a:pPr>
            <a:r>
              <a:t>12355 weill     25     0   9164m 8.1g 8.1g S      44        26.3      1:08.55 MATLAB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6" name="Mesocentre description"/>
          <p:cNvSpPr/>
          <p:nvPr>
            <p:ph type="title"/>
          </p:nvPr>
        </p:nvSpPr>
        <p:spPr>
          <a:prstGeom prst="rect">
            <a:avLst/>
          </a:prstGeom>
        </p:spPr>
        <p:txBody>
          <a:bodyPr/>
          <a:lstStyle/>
          <a:p>
            <a:pPr/>
            <a:r>
              <a:t>Mesocentre description</a:t>
            </a:r>
          </a:p>
        </p:txBody>
      </p:sp>
      <p:sp>
        <p:nvSpPr>
          <p:cNvPr id="177" name="Objectives of data management on the mesocentre:…"/>
          <p:cNvSpPr/>
          <p:nvPr/>
        </p:nvSpPr>
        <p:spPr>
          <a:xfrm>
            <a:off x="325759" y="1538027"/>
            <a:ext cx="12353282" cy="43588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400">
                <a:solidFill>
                  <a:srgbClr val="1771A9"/>
                </a:solidFill>
                <a:latin typeface="Arial"/>
                <a:ea typeface="Arial"/>
                <a:cs typeface="Arial"/>
                <a:sym typeface="Arial"/>
              </a:defRPr>
            </a:pPr>
            <a:r>
              <a:t>Interactive / Head Nodes:</a:t>
            </a:r>
          </a:p>
          <a:p>
            <a:pPr marL="595346" indent="-321026" algn="l" defTabSz="457200">
              <a:buSzPct val="60000"/>
              <a:buBlip>
                <a:blip r:embed="rId2"/>
              </a:buBlip>
              <a:defRPr sz="2400">
                <a:solidFill>
                  <a:srgbClr val="1771A9"/>
                </a:solidFill>
                <a:latin typeface="Arial"/>
                <a:ea typeface="Arial"/>
                <a:cs typeface="Arial"/>
                <a:sym typeface="Arial"/>
              </a:defRPr>
            </a:pPr>
            <a:r>
              <a:t>SSH connection to the Mesocentre</a:t>
            </a:r>
          </a:p>
          <a:p>
            <a:pPr marL="595346" indent="-321026" algn="l" defTabSz="457200">
              <a:buSzPct val="60000"/>
              <a:buBlip>
                <a:blip r:embed="rId2"/>
              </a:buBlip>
              <a:defRPr sz="2400">
                <a:solidFill>
                  <a:srgbClr val="1771A9"/>
                </a:solidFill>
                <a:latin typeface="Arial"/>
                <a:ea typeface="Arial"/>
                <a:cs typeface="Arial"/>
                <a:sym typeface="Arial"/>
              </a:defRPr>
            </a:pPr>
            <a:r>
              <a:t>Dedicated to calculations and short or interactive processes:</a:t>
            </a:r>
          </a:p>
          <a:p>
            <a:pPr marL="869666" indent="-321027" algn="l" defTabSz="457200">
              <a:buSzPct val="60000"/>
              <a:buBlip>
                <a:blip r:embed="rId3"/>
              </a:buBlip>
              <a:defRPr sz="2400">
                <a:solidFill>
                  <a:srgbClr val="1771A9"/>
                </a:solidFill>
                <a:latin typeface="Arial"/>
                <a:ea typeface="Arial"/>
                <a:cs typeface="Arial"/>
                <a:sym typeface="Arial"/>
              </a:defRPr>
            </a:pPr>
            <a:r>
              <a:t>Program developments</a:t>
            </a:r>
          </a:p>
          <a:p>
            <a:pPr marL="869666" indent="-321027" algn="l" defTabSz="457200">
              <a:buSzPct val="60000"/>
              <a:buBlip>
                <a:blip r:embed="rId3"/>
              </a:buBlip>
              <a:defRPr sz="2400">
                <a:solidFill>
                  <a:srgbClr val="1771A9"/>
                </a:solidFill>
                <a:latin typeface="Arial"/>
                <a:ea typeface="Arial"/>
                <a:cs typeface="Arial"/>
                <a:sym typeface="Arial"/>
              </a:defRPr>
            </a:pPr>
            <a:r>
              <a:t>Visualisation of results</a:t>
            </a:r>
          </a:p>
          <a:p>
            <a:pPr marL="869666" indent="-321027" algn="l" defTabSz="457200">
              <a:buSzPct val="60000"/>
              <a:buBlip>
                <a:blip r:embed="rId3"/>
              </a:buBlip>
              <a:defRPr sz="2400">
                <a:solidFill>
                  <a:srgbClr val="1771A9"/>
                </a:solidFill>
                <a:latin typeface="Arial"/>
                <a:ea typeface="Arial"/>
                <a:cs typeface="Arial"/>
                <a:sym typeface="Arial"/>
              </a:defRPr>
            </a:pPr>
            <a:r>
              <a:t>Short processing requiring interaction:</a:t>
            </a:r>
          </a:p>
          <a:p>
            <a:pPr indent="274320" algn="l" defTabSz="457200">
              <a:defRPr sz="2400">
                <a:solidFill>
                  <a:srgbClr val="1771A9"/>
                </a:solidFill>
                <a:latin typeface="Arial"/>
                <a:ea typeface="Arial"/>
                <a:cs typeface="Arial"/>
                <a:sym typeface="Arial"/>
              </a:defRPr>
            </a:pPr>
            <a:r>
              <a:t>      </a:t>
            </a:r>
            <a:r>
              <a:rPr>
                <a:latin typeface="Wingdings"/>
                <a:ea typeface="Wingdings"/>
                <a:cs typeface="Wingdings"/>
                <a:sym typeface="Wingdings"/>
              </a:rPr>
              <a:t>➔ </a:t>
            </a:r>
            <a:r>
              <a:t>Entering input values</a:t>
            </a:r>
          </a:p>
          <a:p>
            <a:pPr indent="274320" algn="l" defTabSz="457200">
              <a:defRPr sz="2400">
                <a:solidFill>
                  <a:srgbClr val="1771A9"/>
                </a:solidFill>
                <a:latin typeface="Arial"/>
                <a:ea typeface="Arial"/>
                <a:cs typeface="Arial"/>
                <a:sym typeface="Arial"/>
              </a:defRPr>
            </a:pPr>
            <a:r>
              <a:t>      </a:t>
            </a:r>
            <a:r>
              <a:rPr>
                <a:latin typeface="Wingdings"/>
                <a:ea typeface="Wingdings"/>
                <a:cs typeface="Wingdings"/>
                <a:sym typeface="Wingdings"/>
              </a:rPr>
              <a:t>➔ </a:t>
            </a:r>
            <a:r>
              <a:t>Follow-up of results</a:t>
            </a:r>
          </a:p>
          <a:p>
            <a:pPr marL="595346" indent="-321026" algn="l" defTabSz="457200">
              <a:buSzPct val="60000"/>
              <a:buBlip>
                <a:blip r:embed="rId2"/>
              </a:buBlip>
              <a:defRPr sz="2400">
                <a:solidFill>
                  <a:srgbClr val="1771A9"/>
                </a:solidFill>
                <a:latin typeface="Arial"/>
                <a:ea typeface="Arial"/>
                <a:cs typeface="Arial"/>
                <a:sym typeface="Arial"/>
              </a:defRPr>
            </a:pPr>
            <a:r>
              <a:t>Shared resources (CPU, Memory)</a:t>
            </a:r>
          </a:p>
          <a:p>
            <a:pPr marL="595346" indent="-321026" algn="l" defTabSz="457200">
              <a:buSzPct val="60000"/>
              <a:buBlip>
                <a:blip r:embed="rId2"/>
              </a:buBlip>
              <a:defRPr sz="2400">
                <a:solidFill>
                  <a:srgbClr val="1771A9"/>
                </a:solidFill>
                <a:latin typeface="Arial"/>
                <a:ea typeface="Arial"/>
                <a:cs typeface="Arial"/>
                <a:sym typeface="Arial"/>
              </a:defRPr>
            </a:pPr>
            <a:r>
              <a:t>Limited resources</a:t>
            </a:r>
          </a:p>
          <a:p>
            <a:pPr marL="869666" indent="-321027" algn="l" defTabSz="457200">
              <a:buSzPct val="60000"/>
              <a:buBlip>
                <a:blip r:embed="rId3"/>
              </a:buBlip>
              <a:defRPr sz="2400">
                <a:solidFill>
                  <a:srgbClr val="1771A9"/>
                </a:solidFill>
                <a:latin typeface="Arial"/>
                <a:ea typeface="Arial"/>
                <a:cs typeface="Arial"/>
                <a:sym typeface="Arial"/>
              </a:defRPr>
            </a:pPr>
            <a:r>
              <a:t>1 h CPU max — 4Go RAM/user</a:t>
            </a:r>
          </a:p>
          <a:p>
            <a:pPr marL="595346" indent="-321026" algn="l" defTabSz="457200">
              <a:buSzPct val="60000"/>
              <a:buBlip>
                <a:blip r:embed="rId2"/>
              </a:buBlip>
              <a:defRPr sz="2400">
                <a:solidFill>
                  <a:srgbClr val="1771A9"/>
                </a:solidFill>
                <a:latin typeface="Arial"/>
                <a:ea typeface="Arial"/>
                <a:cs typeface="Arial"/>
                <a:sym typeface="Arial"/>
              </a:defRPr>
            </a:pPr>
            <a:r>
              <a:t>Registered on national computing centres (access allowed from these nodes)</a:t>
            </a:r>
          </a:p>
        </p:txBody>
      </p:sp>
      <p:sp>
        <p:nvSpPr>
          <p:cNvPr id="178" name="Computing units"/>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Computing units</a:t>
            </a:r>
          </a:p>
        </p:txBody>
      </p:sp>
      <p:sp>
        <p:nvSpPr>
          <p:cNvPr id="179" name="Rectangle"/>
          <p:cNvSpPr/>
          <p:nvPr/>
        </p:nvSpPr>
        <p:spPr>
          <a:xfrm>
            <a:off x="6646150" y="6240185"/>
            <a:ext cx="6013568" cy="2771275"/>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180" name="Rectangle"/>
          <p:cNvSpPr/>
          <p:nvPr/>
        </p:nvSpPr>
        <p:spPr>
          <a:xfrm>
            <a:off x="345082" y="6240185"/>
            <a:ext cx="6111317" cy="2771275"/>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181" name="# Login on ClimServ…"/>
          <p:cNvSpPr/>
          <p:nvPr/>
        </p:nvSpPr>
        <p:spPr>
          <a:xfrm>
            <a:off x="480087" y="6300513"/>
            <a:ext cx="5841306" cy="26506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b="1" sz="2400">
                <a:solidFill>
                  <a:srgbClr val="FFFFFF"/>
                </a:solidFill>
                <a:latin typeface="Courier New"/>
                <a:ea typeface="Courier New"/>
                <a:cs typeface="Courier New"/>
                <a:sym typeface="Courier New"/>
              </a:defRPr>
            </a:pPr>
            <a:r>
              <a:t># Login on ClimServ</a:t>
            </a:r>
          </a:p>
          <a:p>
            <a:pPr>
              <a:defRPr sz="1800">
                <a:solidFill>
                  <a:srgbClr val="45A4FC"/>
                </a:solidFill>
              </a:defRPr>
            </a:pPr>
          </a:p>
          <a:p>
            <a:pPr algn="l" defTabSz="449262">
              <a:lnSpc>
                <a:spcPct val="93000"/>
              </a:lnSpc>
              <a:defRPr b="1" sz="1800">
                <a:solidFill>
                  <a:srgbClr val="FFFFFF"/>
                </a:solidFill>
                <a:latin typeface="Courier New"/>
                <a:ea typeface="Courier New"/>
                <a:cs typeface="Courier New"/>
                <a:sym typeface="Courier New"/>
              </a:defRPr>
            </a:pPr>
            <a:r>
              <a:t># camelot</a:t>
            </a:r>
          </a:p>
          <a:p>
            <a:pPr algn="l" defTabSz="449262">
              <a:lnSpc>
                <a:spcPct val="93000"/>
              </a:lnSpc>
              <a:defRPr b="1" sz="1800">
                <a:solidFill>
                  <a:srgbClr val="FFFFFF"/>
                </a:solidFill>
                <a:latin typeface="Courier New"/>
                <a:ea typeface="Courier New"/>
                <a:cs typeface="Courier New"/>
                <a:sym typeface="Courier New"/>
              </a:defRPr>
            </a:pPr>
            <a:r>
              <a:t># AMD 16-core 2.5GHz | 64Gb</a:t>
            </a:r>
          </a:p>
          <a:p>
            <a:pPr algn="l" defTabSz="449262">
              <a:lnSpc>
                <a:spcPct val="93000"/>
              </a:lnSpc>
              <a:defRPr sz="1800">
                <a:solidFill>
                  <a:srgbClr val="FFFFFF"/>
                </a:solidFill>
                <a:latin typeface="Courier New"/>
                <a:ea typeface="Courier New"/>
                <a:cs typeface="Courier New"/>
                <a:sym typeface="Courier New"/>
              </a:defRPr>
            </a:pPr>
            <a:r>
              <a:t>&gt; ssh login@camelot.ipsl.polytechnique.fr</a:t>
            </a:r>
          </a:p>
          <a:p>
            <a:pPr algn="l">
              <a:defRPr sz="1800">
                <a:solidFill>
                  <a:srgbClr val="FFFFFF"/>
                </a:solidFill>
              </a:defRPr>
            </a:pPr>
          </a:p>
          <a:p>
            <a:pPr algn="l" defTabSz="449262">
              <a:lnSpc>
                <a:spcPct val="93000"/>
              </a:lnSpc>
              <a:defRPr b="1" sz="1800">
                <a:solidFill>
                  <a:srgbClr val="FFFFFF"/>
                </a:solidFill>
                <a:latin typeface="Courier New"/>
                <a:ea typeface="Courier New"/>
                <a:cs typeface="Courier New"/>
                <a:sym typeface="Courier New"/>
              </a:defRPr>
            </a:pPr>
            <a:r>
              <a:t># loholt1/2</a:t>
            </a:r>
          </a:p>
          <a:p>
            <a:pPr algn="l" defTabSz="449262">
              <a:lnSpc>
                <a:spcPct val="93000"/>
              </a:lnSpc>
              <a:defRPr b="1" sz="1800">
                <a:solidFill>
                  <a:srgbClr val="FFFFFF"/>
                </a:solidFill>
                <a:latin typeface="Courier New"/>
                <a:ea typeface="Courier New"/>
                <a:cs typeface="Courier New"/>
                <a:sym typeface="Courier New"/>
              </a:defRPr>
            </a:pPr>
            <a:r>
              <a:t># Intel 16-core 2.4GHz | 64Gb</a:t>
            </a:r>
          </a:p>
          <a:p>
            <a:pPr algn="l" defTabSz="449262">
              <a:lnSpc>
                <a:spcPct val="93000"/>
              </a:lnSpc>
              <a:defRPr sz="1800">
                <a:solidFill>
                  <a:srgbClr val="FFFFFF"/>
                </a:solidFill>
                <a:latin typeface="Courier New"/>
                <a:ea typeface="Courier New"/>
                <a:cs typeface="Courier New"/>
                <a:sym typeface="Courier New"/>
              </a:defRPr>
            </a:pPr>
            <a:r>
              <a:t>&gt; ssh login@loholt1.ipsl.polytechnique.fr</a:t>
            </a:r>
          </a:p>
          <a:p>
            <a:pPr algn="l" defTabSz="449262">
              <a:lnSpc>
                <a:spcPct val="93000"/>
              </a:lnSpc>
              <a:defRPr sz="1800">
                <a:solidFill>
                  <a:srgbClr val="FFFFFF"/>
                </a:solidFill>
                <a:latin typeface="Courier New"/>
                <a:ea typeface="Courier New"/>
                <a:cs typeface="Courier New"/>
                <a:sym typeface="Courier New"/>
              </a:defRPr>
            </a:pPr>
            <a:r>
              <a:t>&gt; ssh login@loholt2.ipsl.polytechnique.fr</a:t>
            </a:r>
          </a:p>
        </p:txBody>
      </p:sp>
      <p:sp>
        <p:nvSpPr>
          <p:cNvPr id="182" name="# Login on CICLAD…"/>
          <p:cNvSpPr/>
          <p:nvPr/>
        </p:nvSpPr>
        <p:spPr>
          <a:xfrm>
            <a:off x="6732282" y="6300513"/>
            <a:ext cx="5841306" cy="24347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b="1" sz="2400">
                <a:solidFill>
                  <a:srgbClr val="FFFFFF"/>
                </a:solidFill>
                <a:latin typeface="Courier New"/>
                <a:ea typeface="Courier New"/>
                <a:cs typeface="Courier New"/>
                <a:sym typeface="Courier New"/>
              </a:defRPr>
            </a:pPr>
            <a:r>
              <a:t># Login on CICLAD</a:t>
            </a:r>
          </a:p>
          <a:p>
            <a:pPr>
              <a:defRPr sz="2000">
                <a:solidFill>
                  <a:srgbClr val="45A4FC"/>
                </a:solidFill>
              </a:defRPr>
            </a:pPr>
          </a:p>
          <a:p>
            <a:pPr algn="l" defTabSz="449262">
              <a:lnSpc>
                <a:spcPct val="93000"/>
              </a:lnSpc>
              <a:defRPr b="1" sz="1800">
                <a:solidFill>
                  <a:srgbClr val="FFFFFF"/>
                </a:solidFill>
                <a:latin typeface="Courier New"/>
                <a:ea typeface="Courier New"/>
                <a:cs typeface="Courier New"/>
                <a:sym typeface="Courier New"/>
              </a:defRPr>
            </a:pPr>
            <a:r>
              <a:t># ciclad</a:t>
            </a:r>
          </a:p>
          <a:p>
            <a:pPr algn="l" defTabSz="449262">
              <a:lnSpc>
                <a:spcPct val="93000"/>
              </a:lnSpc>
              <a:defRPr b="1" sz="1800">
                <a:solidFill>
                  <a:srgbClr val="FFFFFF"/>
                </a:solidFill>
                <a:latin typeface="Courier New"/>
                <a:ea typeface="Courier New"/>
                <a:cs typeface="Courier New"/>
                <a:sym typeface="Courier New"/>
              </a:defRPr>
            </a:pPr>
            <a:r>
              <a:t># AMD 32-core 3.0GHz | 132Gb</a:t>
            </a:r>
          </a:p>
          <a:p>
            <a:pPr algn="l" defTabSz="449262">
              <a:lnSpc>
                <a:spcPct val="93000"/>
              </a:lnSpc>
              <a:defRPr sz="1800">
                <a:solidFill>
                  <a:srgbClr val="FFFFFF"/>
                </a:solidFill>
                <a:latin typeface="Courier New"/>
                <a:ea typeface="Courier New"/>
                <a:cs typeface="Courier New"/>
                <a:sym typeface="Courier New"/>
              </a:defRPr>
            </a:pPr>
            <a:r>
              <a:t>&gt; ssh login@ciclad.ipsl.jussieu.fr</a:t>
            </a:r>
          </a:p>
          <a:p>
            <a:pPr algn="l" defTabSz="449262">
              <a:lnSpc>
                <a:spcPct val="93000"/>
              </a:lnSpc>
              <a:defRPr b="1" sz="1800">
                <a:solidFill>
                  <a:srgbClr val="FFFFFF"/>
                </a:solidFill>
                <a:latin typeface="Courier New"/>
                <a:ea typeface="Courier New"/>
                <a:cs typeface="Courier New"/>
                <a:sym typeface="Courier New"/>
              </a:defRPr>
            </a:pPr>
          </a:p>
          <a:p>
            <a:pPr algn="l" defTabSz="449262">
              <a:lnSpc>
                <a:spcPct val="93000"/>
              </a:lnSpc>
              <a:defRPr b="1" sz="1800">
                <a:solidFill>
                  <a:srgbClr val="FFFFFF"/>
                </a:solidFill>
                <a:latin typeface="Courier New"/>
                <a:ea typeface="Courier New"/>
                <a:cs typeface="Courier New"/>
                <a:sym typeface="Courier New"/>
              </a:defRPr>
            </a:pPr>
            <a:r>
              <a:t># ciclad2</a:t>
            </a:r>
          </a:p>
          <a:p>
            <a:pPr algn="l" defTabSz="449262">
              <a:lnSpc>
                <a:spcPct val="93000"/>
              </a:lnSpc>
              <a:defRPr b="1" sz="1800">
                <a:solidFill>
                  <a:srgbClr val="FFFFFF"/>
                </a:solidFill>
                <a:latin typeface="Courier New"/>
                <a:ea typeface="Courier New"/>
                <a:cs typeface="Courier New"/>
                <a:sym typeface="Courier New"/>
              </a:defRPr>
            </a:pPr>
            <a:r>
              <a:t># Intel 16-core 2.4GHz | 64Gb</a:t>
            </a:r>
            <a:endParaRPr sz="2000">
              <a:solidFill>
                <a:srgbClr val="F4A467"/>
              </a:solidFill>
            </a:endParaRPr>
          </a:p>
          <a:p>
            <a:pPr algn="l" defTabSz="449262">
              <a:lnSpc>
                <a:spcPct val="93000"/>
              </a:lnSpc>
              <a:defRPr sz="1800">
                <a:solidFill>
                  <a:srgbClr val="FFFFFF"/>
                </a:solidFill>
                <a:latin typeface="Courier New"/>
                <a:ea typeface="Courier New"/>
                <a:cs typeface="Courier New"/>
                <a:sym typeface="Courier New"/>
              </a:defRPr>
            </a:pPr>
            <a:r>
              <a:rPr sz="2000">
                <a:solidFill>
                  <a:srgbClr val="F4A467"/>
                </a:solidFill>
              </a:rPr>
              <a:t>&gt; </a:t>
            </a:r>
            <a:r>
              <a:t>ssh login@</a:t>
            </a:r>
            <a:r>
              <a:rPr>
                <a:hlinkClick r:id="rId4" invalidUrl="" action="" tgtFrame="" tooltip="" history="1" highlightClick="0" endSnd="0"/>
              </a:rPr>
              <a:t>login@ciclad2.ipsl.jussieu.fr</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3" name="Mesocentre utilities"/>
          <p:cNvSpPr/>
          <p:nvPr>
            <p:ph type="title"/>
          </p:nvPr>
        </p:nvSpPr>
        <p:spPr>
          <a:prstGeom prst="rect">
            <a:avLst/>
          </a:prstGeom>
        </p:spPr>
        <p:txBody>
          <a:bodyPr/>
          <a:lstStyle/>
          <a:p>
            <a:pPr/>
            <a:r>
              <a:t>Mesocentre utilities</a:t>
            </a:r>
          </a:p>
        </p:txBody>
      </p:sp>
      <p:sp>
        <p:nvSpPr>
          <p:cNvPr id="354"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55" name="Objectives of data management on the mesocentre:…"/>
          <p:cNvSpPr/>
          <p:nvPr/>
        </p:nvSpPr>
        <p:spPr>
          <a:xfrm>
            <a:off x="325759" y="1819170"/>
            <a:ext cx="12353282" cy="5762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qsub</a:t>
            </a:r>
            <a:r>
              <a:t> command:</a:t>
            </a:r>
          </a:p>
          <a:p>
            <a:pPr algn="just"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Starting a job at specific time:</a:t>
            </a:r>
          </a:p>
          <a:p>
            <a:pPr algn="just" defTabSz="457200">
              <a:defRPr b="1" sz="1800">
                <a:solidFill>
                  <a:srgbClr val="1771A9"/>
                </a:solidFill>
                <a:latin typeface="Arial"/>
                <a:ea typeface="Arial"/>
                <a:cs typeface="Arial"/>
                <a:sym typeface="Arial"/>
              </a:defRPr>
            </a:pPr>
          </a:p>
          <a:p>
            <a:pPr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-a </a:t>
            </a:r>
            <a:r>
              <a:rPr b="1" i="1">
                <a:solidFill>
                  <a:srgbClr val="EC710E"/>
                </a:solidFill>
                <a:latin typeface="Courier New"/>
                <a:ea typeface="Courier New"/>
                <a:cs typeface="Courier New"/>
                <a:sym typeface="Courier New"/>
              </a:rPr>
              <a:t>time</a:t>
            </a:r>
            <a:r>
              <a:t> :</a:t>
            </a:r>
          </a:p>
          <a:p>
            <a:pPr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-a 2010</a:t>
            </a:r>
            <a:r>
              <a:t> — Lauch your job at 20:10 </a:t>
            </a:r>
          </a:p>
          <a:p>
            <a:pPr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-a $(date -d '+2min' +%H%M)</a:t>
            </a:r>
            <a:r>
              <a:t> — Launch this le job 2 minutes after submission. Use this when you have a job that submit another job at the end.</a:t>
            </a:r>
          </a:p>
          <a:p>
            <a:pPr algn="just"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Specifying  </a:t>
            </a:r>
            <a:r>
              <a:rPr b="1">
                <a:solidFill>
                  <a:srgbClr val="EC710E"/>
                </a:solidFill>
                <a:latin typeface="Courier New"/>
                <a:ea typeface="Courier New"/>
                <a:cs typeface="Courier New"/>
                <a:sym typeface="Courier New"/>
              </a:rPr>
              <a:t>walltime</a:t>
            </a:r>
            <a:r>
              <a:t> and </a:t>
            </a:r>
            <a:r>
              <a:rPr b="1">
                <a:solidFill>
                  <a:srgbClr val="EC710E"/>
                </a:solidFill>
                <a:latin typeface="Courier New"/>
                <a:ea typeface="Courier New"/>
                <a:cs typeface="Courier New"/>
                <a:sym typeface="Courier New"/>
              </a:rPr>
              <a:t>cputime</a:t>
            </a:r>
            <a:r>
              <a:t> :</a:t>
            </a:r>
          </a:p>
          <a:p>
            <a:pPr algn="just" defTabSz="457200">
              <a:defRPr b="1" sz="1800">
                <a:solidFill>
                  <a:srgbClr val="1771A9"/>
                </a:solidFill>
                <a:latin typeface="Arial"/>
                <a:ea typeface="Arial"/>
                <a:cs typeface="Arial"/>
                <a:sym typeface="Arial"/>
              </a:defRPr>
            </a:pPr>
          </a:p>
          <a:p>
            <a:pPr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-l walltime=20:00:00,cput=80:00:00</a:t>
            </a:r>
            <a:r>
              <a:t>  — 20h of walltime with 80h of cputime  </a:t>
            </a:r>
          </a:p>
          <a:p>
            <a:pPr algn="just"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Jobs dependancy: running a job after the successful run of another job[s] </a:t>
            </a:r>
          </a:p>
          <a:p>
            <a:pPr algn="just" defTabSz="457200">
              <a:defRPr b="1" sz="1800">
                <a:solidFill>
                  <a:srgbClr val="1771A9"/>
                </a:solidFill>
                <a:latin typeface="Arial"/>
                <a:ea typeface="Arial"/>
                <a:cs typeface="Arial"/>
                <a:sym typeface="Arial"/>
              </a:defRPr>
            </a:pPr>
          </a:p>
          <a:p>
            <a:pPr marL="960467" indent="-321026" algn="l" defTabSz="457200">
              <a:buSzPct val="60000"/>
              <a:buBlip>
                <a:blip r:embed="rId3"/>
              </a:buBlip>
              <a:defRPr b="1" sz="2400">
                <a:solidFill>
                  <a:srgbClr val="EC710E"/>
                </a:solidFill>
                <a:latin typeface="Courier New"/>
                <a:ea typeface="Courier New"/>
                <a:cs typeface="Courier New"/>
                <a:sym typeface="Courier New"/>
              </a:defRPr>
            </a:pPr>
            <a:r>
              <a:t>qsub -W depend=afterok:jobid[:jobid...]</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7"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8" name="Mesocentre utilities"/>
          <p:cNvSpPr/>
          <p:nvPr>
            <p:ph type="title"/>
          </p:nvPr>
        </p:nvSpPr>
        <p:spPr>
          <a:prstGeom prst="rect">
            <a:avLst/>
          </a:prstGeom>
        </p:spPr>
        <p:txBody>
          <a:bodyPr/>
          <a:lstStyle/>
          <a:p>
            <a:pPr/>
            <a:r>
              <a:t>Mesocentre utilities</a:t>
            </a:r>
          </a:p>
        </p:txBody>
      </p:sp>
      <p:sp>
        <p:nvSpPr>
          <p:cNvPr id="359" name="Rectangle 2"/>
          <p:cNvSpPr/>
          <p:nvPr/>
        </p:nvSpPr>
        <p:spPr>
          <a:xfrm>
            <a:off x="5294629" y="976072"/>
            <a:ext cx="2415541" cy="47433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2600">
                <a:solidFill>
                  <a:srgbClr val="1771A9"/>
                </a:solidFill>
                <a:latin typeface="Arial"/>
                <a:ea typeface="Arial"/>
                <a:cs typeface="Arial"/>
                <a:sym typeface="Arial"/>
              </a:defRPr>
            </a:lvl1pPr>
          </a:lstStyle>
          <a:p>
            <a:pPr/>
            <a:r>
              <a:t>Managing jobs</a:t>
            </a:r>
          </a:p>
        </p:txBody>
      </p:sp>
      <p:sp>
        <p:nvSpPr>
          <p:cNvPr id="360" name="Objectives of data management on the mesocentre:…"/>
          <p:cNvSpPr/>
          <p:nvPr/>
        </p:nvSpPr>
        <p:spPr>
          <a:xfrm>
            <a:off x="325759" y="1811537"/>
            <a:ext cx="12353282" cy="40759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rPr>
                <a:solidFill>
                  <a:srgbClr val="EC710E"/>
                </a:solidFill>
                <a:latin typeface="Courier New"/>
                <a:ea typeface="Courier New"/>
                <a:cs typeface="Courier New"/>
                <a:sym typeface="Courier New"/>
              </a:rPr>
              <a:t>qsub</a:t>
            </a:r>
            <a:r>
              <a:t> command:</a:t>
            </a:r>
          </a:p>
          <a:p>
            <a:pPr algn="just" defTabSz="457200">
              <a:defRPr b="1"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Submission of parallels jobs: </a:t>
            </a:r>
            <a:r>
              <a:rPr b="1">
                <a:solidFill>
                  <a:srgbClr val="EC710E"/>
                </a:solidFill>
                <a:latin typeface="Courier New"/>
                <a:ea typeface="Courier New"/>
                <a:cs typeface="Courier New"/>
                <a:sym typeface="Courier New"/>
              </a:rPr>
              <a:t>qsub -l nodes=n:ppn=m</a:t>
            </a:r>
          </a:p>
          <a:p>
            <a:pPr lvl="2" marL="960496" indent="-321056" algn="l" defTabSz="457200">
              <a:buSzPct val="60000"/>
              <a:buBlip>
                <a:blip r:embed="rId3"/>
              </a:buBlip>
              <a:defRPr sz="2400">
                <a:solidFill>
                  <a:srgbClr val="1771A9"/>
                </a:solidFill>
                <a:latin typeface="Arial"/>
                <a:ea typeface="Arial"/>
                <a:cs typeface="Arial"/>
                <a:sym typeface="Arial"/>
              </a:defRPr>
            </a:pPr>
            <a:r>
              <a:t>I want </a:t>
            </a:r>
            <a:r>
              <a:rPr b="1">
                <a:solidFill>
                  <a:srgbClr val="EC710E"/>
                </a:solidFill>
                <a:latin typeface="Courier New"/>
                <a:ea typeface="Courier New"/>
                <a:cs typeface="Courier New"/>
                <a:sym typeface="Courier New"/>
              </a:rPr>
              <a:t>n</a:t>
            </a:r>
            <a:r>
              <a:t> nodes with </a:t>
            </a:r>
            <a:r>
              <a:rPr b="1">
                <a:solidFill>
                  <a:srgbClr val="EC710E"/>
                </a:solidFill>
                <a:latin typeface="Courier New"/>
                <a:ea typeface="Courier New"/>
                <a:cs typeface="Courier New"/>
                <a:sym typeface="Courier New"/>
              </a:rPr>
              <a:t>m</a:t>
            </a:r>
            <a:r>
              <a:t> core by nodes </a:t>
            </a:r>
          </a:p>
          <a:p>
            <a:pPr lvl="2" marL="960496" indent="-32105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qsub -l nodes=1:ppn=2+nodes=3:ppn=8</a:t>
            </a:r>
            <a:r>
              <a:t> — Special request of one node with 2 core and 3 nodes with eight core    </a:t>
            </a:r>
          </a:p>
          <a:p>
            <a:pPr marL="639440" algn="l" defTabSz="457200">
              <a:defRPr sz="24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Job MPI:</a:t>
            </a:r>
          </a:p>
          <a:p>
            <a:pPr lvl="1"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mpirun</a:t>
            </a:r>
            <a:r>
              <a:t> program</a:t>
            </a:r>
          </a:p>
          <a:p>
            <a:pPr lvl="1" marL="960467" indent="-321026" algn="l" defTabSz="457200">
              <a:buSzPct val="60000"/>
              <a:buBlip>
                <a:blip r:embed="rId3"/>
              </a:buBlip>
              <a:defRPr sz="2400">
                <a:solidFill>
                  <a:srgbClr val="1771A9"/>
                </a:solidFill>
                <a:latin typeface="Arial"/>
                <a:ea typeface="Arial"/>
                <a:cs typeface="Arial"/>
                <a:sym typeface="Arial"/>
              </a:defRPr>
            </a:pPr>
            <a:r>
              <a:t>Batch system pass the number of CPU to MPI program </a:t>
            </a:r>
          </a:p>
          <a:p>
            <a:pPr lvl="1" marL="960467" indent="-321026" algn="l" defTabSz="457200">
              <a:buSzPct val="60000"/>
              <a:buBlip>
                <a:blip r:embed="rId3"/>
              </a:buBlip>
              <a:defRPr sz="2400">
                <a:solidFill>
                  <a:srgbClr val="1771A9"/>
                </a:solidFill>
                <a:latin typeface="Arial"/>
                <a:ea typeface="Arial"/>
                <a:cs typeface="Arial"/>
                <a:sym typeface="Arial"/>
              </a:defRPr>
            </a:pPr>
            <a:r>
              <a:rPr b="1">
                <a:solidFill>
                  <a:srgbClr val="EC710E"/>
                </a:solidFill>
                <a:latin typeface="Courier New"/>
                <a:ea typeface="Courier New"/>
                <a:cs typeface="Courier New"/>
                <a:sym typeface="Courier New"/>
              </a:rPr>
              <a:t>-np</a:t>
            </a:r>
            <a:r>
              <a:t> is not necessary except for special purpose.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5" name="Mesocentre description"/>
          <p:cNvSpPr/>
          <p:nvPr>
            <p:ph type="title"/>
          </p:nvPr>
        </p:nvSpPr>
        <p:spPr>
          <a:prstGeom prst="rect">
            <a:avLst/>
          </a:prstGeom>
        </p:spPr>
        <p:txBody>
          <a:bodyPr/>
          <a:lstStyle/>
          <a:p>
            <a:pPr/>
            <a:r>
              <a:t>Mesocentre description</a:t>
            </a:r>
          </a:p>
        </p:txBody>
      </p:sp>
      <p:sp>
        <p:nvSpPr>
          <p:cNvPr id="186" name="Computing units"/>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Computing units</a:t>
            </a:r>
          </a:p>
        </p:txBody>
      </p:sp>
      <p:sp>
        <p:nvSpPr>
          <p:cNvPr id="187" name="Objectives of data management on the mesocentre:…"/>
          <p:cNvSpPr/>
          <p:nvPr/>
        </p:nvSpPr>
        <p:spPr>
          <a:xfrm>
            <a:off x="325759" y="1558852"/>
            <a:ext cx="12353282" cy="33189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400">
                <a:solidFill>
                  <a:srgbClr val="1771A9"/>
                </a:solidFill>
                <a:latin typeface="Arial"/>
                <a:ea typeface="Arial"/>
                <a:cs typeface="Arial"/>
                <a:sym typeface="Arial"/>
              </a:defRPr>
            </a:pPr>
            <a:r>
              <a:t>High Performance Computing Clusters</a:t>
            </a:r>
          </a:p>
          <a:p>
            <a:pPr marL="595346" indent="-321026" algn="l" defTabSz="457200">
              <a:buSzPct val="60000"/>
              <a:buBlip>
                <a:blip r:embed="rId2"/>
              </a:buBlip>
              <a:defRPr sz="2400">
                <a:solidFill>
                  <a:srgbClr val="1771A9"/>
                </a:solidFill>
                <a:latin typeface="Arial"/>
                <a:ea typeface="Arial"/>
                <a:cs typeface="Arial"/>
                <a:sym typeface="Arial"/>
              </a:defRPr>
            </a:pPr>
            <a:r>
              <a:t>Accessible via the Head Nodes: </a:t>
            </a:r>
            <a:r>
              <a:rPr b="1">
                <a:solidFill>
                  <a:srgbClr val="F4A467"/>
                </a:solidFill>
                <a:latin typeface="Courier New"/>
                <a:ea typeface="Courier New"/>
                <a:cs typeface="Courier New"/>
                <a:sym typeface="Courier New"/>
              </a:rPr>
              <a:t>qsub</a:t>
            </a:r>
            <a:r>
              <a:rPr>
                <a:solidFill>
                  <a:srgbClr val="F4A467"/>
                </a:solidFill>
              </a:rPr>
              <a:t> </a:t>
            </a:r>
            <a:r>
              <a:t>command</a:t>
            </a:r>
          </a:p>
          <a:p>
            <a:pPr marL="595346" indent="-321026" algn="l" defTabSz="457200">
              <a:buSzPct val="60000"/>
              <a:buBlip>
                <a:blip r:embed="rId2"/>
              </a:buBlip>
              <a:defRPr sz="2400">
                <a:solidFill>
                  <a:srgbClr val="1771A9"/>
                </a:solidFill>
                <a:latin typeface="Arial"/>
                <a:ea typeface="Arial"/>
                <a:cs typeface="Arial"/>
                <a:sym typeface="Arial"/>
              </a:defRPr>
            </a:pPr>
            <a:r>
              <a:t>50 computing nodes (2400 AMD cores)</a:t>
            </a:r>
          </a:p>
          <a:p>
            <a:pPr marL="595346" indent="-321026" algn="l" defTabSz="457200">
              <a:buSzPct val="60000"/>
              <a:buBlip>
                <a:blip r:embed="rId2"/>
              </a:buBlip>
              <a:defRPr sz="2400">
                <a:solidFill>
                  <a:srgbClr val="1771A9"/>
                </a:solidFill>
                <a:latin typeface="Arial"/>
                <a:ea typeface="Arial"/>
                <a:cs typeface="Arial"/>
                <a:sym typeface="Arial"/>
              </a:defRPr>
            </a:pPr>
            <a:r>
              <a:t>32 or 64 core per node (4 sockets)</a:t>
            </a:r>
          </a:p>
          <a:p>
            <a:pPr marL="595346" indent="-321026" algn="l" defTabSz="457200">
              <a:buSzPct val="60000"/>
              <a:buBlip>
                <a:blip r:embed="rId2"/>
              </a:buBlip>
              <a:defRPr sz="2400">
                <a:solidFill>
                  <a:srgbClr val="1771A9"/>
                </a:solidFill>
                <a:latin typeface="Arial"/>
                <a:ea typeface="Arial"/>
                <a:cs typeface="Arial"/>
                <a:sym typeface="Arial"/>
              </a:defRPr>
            </a:pPr>
            <a:r>
              <a:t>Memory: 4Gb/core (up to 256 GB per node)</a:t>
            </a:r>
          </a:p>
          <a:p>
            <a:pPr marL="595346" indent="-321026" algn="l" defTabSz="457200">
              <a:buSzPct val="60000"/>
              <a:buBlip>
                <a:blip r:embed="rId2"/>
              </a:buBlip>
              <a:defRPr sz="2400">
                <a:solidFill>
                  <a:srgbClr val="1771A9"/>
                </a:solidFill>
                <a:latin typeface="Arial"/>
                <a:ea typeface="Arial"/>
                <a:cs typeface="Arial"/>
                <a:sym typeface="Arial"/>
              </a:defRPr>
            </a:pPr>
            <a:r>
              <a:t>Dedicated to </a:t>
            </a:r>
            <a:r>
              <a:rPr b="1" u="sng"/>
              <a:t>any</a:t>
            </a:r>
            <a:r>
              <a:t> calculations or processes (short, long, interactive, non-interactive, etc.)</a:t>
            </a:r>
          </a:p>
          <a:p>
            <a:pPr marL="595346" indent="-321026" algn="l" defTabSz="457200">
              <a:buSzPct val="60000"/>
              <a:buBlip>
                <a:blip r:embed="rId2"/>
              </a:buBlip>
              <a:defRPr sz="2400">
                <a:solidFill>
                  <a:srgbClr val="1771A9"/>
                </a:solidFill>
                <a:latin typeface="Arial"/>
                <a:ea typeface="Arial"/>
                <a:cs typeface="Arial"/>
                <a:sym typeface="Arial"/>
              </a:defRPr>
            </a:pPr>
            <a:r>
              <a:t>Managed by a Queueing / Resource manager system (Torque / Maui)</a:t>
            </a:r>
          </a:p>
          <a:p>
            <a:pPr marL="595346" indent="-321026" algn="l" defTabSz="457200">
              <a:buSzPct val="60000"/>
              <a:buBlip>
                <a:blip r:embed="rId2"/>
              </a:buBlip>
              <a:defRPr sz="2400">
                <a:solidFill>
                  <a:srgbClr val="1771A9"/>
                </a:solidFill>
                <a:latin typeface="Arial"/>
                <a:ea typeface="Arial"/>
                <a:cs typeface="Arial"/>
                <a:sym typeface="Arial"/>
              </a:defRPr>
            </a:pPr>
            <a:r>
              <a:t>Per job/process reserved resources (dedicated CPUs)</a:t>
            </a:r>
          </a:p>
        </p:txBody>
      </p:sp>
      <p:sp>
        <p:nvSpPr>
          <p:cNvPr id="188" name="Rectangle 7"/>
          <p:cNvSpPr/>
          <p:nvPr/>
        </p:nvSpPr>
        <p:spPr>
          <a:xfrm>
            <a:off x="784435" y="5353421"/>
            <a:ext cx="287357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1800">
                <a:solidFill>
                  <a:srgbClr val="1771A9"/>
                </a:solidFill>
                <a:latin typeface="Arial"/>
                <a:ea typeface="Arial"/>
                <a:cs typeface="Arial"/>
                <a:sym typeface="Arial"/>
              </a:defRPr>
            </a:lvl1pPr>
          </a:lstStyle>
          <a:p>
            <a:pPr/>
            <a:r>
              <a:t>PBS Queues on ClimServ</a:t>
            </a:r>
          </a:p>
        </p:txBody>
      </p:sp>
      <p:sp>
        <p:nvSpPr>
          <p:cNvPr id="189" name="Rectangle 11"/>
          <p:cNvSpPr/>
          <p:nvPr/>
        </p:nvSpPr>
        <p:spPr>
          <a:xfrm>
            <a:off x="6710586" y="5353421"/>
            <a:ext cx="256851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b="1" sz="1800">
                <a:solidFill>
                  <a:srgbClr val="1771A9"/>
                </a:solidFill>
                <a:latin typeface="Arial"/>
                <a:ea typeface="Arial"/>
                <a:cs typeface="Arial"/>
                <a:sym typeface="Arial"/>
              </a:defRPr>
            </a:lvl1pPr>
          </a:lstStyle>
          <a:p>
            <a:pPr/>
            <a:r>
              <a:t>PBS Queues on Ciclad</a:t>
            </a:r>
          </a:p>
        </p:txBody>
      </p:sp>
      <p:pic>
        <p:nvPicPr>
          <p:cNvPr id="190" name="pasted-image.pdf" descr="pasted-image.pdf"/>
          <p:cNvPicPr>
            <a:picLocks noChangeAspect="1"/>
          </p:cNvPicPr>
          <p:nvPr/>
        </p:nvPicPr>
        <p:blipFill>
          <a:blip r:embed="rId3">
            <a:extLst/>
          </a:blip>
          <a:srcRect l="0" t="0" r="7023" b="0"/>
          <a:stretch>
            <a:fillRect/>
          </a:stretch>
        </p:blipFill>
        <p:spPr>
          <a:xfrm>
            <a:off x="775660" y="5819920"/>
            <a:ext cx="5527780" cy="2551442"/>
          </a:xfrm>
          <a:prstGeom prst="rect">
            <a:avLst/>
          </a:prstGeom>
          <a:ln w="12700">
            <a:miter lim="400000"/>
          </a:ln>
          <a:effectLst>
            <a:outerShdw sx="100000" sy="100000" kx="0" ky="0" algn="b" rotWithShape="0" blurRad="190500" dist="8455" dir="5400000">
              <a:srgbClr val="000000"/>
            </a:outerShdw>
          </a:effectLst>
        </p:spPr>
      </p:pic>
      <p:pic>
        <p:nvPicPr>
          <p:cNvPr id="191" name="pasted-image.pdf" descr="pasted-image.pdf"/>
          <p:cNvPicPr>
            <a:picLocks noChangeAspect="1"/>
          </p:cNvPicPr>
          <p:nvPr/>
        </p:nvPicPr>
        <p:blipFill>
          <a:blip r:embed="rId4">
            <a:extLst/>
          </a:blip>
          <a:srcRect l="0" t="0" r="7588" b="1392"/>
          <a:stretch>
            <a:fillRect/>
          </a:stretch>
        </p:blipFill>
        <p:spPr>
          <a:xfrm>
            <a:off x="6701463" y="5818683"/>
            <a:ext cx="5527807" cy="2817706"/>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4" name="Mesocentre description"/>
          <p:cNvSpPr/>
          <p:nvPr>
            <p:ph type="title"/>
          </p:nvPr>
        </p:nvSpPr>
        <p:spPr>
          <a:prstGeom prst="rect">
            <a:avLst/>
          </a:prstGeom>
        </p:spPr>
        <p:txBody>
          <a:bodyPr/>
          <a:lstStyle/>
          <a:p>
            <a:pPr/>
            <a:r>
              <a:t>Mesocentre description</a:t>
            </a:r>
          </a:p>
        </p:txBody>
      </p:sp>
      <p:sp>
        <p:nvSpPr>
          <p:cNvPr id="195" name="Rectangle 1"/>
          <p:cNvSpPr/>
          <p:nvPr/>
        </p:nvSpPr>
        <p:spPr>
          <a:xfrm>
            <a:off x="325759" y="1428912"/>
            <a:ext cx="12353282" cy="79920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57200">
              <a:defRPr b="1" sz="2400">
                <a:solidFill>
                  <a:srgbClr val="1771A9"/>
                </a:solidFill>
                <a:latin typeface="Arial"/>
                <a:ea typeface="Arial"/>
                <a:cs typeface="Arial"/>
                <a:sym typeface="Arial"/>
              </a:defRPr>
            </a:pPr>
            <a:r>
              <a:t>Processors Architecture AMD / Intel</a:t>
            </a:r>
          </a:p>
          <a:p>
            <a:pPr marL="595346" indent="-321026" algn="l" defTabSz="457200">
              <a:buSzPct val="60000"/>
              <a:buBlip>
                <a:blip r:embed="rId2"/>
              </a:buBlip>
              <a:defRPr sz="2400">
                <a:solidFill>
                  <a:srgbClr val="1771A9"/>
                </a:solidFill>
                <a:latin typeface="Arial"/>
                <a:ea typeface="Arial"/>
                <a:cs typeface="Arial"/>
                <a:sym typeface="Arial"/>
              </a:defRPr>
            </a:pPr>
            <a:r>
              <a:t>What Wikipedia teaches us on “Processor architecture”:</a:t>
            </a:r>
          </a:p>
          <a:p>
            <a:pPr algn="just" defTabSz="457200">
              <a:defRPr sz="1800">
                <a:solidFill>
                  <a:srgbClr val="1771A9"/>
                </a:solidFill>
                <a:latin typeface="Arial"/>
                <a:ea typeface="Arial"/>
                <a:cs typeface="Arial"/>
                <a:sym typeface="Arial"/>
              </a:defRPr>
            </a:pPr>
          </a:p>
          <a:p>
            <a:pPr algn="just" defTabSz="457200">
              <a:defRPr sz="1800">
                <a:solidFill>
                  <a:srgbClr val="1771A9"/>
                </a:solidFill>
                <a:latin typeface="Arial"/>
                <a:ea typeface="Arial"/>
                <a:cs typeface="Arial"/>
                <a:sym typeface="Arial"/>
              </a:defRPr>
            </a:pPr>
            <a:r>
              <a:t>“All computers run using very low-level commands which do some very basic functions, such as reading data, writing data, jumping to addresses, and calculating basic arithmetic. […] Instruction sets are relatively small; most higher-order programming languages, such as C++, Ada, Fortran, or Visual Basic, must be compiled (or translated, or interpreted) into these low level commands in order for a program to run.”</a:t>
            </a:r>
          </a:p>
          <a:p>
            <a:pPr algn="l" defTabSz="457200">
              <a:defRPr sz="1800">
                <a:solidFill>
                  <a:srgbClr val="1771A9"/>
                </a:solidFill>
                <a:latin typeface="Arial"/>
                <a:ea typeface="Arial"/>
                <a:cs typeface="Arial"/>
                <a:sym typeface="Arial"/>
              </a:defRPr>
            </a:pPr>
          </a:p>
          <a:p>
            <a:pPr marL="595346" indent="-321026" algn="l" defTabSz="457200">
              <a:buSzPct val="60000"/>
              <a:buBlip>
                <a:blip r:embed="rId2"/>
              </a:buBlip>
              <a:defRPr sz="2400">
                <a:solidFill>
                  <a:srgbClr val="1771A9"/>
                </a:solidFill>
                <a:latin typeface="Arial"/>
                <a:ea typeface="Arial"/>
                <a:cs typeface="Arial"/>
                <a:sym typeface="Arial"/>
              </a:defRPr>
            </a:pPr>
            <a:r>
              <a:t>Instruction sets can be extended depending on the CPU generation and version (MMX, 3DNow, SSE, PAE, etc.) List the CPU properties with: </a:t>
            </a:r>
            <a:r>
              <a:rPr b="1" sz="1800">
                <a:solidFill>
                  <a:srgbClr val="A58E1A"/>
                </a:solidFill>
                <a:latin typeface="Courier New"/>
                <a:ea typeface="Courier New"/>
                <a:cs typeface="Courier New"/>
                <a:sym typeface="Courier New"/>
              </a:rPr>
              <a:t>cat /proc/cpu</a:t>
            </a:r>
          </a:p>
          <a:p>
            <a:pPr marL="595346" indent="-321026" algn="l" defTabSz="457200">
              <a:buSzPct val="60000"/>
              <a:buBlip>
                <a:blip r:embed="rId2"/>
              </a:buBlip>
              <a:defRPr sz="2400">
                <a:solidFill>
                  <a:srgbClr val="1771A9"/>
                </a:solidFill>
                <a:latin typeface="Arial"/>
                <a:ea typeface="Arial"/>
                <a:cs typeface="Arial"/>
                <a:sym typeface="Arial"/>
              </a:defRPr>
            </a:pPr>
            <a:r>
              <a:t>The extended instructions are used by the compiler when optimisation parameters are used (-fast, -O3, -O4, etc.) for the compilation</a:t>
            </a:r>
          </a:p>
          <a:p>
            <a:pPr algn="l" defTabSz="457200">
              <a:defRPr sz="1800">
                <a:solidFill>
                  <a:srgbClr val="1771A9"/>
                </a:solidFill>
                <a:latin typeface="Arial"/>
                <a:ea typeface="Arial"/>
                <a:cs typeface="Arial"/>
                <a:sym typeface="Arial"/>
              </a:defRPr>
            </a:pPr>
          </a:p>
          <a:p>
            <a:pPr algn="l" defTabSz="457200">
              <a:defRPr b="1" sz="2400">
                <a:solidFill>
                  <a:srgbClr val="1771A9"/>
                </a:solidFill>
                <a:latin typeface="Arial"/>
                <a:ea typeface="Arial"/>
                <a:cs typeface="Arial"/>
                <a:sym typeface="Arial"/>
              </a:defRPr>
            </a:pPr>
            <a:r>
              <a:t>So what ?</a:t>
            </a:r>
          </a:p>
          <a:p>
            <a:pPr marL="595346" indent="-321026" algn="l" defTabSz="457200">
              <a:buSzPct val="60000"/>
              <a:buBlip>
                <a:blip r:embed="rId2"/>
              </a:buBlip>
              <a:defRPr sz="2400">
                <a:solidFill>
                  <a:srgbClr val="1771A9"/>
                </a:solidFill>
                <a:latin typeface="Arial"/>
                <a:ea typeface="Arial"/>
                <a:cs typeface="Arial"/>
                <a:sym typeface="Arial"/>
              </a:defRPr>
            </a:pPr>
            <a:r>
              <a:t>The Mesocentre’s nodes are built upon several generation of processors</a:t>
            </a:r>
          </a:p>
          <a:p>
            <a:pPr marL="595346" indent="-321026" algn="l" defTabSz="457200">
              <a:buSzPct val="60000"/>
              <a:buBlip>
                <a:blip r:embed="rId2"/>
              </a:buBlip>
              <a:defRPr sz="2400">
                <a:solidFill>
                  <a:srgbClr val="1771A9"/>
                </a:solidFill>
                <a:latin typeface="Arial"/>
                <a:ea typeface="Arial"/>
                <a:cs typeface="Arial"/>
                <a:sym typeface="Arial"/>
              </a:defRPr>
            </a:pPr>
            <a:r>
              <a:t>Need to use an instruction set appropriate to the computing node CPU</a:t>
            </a:r>
          </a:p>
          <a:p>
            <a:pPr algn="l" defTabSz="457200">
              <a:defRPr sz="2400">
                <a:solidFill>
                  <a:srgbClr val="1771A9"/>
                </a:solidFill>
                <a:latin typeface="Arial"/>
                <a:ea typeface="Arial"/>
                <a:cs typeface="Arial"/>
                <a:sym typeface="Arial"/>
              </a:defRPr>
            </a:pPr>
          </a:p>
          <a:p>
            <a:pPr algn="l" defTabSz="457200">
              <a:defRPr sz="2400">
                <a:solidFill>
                  <a:srgbClr val="1771A9"/>
                </a:solidFill>
                <a:latin typeface="Arial"/>
                <a:ea typeface="Arial"/>
                <a:cs typeface="Arial"/>
                <a:sym typeface="Arial"/>
              </a:defRPr>
            </a:pPr>
          </a:p>
          <a:p>
            <a:pPr algn="l" defTabSz="457200">
              <a:defRPr sz="2400">
                <a:solidFill>
                  <a:srgbClr val="1771A9"/>
                </a:solidFill>
                <a:latin typeface="Arial"/>
                <a:ea typeface="Arial"/>
                <a:cs typeface="Arial"/>
                <a:sym typeface="Arial"/>
              </a:defRPr>
            </a:pPr>
          </a:p>
          <a:p>
            <a:pPr algn="l" defTabSz="457200">
              <a:defRPr sz="2400">
                <a:solidFill>
                  <a:srgbClr val="1771A9"/>
                </a:solidFill>
                <a:latin typeface="Arial"/>
                <a:ea typeface="Arial"/>
                <a:cs typeface="Arial"/>
                <a:sym typeface="Arial"/>
              </a:defRPr>
            </a:pPr>
          </a:p>
          <a:p>
            <a:pPr marL="595346" indent="-321026" algn="l" defTabSz="457200">
              <a:buSzPct val="60000"/>
              <a:buBlip>
                <a:blip r:embed="rId2"/>
              </a:buBlip>
              <a:defRPr sz="1800">
                <a:solidFill>
                  <a:srgbClr val="1771A9"/>
                </a:solidFill>
                <a:latin typeface="Arial"/>
                <a:ea typeface="Arial"/>
                <a:cs typeface="Arial"/>
                <a:sym typeface="Arial"/>
              </a:defRPr>
            </a:pPr>
            <a:r>
              <a:t>By default, Intel compilers does not generate processor-specific code (option </a:t>
            </a:r>
            <a:r>
              <a:rPr b="1">
                <a:solidFill>
                  <a:srgbClr val="A58E1A"/>
                </a:solidFill>
                <a:latin typeface="Courier New"/>
                <a:ea typeface="Courier New"/>
                <a:cs typeface="Courier New"/>
                <a:sym typeface="Courier New"/>
              </a:rPr>
              <a:t>-march</a:t>
            </a:r>
            <a:r>
              <a:t>)</a:t>
            </a:r>
          </a:p>
          <a:p>
            <a:pPr marL="595346" indent="-321026" algn="l" defTabSz="457200">
              <a:buSzPct val="60000"/>
              <a:buBlip>
                <a:blip r:embed="rId2"/>
              </a:buBlip>
              <a:defRPr sz="1800">
                <a:solidFill>
                  <a:srgbClr val="1771A9"/>
                </a:solidFill>
                <a:latin typeface="Arial"/>
                <a:ea typeface="Arial"/>
                <a:cs typeface="Arial"/>
                <a:sym typeface="Arial"/>
              </a:defRPr>
            </a:pPr>
            <a:r>
              <a:t>By default, PGI compilers generates processor-specific code. To force code / CPU compatibility :</a:t>
            </a:r>
          </a:p>
          <a:p>
            <a:pPr marL="869666" indent="-321027" algn="l" defTabSz="457200">
              <a:buSzPct val="60000"/>
              <a:buBlip>
                <a:blip r:embed="rId3"/>
              </a:buBlip>
              <a:defRPr sz="1800">
                <a:solidFill>
                  <a:srgbClr val="1771A9"/>
                </a:solidFill>
                <a:latin typeface="Arial"/>
                <a:ea typeface="Arial"/>
                <a:cs typeface="Arial"/>
                <a:sym typeface="Arial"/>
              </a:defRPr>
            </a:pPr>
            <a:r>
              <a:t>Instructs PGI compiler to generate a code with common instruction sets (option </a:t>
            </a:r>
            <a:r>
              <a:rPr b="1">
                <a:solidFill>
                  <a:srgbClr val="A58E1A"/>
                </a:solidFill>
                <a:latin typeface="Courier New"/>
                <a:ea typeface="Courier New"/>
                <a:cs typeface="Courier New"/>
                <a:sym typeface="Courier New"/>
              </a:rPr>
              <a:t>-tp=x64</a:t>
            </a:r>
            <a:r>
              <a:t>)</a:t>
            </a:r>
          </a:p>
          <a:p>
            <a:pPr marL="869666" indent="-321027" algn="l" defTabSz="457200">
              <a:buSzPct val="60000"/>
              <a:buBlip>
                <a:blip r:embed="rId3"/>
              </a:buBlip>
              <a:defRPr sz="1800">
                <a:solidFill>
                  <a:srgbClr val="1771A9"/>
                </a:solidFill>
                <a:latin typeface="Arial"/>
                <a:ea typeface="Arial"/>
                <a:cs typeface="Arial"/>
                <a:sym typeface="Arial"/>
              </a:defRPr>
            </a:pPr>
            <a:r>
              <a:t>Instructs PGI compiler to generate a processor-specific code (e.g. </a:t>
            </a:r>
            <a:r>
              <a:rPr b="1">
                <a:solidFill>
                  <a:srgbClr val="A58E1A"/>
                </a:solidFill>
                <a:latin typeface="Courier New"/>
                <a:ea typeface="Courier New"/>
                <a:cs typeface="Courier New"/>
                <a:sym typeface="Courier New"/>
              </a:rPr>
              <a:t>-tp=piledriver</a:t>
            </a:r>
            <a:r>
              <a:t>) and submit the job on the appropriate node: </a:t>
            </a:r>
            <a:r>
              <a:rPr b="1">
                <a:solidFill>
                  <a:srgbClr val="A58E1A"/>
                </a:solidFill>
                <a:latin typeface="Courier New"/>
                <a:ea typeface="Courier New"/>
                <a:cs typeface="Courier New"/>
                <a:sym typeface="Courier New"/>
              </a:rPr>
              <a:t>qsub –l nodes=1:piledriver […]</a:t>
            </a:r>
          </a:p>
        </p:txBody>
      </p:sp>
      <p:sp>
        <p:nvSpPr>
          <p:cNvPr id="196" name="Computing units"/>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Computing units</a:t>
            </a:r>
          </a:p>
        </p:txBody>
      </p:sp>
      <p:pic>
        <p:nvPicPr>
          <p:cNvPr id="197" name="Image 3" descr="Image 3"/>
          <p:cNvPicPr>
            <a:picLocks noChangeAspect="1"/>
          </p:cNvPicPr>
          <p:nvPr/>
        </p:nvPicPr>
        <p:blipFill>
          <a:blip r:embed="rId4">
            <a:extLst/>
          </a:blip>
          <a:srcRect l="0" t="38029" r="54812" b="42646"/>
          <a:stretch>
            <a:fillRect/>
          </a:stretch>
        </p:blipFill>
        <p:spPr>
          <a:xfrm>
            <a:off x="1250875" y="6726256"/>
            <a:ext cx="4193227" cy="1040130"/>
          </a:xfrm>
          <a:prstGeom prst="rect">
            <a:avLst/>
          </a:prstGeom>
          <a:ln w="12700">
            <a:miter lim="400000"/>
          </a:ln>
          <a:effectLst>
            <a:outerShdw sx="100000" sy="100000" kx="0" ky="0" algn="b" rotWithShape="0" blurRad="190500" dist="8455" dir="5400000">
              <a:srgbClr val="000000"/>
            </a:outerShdw>
          </a:effectLst>
        </p:spPr>
      </p:pic>
      <p:pic>
        <p:nvPicPr>
          <p:cNvPr id="198" name="Image 6" descr="Image 6"/>
          <p:cNvPicPr>
            <a:picLocks noChangeAspect="1"/>
          </p:cNvPicPr>
          <p:nvPr/>
        </p:nvPicPr>
        <p:blipFill>
          <a:blip r:embed="rId5">
            <a:extLst/>
          </a:blip>
          <a:srcRect l="0" t="41477" r="34220" b="38593"/>
          <a:stretch>
            <a:fillRect/>
          </a:stretch>
        </p:blipFill>
        <p:spPr>
          <a:xfrm>
            <a:off x="5805165" y="6731538"/>
            <a:ext cx="5918874" cy="1040141"/>
          </a:xfrm>
          <a:prstGeom prst="rect">
            <a:avLst/>
          </a:prstGeom>
          <a:ln w="12700">
            <a:miter lim="400000"/>
          </a:ln>
          <a:effectLst>
            <a:outerShdw sx="100000" sy="100000" kx="0" ky="0" algn="b" rotWithShape="0" blurRad="190500" dist="8455" dir="5400000">
              <a:srgbClr val="000000"/>
            </a:outerShdw>
          </a:effectLst>
        </p:spPr>
      </p:pic>
      <p:pic>
        <p:nvPicPr>
          <p:cNvPr id="199" name="Ovale" descr="Ovale"/>
          <p:cNvPicPr>
            <a:picLocks noChangeAspect="0"/>
          </p:cNvPicPr>
          <p:nvPr/>
        </p:nvPicPr>
        <p:blipFill>
          <a:blip r:embed="rId6">
            <a:extLst/>
          </a:blip>
          <a:stretch>
            <a:fillRect/>
          </a:stretch>
        </p:blipFill>
        <p:spPr>
          <a:xfrm>
            <a:off x="3059577" y="7346270"/>
            <a:ext cx="1532977" cy="621344"/>
          </a:xfrm>
          <a:prstGeom prst="rect">
            <a:avLst/>
          </a:prstGeom>
          <a:effectLst>
            <a:outerShdw sx="100000" sy="100000" kx="0" ky="0" algn="b" rotWithShape="0" blurRad="38100" dist="25400" dir="5400000">
              <a:srgbClr val="000000">
                <a:alpha val="50000"/>
              </a:srgbClr>
            </a:outerShdw>
          </a:effectLst>
        </p:spPr>
      </p:pic>
      <p:pic>
        <p:nvPicPr>
          <p:cNvPr id="200" name="Ovale" descr="Ovale"/>
          <p:cNvPicPr>
            <a:picLocks noChangeAspect="0"/>
          </p:cNvPicPr>
          <p:nvPr/>
        </p:nvPicPr>
        <p:blipFill>
          <a:blip r:embed="rId6">
            <a:extLst/>
          </a:blip>
          <a:stretch>
            <a:fillRect/>
          </a:stretch>
        </p:blipFill>
        <p:spPr>
          <a:xfrm>
            <a:off x="7485741" y="7346270"/>
            <a:ext cx="1532977" cy="621344"/>
          </a:xfrm>
          <a:prstGeom prst="rect">
            <a:avLst/>
          </a:prstGeom>
          <a:effectLst>
            <a:outerShdw sx="100000" sy="100000" kx="0" ky="0" algn="b" rotWithShape="0" blurRad="38100" dist="25400" dir="5400000">
              <a:srgbClr val="000000">
                <a:alpha val="50000"/>
              </a:srgbClr>
            </a:outerShdw>
          </a:effectLst>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3" name="Mesocentre description"/>
          <p:cNvSpPr/>
          <p:nvPr>
            <p:ph type="title"/>
          </p:nvPr>
        </p:nvSpPr>
        <p:spPr>
          <a:prstGeom prst="rect">
            <a:avLst/>
          </a:prstGeom>
        </p:spPr>
        <p:txBody>
          <a:bodyPr/>
          <a:lstStyle/>
          <a:p>
            <a:pPr/>
            <a:r>
              <a:t>Mesocentre description</a:t>
            </a:r>
          </a:p>
        </p:txBody>
      </p:sp>
      <p:sp>
        <p:nvSpPr>
          <p:cNvPr id="204" name="Storage and filesystem"/>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Storage and filesystem</a:t>
            </a:r>
          </a:p>
        </p:txBody>
      </p:sp>
      <p:sp>
        <p:nvSpPr>
          <p:cNvPr id="205" name="Objectives of data management on the mesocentre:…"/>
          <p:cNvSpPr/>
          <p:nvPr/>
        </p:nvSpPr>
        <p:spPr>
          <a:xfrm>
            <a:off x="325759" y="1449128"/>
            <a:ext cx="12353282" cy="22252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t>Storage Hardware</a:t>
            </a:r>
          </a:p>
          <a:p>
            <a:pPr marL="595346" indent="-321026" algn="just" defTabSz="457200">
              <a:buSzPct val="60000"/>
              <a:buBlip>
                <a:blip r:embed="rId2"/>
              </a:buBlip>
              <a:defRPr sz="2400">
                <a:solidFill>
                  <a:srgbClr val="1771A9"/>
                </a:solidFill>
                <a:latin typeface="Arial"/>
                <a:ea typeface="Arial"/>
                <a:cs typeface="Arial"/>
                <a:sym typeface="Arial"/>
              </a:defRPr>
            </a:pPr>
            <a:r>
              <a:t>60-Disks Redundant (RAID) Storage Arrays</a:t>
            </a:r>
          </a:p>
          <a:p>
            <a:pPr marL="595346" indent="-321026" algn="just" defTabSz="457200">
              <a:buSzPct val="60000"/>
              <a:buBlip>
                <a:blip r:embed="rId2"/>
              </a:buBlip>
              <a:defRPr sz="2400">
                <a:solidFill>
                  <a:srgbClr val="1771A9"/>
                </a:solidFill>
                <a:latin typeface="Arial"/>
                <a:ea typeface="Arial"/>
                <a:cs typeface="Arial"/>
                <a:sym typeface="Arial"/>
              </a:defRPr>
            </a:pPr>
            <a:r>
              <a:t>8 or 16 Gbps Fibre Channel server connection</a:t>
            </a:r>
          </a:p>
          <a:p>
            <a:pPr marL="595346" indent="-321026" algn="just" defTabSz="457200">
              <a:buSzPct val="60000"/>
              <a:buBlip>
                <a:blip r:embed="rId2"/>
              </a:buBlip>
              <a:defRPr sz="2400">
                <a:solidFill>
                  <a:srgbClr val="1771A9"/>
                </a:solidFill>
                <a:latin typeface="Arial"/>
                <a:ea typeface="Arial"/>
                <a:cs typeface="Arial"/>
                <a:sym typeface="Arial"/>
              </a:defRPr>
            </a:pPr>
            <a:r>
              <a:t>25 physical servers</a:t>
            </a:r>
          </a:p>
          <a:p>
            <a:pPr marL="595346" indent="-321026" algn="just" defTabSz="457200">
              <a:buSzPct val="60000"/>
              <a:buBlip>
                <a:blip r:embed="rId2"/>
              </a:buBlip>
              <a:defRPr sz="2400">
                <a:solidFill>
                  <a:srgbClr val="1771A9"/>
                </a:solidFill>
                <a:latin typeface="Arial"/>
                <a:ea typeface="Arial"/>
                <a:cs typeface="Arial"/>
                <a:sym typeface="Arial"/>
              </a:defRPr>
            </a:pPr>
            <a:r>
              <a:t>More than 1300 Hard Disk</a:t>
            </a:r>
          </a:p>
          <a:p>
            <a:pPr marL="595346" indent="-321026" algn="just" defTabSz="457200">
              <a:buSzPct val="60000"/>
              <a:buBlip>
                <a:blip r:embed="rId2"/>
              </a:buBlip>
              <a:defRPr sz="2400">
                <a:solidFill>
                  <a:srgbClr val="1771A9"/>
                </a:solidFill>
                <a:latin typeface="Arial"/>
                <a:ea typeface="Arial"/>
                <a:cs typeface="Arial"/>
                <a:sym typeface="Arial"/>
              </a:defRPr>
            </a:pPr>
            <a:r>
              <a:t>4.8 Pb of raw hard disk = </a:t>
            </a:r>
            <a:r>
              <a:rPr b="1">
                <a:solidFill>
                  <a:srgbClr val="EC710E"/>
                </a:solidFill>
              </a:rPr>
              <a:t>3 Pb of effective storage capacity</a:t>
            </a:r>
          </a:p>
        </p:txBody>
      </p:sp>
      <p:pic>
        <p:nvPicPr>
          <p:cNvPr id="206" name="Picture 2" descr="Picture 2"/>
          <p:cNvPicPr>
            <a:picLocks noChangeAspect="1"/>
          </p:cNvPicPr>
          <p:nvPr/>
        </p:nvPicPr>
        <p:blipFill>
          <a:blip r:embed="rId3">
            <a:extLst/>
          </a:blip>
          <a:stretch>
            <a:fillRect/>
          </a:stretch>
        </p:blipFill>
        <p:spPr>
          <a:xfrm flipH="1" rot="533710">
            <a:off x="8629594" y="1749936"/>
            <a:ext cx="3673988" cy="1409701"/>
          </a:xfrm>
          <a:prstGeom prst="rect">
            <a:avLst/>
          </a:prstGeom>
          <a:ln w="12700">
            <a:miter lim="400000"/>
          </a:ln>
        </p:spPr>
      </p:pic>
      <p:pic>
        <p:nvPicPr>
          <p:cNvPr id="207" name="Picture 4" descr="Picture 4"/>
          <p:cNvPicPr>
            <a:picLocks noChangeAspect="1"/>
          </p:cNvPicPr>
          <p:nvPr/>
        </p:nvPicPr>
        <p:blipFill>
          <a:blip r:embed="rId4">
            <a:extLst/>
          </a:blip>
          <a:stretch>
            <a:fillRect/>
          </a:stretch>
        </p:blipFill>
        <p:spPr>
          <a:xfrm>
            <a:off x="225345" y="4388261"/>
            <a:ext cx="5595258" cy="3653412"/>
          </a:xfrm>
          <a:prstGeom prst="rect">
            <a:avLst/>
          </a:prstGeom>
          <a:ln w="12700">
            <a:miter lim="400000"/>
          </a:ln>
        </p:spPr>
      </p:pic>
      <p:sp>
        <p:nvSpPr>
          <p:cNvPr id="208" name="Objectives of data management on the mesocentre:…"/>
          <p:cNvSpPr/>
          <p:nvPr/>
        </p:nvSpPr>
        <p:spPr>
          <a:xfrm>
            <a:off x="5879947" y="3807694"/>
            <a:ext cx="6945876" cy="3914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defRPr b="1" sz="2400">
                <a:solidFill>
                  <a:srgbClr val="1771A9"/>
                </a:solidFill>
                <a:latin typeface="Arial"/>
                <a:ea typeface="Arial"/>
                <a:cs typeface="Arial"/>
                <a:sym typeface="Arial"/>
              </a:defRPr>
            </a:pPr>
            <a:r>
              <a:t>Lustre Parallel Filesystem</a:t>
            </a:r>
          </a:p>
          <a:p>
            <a:pPr marL="595346" indent="-321026" algn="just" defTabSz="457200">
              <a:buSzPct val="60000"/>
              <a:buBlip>
                <a:blip r:embed="rId2"/>
              </a:buBlip>
              <a:defRPr sz="2400">
                <a:solidFill>
                  <a:srgbClr val="1771A9"/>
                </a:solidFill>
                <a:latin typeface="Arial"/>
                <a:ea typeface="Arial"/>
                <a:cs typeface="Arial"/>
                <a:sym typeface="Arial"/>
              </a:defRPr>
            </a:pPr>
            <a:r>
              <a:t>MetaData Servers (MDS) with MetaData Targets (MDT) store namespace metadata (filenames, directories, access permissions, and file layout)</a:t>
            </a:r>
          </a:p>
          <a:p>
            <a:pPr marL="595346" indent="-321026" algn="just" defTabSz="457200">
              <a:buSzPct val="60000"/>
              <a:buBlip>
                <a:blip r:embed="rId2"/>
              </a:buBlip>
              <a:defRPr sz="2400">
                <a:solidFill>
                  <a:srgbClr val="1771A9"/>
                </a:solidFill>
                <a:latin typeface="Arial"/>
                <a:ea typeface="Arial"/>
                <a:cs typeface="Arial"/>
                <a:sym typeface="Arial"/>
              </a:defRPr>
            </a:pPr>
            <a:r>
              <a:t>Object Storage Server (OSS) with Object Storage Targets (OST) store file data</a:t>
            </a:r>
          </a:p>
          <a:p>
            <a:pPr marL="595346" indent="-321026" algn="just" defTabSz="457200">
              <a:buSzPct val="60000"/>
              <a:buBlip>
                <a:blip r:embed="rId2"/>
              </a:buBlip>
              <a:defRPr sz="2400">
                <a:solidFill>
                  <a:srgbClr val="1771A9"/>
                </a:solidFill>
                <a:latin typeface="Arial"/>
                <a:ea typeface="Arial"/>
                <a:cs typeface="Arial"/>
                <a:sym typeface="Arial"/>
              </a:defRPr>
            </a:pPr>
            <a:r>
              <a:t>Clients that access and use the data.</a:t>
            </a:r>
          </a:p>
          <a:p>
            <a:pPr algn="just" defTabSz="457200">
              <a:defRPr sz="1800">
                <a:solidFill>
                  <a:srgbClr val="1771A9"/>
                </a:solidFill>
                <a:latin typeface="Arial"/>
                <a:ea typeface="Arial"/>
                <a:cs typeface="Arial"/>
                <a:sym typeface="Arial"/>
              </a:defRPr>
            </a:pPr>
          </a:p>
          <a:p>
            <a:pPr algn="just" defTabSz="457200">
              <a:defRPr sz="2400">
                <a:solidFill>
                  <a:srgbClr val="1771A9"/>
                </a:solidFill>
                <a:latin typeface="Arial"/>
                <a:ea typeface="Arial"/>
                <a:cs typeface="Arial"/>
                <a:sym typeface="Arial"/>
              </a:defRPr>
            </a:pPr>
            <a:r>
              <a:t>The capacity of a Lustre FS is the sum of the capacities provided by the OSTs.</a:t>
            </a:r>
          </a:p>
        </p:txBody>
      </p:sp>
      <p:pic>
        <p:nvPicPr>
          <p:cNvPr id="209" name="Image 3" descr="Image 3"/>
          <p:cNvPicPr>
            <a:picLocks noChangeAspect="1"/>
          </p:cNvPicPr>
          <p:nvPr/>
        </p:nvPicPr>
        <p:blipFill>
          <a:blip r:embed="rId5">
            <a:extLst/>
          </a:blip>
          <a:srcRect l="0" t="13378" r="6930" b="20368"/>
          <a:stretch>
            <a:fillRect/>
          </a:stretch>
        </p:blipFill>
        <p:spPr>
          <a:xfrm>
            <a:off x="6012603" y="7854218"/>
            <a:ext cx="6785146" cy="1314660"/>
          </a:xfrm>
          <a:prstGeom prst="rect">
            <a:avLst/>
          </a:prstGeom>
          <a:ln w="12700">
            <a:miter lim="400000"/>
          </a:ln>
          <a:effectLst>
            <a:outerShdw sx="100000" sy="100000" kx="0" ky="0" algn="b" rotWithShape="0" blurRad="190500" dist="8455" dir="5400000">
              <a:srgbClr val="000000"/>
            </a:outerShdw>
          </a:effectLst>
        </p:spPr>
      </p:pic>
      <p:sp>
        <p:nvSpPr>
          <p:cNvPr id="210" name="Storage File System"/>
          <p:cNvSpPr/>
          <p:nvPr/>
        </p:nvSpPr>
        <p:spPr>
          <a:xfrm>
            <a:off x="248520" y="3807694"/>
            <a:ext cx="3027909"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b="1" sz="2400">
                <a:solidFill>
                  <a:srgbClr val="1771A9"/>
                </a:solidFill>
                <a:latin typeface="Arial"/>
                <a:ea typeface="Arial"/>
                <a:cs typeface="Arial"/>
                <a:sym typeface="Arial"/>
              </a:defRPr>
            </a:lvl1pPr>
          </a:lstStyle>
          <a:p>
            <a:pPr/>
            <a:r>
              <a:t>Storage File System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3" name="Mesocentre description"/>
          <p:cNvSpPr/>
          <p:nvPr>
            <p:ph type="title"/>
          </p:nvPr>
        </p:nvSpPr>
        <p:spPr>
          <a:prstGeom prst="rect">
            <a:avLst/>
          </a:prstGeom>
        </p:spPr>
        <p:txBody>
          <a:bodyPr/>
          <a:lstStyle/>
          <a:p>
            <a:pPr/>
            <a:r>
              <a:t>Mesocentre description</a:t>
            </a:r>
          </a:p>
        </p:txBody>
      </p:sp>
      <p:sp>
        <p:nvSpPr>
          <p:cNvPr id="214" name="Objectives of data management on the mesocentre:…"/>
          <p:cNvSpPr/>
          <p:nvPr/>
        </p:nvSpPr>
        <p:spPr>
          <a:xfrm>
            <a:off x="325759" y="1499927"/>
            <a:ext cx="12353282" cy="78470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000">
                <a:solidFill>
                  <a:srgbClr val="1771A9"/>
                </a:solidFill>
                <a:latin typeface="Arial"/>
                <a:ea typeface="Arial"/>
                <a:cs typeface="Arial"/>
                <a:sym typeface="Arial"/>
              </a:defRPr>
            </a:pPr>
            <a:r>
              <a:t>Lustre Best practices</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Reading, writing, and removing many small files burdens the file system and can slow it down for all users.</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Placing too many files in a single directory negatively impacts performance.</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Avoid using </a:t>
            </a:r>
            <a:r>
              <a:rPr b="1" sz="1800">
                <a:solidFill>
                  <a:srgbClr val="A58E1A"/>
                </a:solidFill>
                <a:latin typeface="Courier New"/>
                <a:ea typeface="Courier New"/>
                <a:cs typeface="Courier New"/>
                <a:sym typeface="Courier New"/>
              </a:rPr>
              <a:t>ls -l</a:t>
            </a:r>
            <a:r>
              <a:t> (or any ls command that uses the -l flag, or any command that must stat many files in quick succession).</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Do not use wildcards (</a:t>
            </a:r>
            <a:r>
              <a:rPr b="1" sz="1800">
                <a:solidFill>
                  <a:srgbClr val="A58E1A"/>
                </a:solidFill>
                <a:latin typeface="Courier New"/>
                <a:ea typeface="Courier New"/>
                <a:cs typeface="Courier New"/>
                <a:sym typeface="Courier New"/>
              </a:rPr>
              <a:t>*</a:t>
            </a:r>
            <a:r>
              <a:t>) in directories containing thousands of files.</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Open files read-only, specifying O_NOATIME if there is no reason to update the access time.</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If many processes need the stat information from a single file, it is most efficient to have a single process perform the stat call and broadcast the results.</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Avoid frequently opening files in append mode, writing small amounts of data, and closing the file.</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Instead of reading a small file from every task, read the entire file from one task and broadcast the contents to all other tasks.</a:t>
            </a:r>
          </a:p>
          <a:p>
            <a:pPr algn="r" defTabSz="457200">
              <a:defRPr sz="1400">
                <a:solidFill>
                  <a:srgbClr val="1771A9"/>
                </a:solidFill>
                <a:latin typeface="Arial"/>
                <a:ea typeface="Arial"/>
                <a:cs typeface="Arial"/>
                <a:sym typeface="Arial"/>
              </a:defRPr>
            </a:pPr>
            <a:r>
              <a:t>(</a:t>
            </a:r>
            <a:r>
              <a:rPr u="sng">
                <a:hlinkClick r:id="rId3" invalidUrl="" action="" tgtFrame="" tooltip="" history="1" highlightClick="0" endSnd="0"/>
              </a:rPr>
              <a:t>https</a:t>
            </a:r>
            <a:r>
              <a:rPr u="sng">
                <a:hlinkClick r:id="rId3" invalidUrl="" action="" tgtFrame="" tooltip="" history="1" highlightClick="0" endSnd="0"/>
              </a:rPr>
              <a:t>://</a:t>
            </a:r>
            <a:r>
              <a:rPr u="sng">
                <a:hlinkClick r:id="rId3" invalidUrl="" action="" tgtFrame="" tooltip="" history="1" highlightClick="0" endSnd="0"/>
              </a:rPr>
              <a:t>www.rc.colorado.edu/support/examples-and-tutorials/parallel-io-on-janus-lustre.html</a:t>
            </a:r>
            <a:r>
              <a:t>)</a:t>
            </a:r>
          </a:p>
          <a:p>
            <a:pPr indent="274320" algn="r" defTabSz="457200">
              <a:defRPr sz="1400">
                <a:solidFill>
                  <a:srgbClr val="1771A9"/>
                </a:solidFill>
                <a:latin typeface="Arial"/>
                <a:ea typeface="Arial"/>
                <a:cs typeface="Arial"/>
                <a:sym typeface="Arial"/>
              </a:defRPr>
            </a:pPr>
          </a:p>
          <a:p>
            <a:pPr algn="l" defTabSz="457200">
              <a:defRPr b="1" sz="2000">
                <a:solidFill>
                  <a:srgbClr val="1771A9"/>
                </a:solidFill>
                <a:latin typeface="Arial"/>
                <a:ea typeface="Arial"/>
                <a:cs typeface="Arial"/>
                <a:sym typeface="Arial"/>
              </a:defRPr>
            </a:pPr>
            <a:r>
              <a:t>File Striping</a:t>
            </a:r>
            <a:endParaRPr sz="2600"/>
          </a:p>
          <a:p>
            <a:pPr indent="274320" algn="l" defTabSz="457200">
              <a:defRPr sz="2000">
                <a:solidFill>
                  <a:srgbClr val="1771A9"/>
                </a:solidFill>
                <a:latin typeface="Arial"/>
                <a:ea typeface="Arial"/>
                <a:cs typeface="Arial"/>
                <a:sym typeface="Arial"/>
              </a:defRPr>
            </a:pPr>
            <a:r>
              <a:t>Lustre FS can distribute the segments of a single file across multiple OSTs to improve I/O performances</a:t>
            </a:r>
            <a:endParaRPr sz="2600"/>
          </a:p>
          <a:p>
            <a:pPr indent="274320" algn="l" defTabSz="457200">
              <a:defRPr sz="2000">
                <a:solidFill>
                  <a:srgbClr val="1771A9"/>
                </a:solidFill>
                <a:latin typeface="Arial"/>
                <a:ea typeface="Arial"/>
                <a:cs typeface="Arial"/>
                <a:sym typeface="Arial"/>
              </a:defRPr>
            </a:pPr>
            <a:endParaRPr sz="2600"/>
          </a:p>
          <a:p>
            <a:pPr indent="274320" algn="l" defTabSz="457200">
              <a:defRPr sz="2000">
                <a:solidFill>
                  <a:srgbClr val="1771A9"/>
                </a:solidFill>
                <a:latin typeface="Arial"/>
                <a:ea typeface="Arial"/>
                <a:cs typeface="Arial"/>
                <a:sym typeface="Arial"/>
              </a:defRPr>
            </a:pPr>
          </a:p>
          <a:p>
            <a:pPr indent="274320" algn="l" defTabSz="457200">
              <a:defRPr sz="2000">
                <a:solidFill>
                  <a:srgbClr val="1771A9"/>
                </a:solidFill>
                <a:latin typeface="Arial"/>
                <a:ea typeface="Arial"/>
                <a:cs typeface="Arial"/>
                <a:sym typeface="Arial"/>
              </a:defRPr>
            </a:pPr>
          </a:p>
          <a:p>
            <a:pPr indent="274320" algn="l" defTabSz="457200">
              <a:defRPr sz="2000">
                <a:solidFill>
                  <a:srgbClr val="1771A9"/>
                </a:solidFill>
                <a:latin typeface="Arial"/>
                <a:ea typeface="Arial"/>
                <a:cs typeface="Arial"/>
                <a:sym typeface="Arial"/>
              </a:defRPr>
            </a:pPr>
          </a:p>
          <a:p>
            <a:pPr indent="274320" algn="l" defTabSz="457200">
              <a:defRPr sz="2000">
                <a:solidFill>
                  <a:srgbClr val="1771A9"/>
                </a:solidFill>
                <a:latin typeface="Arial"/>
                <a:ea typeface="Arial"/>
                <a:cs typeface="Arial"/>
                <a:sym typeface="Arial"/>
              </a:defRPr>
            </a:pPr>
          </a:p>
          <a:p>
            <a:pPr indent="274320" algn="l" defTabSz="457200">
              <a:defRPr sz="2000">
                <a:solidFill>
                  <a:srgbClr val="1771A9"/>
                </a:solidFill>
                <a:latin typeface="Arial"/>
                <a:ea typeface="Arial"/>
                <a:cs typeface="Arial"/>
                <a:sym typeface="Arial"/>
              </a:defRPr>
            </a:pPr>
          </a:p>
          <a:p>
            <a:pPr indent="274320" algn="l" defTabSz="457200">
              <a:defRPr sz="2000">
                <a:solidFill>
                  <a:srgbClr val="1771A9"/>
                </a:solidFill>
                <a:latin typeface="Arial"/>
                <a:ea typeface="Arial"/>
                <a:cs typeface="Arial"/>
                <a:sym typeface="Arial"/>
              </a:defRPr>
            </a:pPr>
          </a:p>
          <a:p>
            <a:pPr marL="595346" indent="-321026" algn="l" defTabSz="457200">
              <a:buSzPct val="60000"/>
              <a:buBlip>
                <a:blip r:embed="rId2"/>
              </a:buBlip>
              <a:defRPr sz="2000">
                <a:solidFill>
                  <a:srgbClr val="1771A9"/>
                </a:solidFill>
                <a:latin typeface="Arial"/>
                <a:ea typeface="Arial"/>
                <a:cs typeface="Arial"/>
                <a:sym typeface="Arial"/>
              </a:defRPr>
            </a:pPr>
            <a:r>
              <a:t>By default file striping is not activated system-wide: If an OST is failed the whole FS is corrupted.</a:t>
            </a:r>
            <a:endParaRPr sz="2600"/>
          </a:p>
          <a:p>
            <a:pPr marL="595346" indent="-321026" algn="l" defTabSz="457200">
              <a:buSzPct val="60000"/>
              <a:buBlip>
                <a:blip r:embed="rId2"/>
              </a:buBlip>
              <a:defRPr sz="2000">
                <a:solidFill>
                  <a:srgbClr val="1771A9"/>
                </a:solidFill>
                <a:latin typeface="Arial"/>
                <a:ea typeface="Arial"/>
                <a:cs typeface="Arial"/>
                <a:sym typeface="Arial"/>
              </a:defRPr>
            </a:pPr>
            <a:r>
              <a:t>File striping can be activated for a specific file or directory</a:t>
            </a:r>
          </a:p>
          <a:p>
            <a:pPr algn="r" defTabSz="457200">
              <a:defRPr sz="1400">
                <a:solidFill>
                  <a:srgbClr val="1771A9"/>
                </a:solidFill>
                <a:latin typeface="Arial"/>
                <a:ea typeface="Arial"/>
                <a:cs typeface="Arial"/>
                <a:sym typeface="Arial"/>
              </a:defRPr>
            </a:pPr>
            <a:r>
              <a:t>(</a:t>
            </a:r>
            <a:r>
              <a:rPr u="sng">
                <a:hlinkClick r:id="rId4" invalidUrl="" action="" tgtFrame="" tooltip="" history="1" highlightClick="0" endSnd="0"/>
              </a:rPr>
              <a:t>www.nics.tennessee.edu/computing-resources/file-systems/io-lustre-tips</a:t>
            </a:r>
            <a:r>
              <a:t>)</a:t>
            </a:r>
          </a:p>
        </p:txBody>
      </p:sp>
      <p:pic>
        <p:nvPicPr>
          <p:cNvPr id="215" name="Picture 4" descr="Picture 4"/>
          <p:cNvPicPr>
            <a:picLocks noChangeAspect="1"/>
          </p:cNvPicPr>
          <p:nvPr/>
        </p:nvPicPr>
        <p:blipFill>
          <a:blip r:embed="rId5">
            <a:extLst/>
          </a:blip>
          <a:stretch>
            <a:fillRect/>
          </a:stretch>
        </p:blipFill>
        <p:spPr>
          <a:xfrm>
            <a:off x="624063" y="6508887"/>
            <a:ext cx="4405204" cy="1611662"/>
          </a:xfrm>
          <a:prstGeom prst="rect">
            <a:avLst/>
          </a:prstGeom>
          <a:ln w="12700">
            <a:miter lim="400000"/>
          </a:ln>
        </p:spPr>
      </p:pic>
      <p:pic>
        <p:nvPicPr>
          <p:cNvPr id="216" name="Picture 6" descr="Picture 6"/>
          <p:cNvPicPr>
            <a:picLocks noChangeAspect="1"/>
          </p:cNvPicPr>
          <p:nvPr/>
        </p:nvPicPr>
        <p:blipFill>
          <a:blip r:embed="rId6">
            <a:extLst/>
          </a:blip>
          <a:stretch>
            <a:fillRect/>
          </a:stretch>
        </p:blipFill>
        <p:spPr>
          <a:xfrm>
            <a:off x="7367853" y="6541682"/>
            <a:ext cx="5135298" cy="1767208"/>
          </a:xfrm>
          <a:prstGeom prst="rect">
            <a:avLst/>
          </a:prstGeom>
          <a:ln w="12700">
            <a:miter lim="400000"/>
          </a:ln>
        </p:spPr>
      </p:pic>
      <p:sp>
        <p:nvSpPr>
          <p:cNvPr id="217" name="Flèche droite 6"/>
          <p:cNvSpPr/>
          <p:nvPr/>
        </p:nvSpPr>
        <p:spPr>
          <a:xfrm>
            <a:off x="5629422" y="7160789"/>
            <a:ext cx="1573620" cy="307858"/>
          </a:xfrm>
          <a:prstGeom prst="rightArrow">
            <a:avLst>
              <a:gd name="adj1" fmla="val 50000"/>
              <a:gd name="adj2" fmla="val 50000"/>
            </a:avLst>
          </a:prstGeom>
          <a:blipFill>
            <a:blip r:embed="rId7"/>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18" name="Storage and filesystem"/>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Storage and filesystem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1" name="Mesocentre description"/>
          <p:cNvSpPr/>
          <p:nvPr>
            <p:ph type="title"/>
          </p:nvPr>
        </p:nvSpPr>
        <p:spPr>
          <a:prstGeom prst="rect">
            <a:avLst/>
          </a:prstGeom>
        </p:spPr>
        <p:txBody>
          <a:bodyPr/>
          <a:lstStyle/>
          <a:p>
            <a:pPr/>
            <a:r>
              <a:t>Mesocentre description</a:t>
            </a:r>
          </a:p>
        </p:txBody>
      </p:sp>
      <p:sp>
        <p:nvSpPr>
          <p:cNvPr id="222" name="Rectangle"/>
          <p:cNvSpPr/>
          <p:nvPr/>
        </p:nvSpPr>
        <p:spPr>
          <a:xfrm>
            <a:off x="380999" y="2452380"/>
            <a:ext cx="12242802" cy="6583860"/>
          </a:xfrm>
          <a:prstGeom prst="rect">
            <a:avLst/>
          </a:prstGeom>
          <a:solidFill>
            <a:srgbClr val="000000"/>
          </a:solidFill>
          <a:ln w="38100">
            <a:solidFill>
              <a:srgbClr val="FFFFFF"/>
            </a:solidFill>
            <a:miter lim="400000"/>
          </a:ln>
          <a:effectLst>
            <a:outerShdw sx="100000" sy="100000" kx="0" ky="0" algn="b" rotWithShape="0" blurRad="101600" dist="25400" dir="5400000">
              <a:srgbClr val="000000">
                <a:alpha val="75000"/>
              </a:srgbClr>
            </a:outerShdw>
          </a:effectLst>
        </p:spPr>
        <p:txBody>
          <a:bodyPr lIns="50800" tIns="50800" rIns="50800" bIns="50800" anchor="ctr"/>
          <a:lstStyle/>
          <a:p>
            <a:pPr>
              <a:defRPr sz="2400">
                <a:solidFill>
                  <a:srgbClr val="414141"/>
                </a:solidFill>
                <a:latin typeface="Bodoni SvtyTwo ITC TT-Book"/>
                <a:ea typeface="Bodoni SvtyTwo ITC TT-Book"/>
                <a:cs typeface="Bodoni SvtyTwo ITC TT-Book"/>
                <a:sym typeface="Bodoni SvtyTwo ITC TT-Book"/>
              </a:defRPr>
            </a:pPr>
          </a:p>
        </p:txBody>
      </p:sp>
      <p:sp>
        <p:nvSpPr>
          <p:cNvPr id="223" name="# Options of LFS command…"/>
          <p:cNvSpPr/>
          <p:nvPr/>
        </p:nvSpPr>
        <p:spPr>
          <a:xfrm>
            <a:off x="480086" y="2554704"/>
            <a:ext cx="12044627" cy="63792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49262">
              <a:lnSpc>
                <a:spcPct val="93000"/>
              </a:lnSpc>
              <a:defRPr b="1" sz="2400">
                <a:solidFill>
                  <a:srgbClr val="FFFFFF"/>
                </a:solidFill>
                <a:latin typeface="Courier New"/>
                <a:ea typeface="Courier New"/>
                <a:cs typeface="Courier New"/>
                <a:sym typeface="Courier New"/>
              </a:defRPr>
            </a:pPr>
            <a:r>
              <a:t># Options of LFS command</a:t>
            </a:r>
          </a:p>
          <a:p>
            <a:pPr algn="l" defTabSz="449262">
              <a:lnSpc>
                <a:spcPct val="93000"/>
              </a:lnSpc>
              <a:defRPr sz="2400">
                <a:solidFill>
                  <a:srgbClr val="FFFFFF"/>
                </a:solidFill>
                <a:latin typeface="Courier New"/>
                <a:ea typeface="Courier New"/>
                <a:cs typeface="Courier New"/>
                <a:sym typeface="Courier New"/>
              </a:defRPr>
            </a:pPr>
            <a:r>
              <a:t>&gt; lfs help</a:t>
            </a:r>
          </a:p>
          <a:p>
            <a:pPr algn="l" defTabSz="449262">
              <a:lnSpc>
                <a:spcPct val="93000"/>
              </a:lnSpc>
              <a:defRPr sz="2400">
                <a:solidFill>
                  <a:srgbClr val="FFFFFF"/>
                </a:solidFill>
                <a:latin typeface="Courier New"/>
                <a:ea typeface="Courier New"/>
                <a:cs typeface="Courier New"/>
                <a:sym typeface="Courier New"/>
              </a:defRPr>
            </a:pPr>
            <a:r>
              <a:t>&gt; lfs help option-name</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Check disk space usage</a:t>
            </a:r>
          </a:p>
          <a:p>
            <a:pPr algn="l" defTabSz="449262">
              <a:lnSpc>
                <a:spcPct val="93000"/>
              </a:lnSpc>
              <a:defRPr sz="2400">
                <a:solidFill>
                  <a:srgbClr val="FFFFFF"/>
                </a:solidFill>
                <a:latin typeface="Courier New"/>
                <a:ea typeface="Courier New"/>
                <a:cs typeface="Courier New"/>
                <a:sym typeface="Courier New"/>
              </a:defRPr>
            </a:pPr>
            <a:r>
              <a:t>&gt; lfs df [-i] [-h] [--pool|-p &lt;fsname&gt;[.&lt;pool&gt;] [path]</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Check disk quotas</a:t>
            </a:r>
          </a:p>
          <a:p>
            <a:pPr algn="l" defTabSz="449262">
              <a:lnSpc>
                <a:spcPct val="93000"/>
              </a:lnSpc>
              <a:defRPr sz="2400">
                <a:solidFill>
                  <a:srgbClr val="FFFFFF"/>
                </a:solidFill>
                <a:latin typeface="Courier New"/>
                <a:ea typeface="Courier New"/>
                <a:cs typeface="Courier New"/>
                <a:sym typeface="Courier New"/>
              </a:defRPr>
            </a:pPr>
            <a:r>
              <a:t>&gt; lfs quota -u username /home</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b="1" spc="-24" sz="2400">
                <a:solidFill>
                  <a:srgbClr val="FFFFFF"/>
                </a:solidFill>
                <a:latin typeface="Courier New"/>
                <a:ea typeface="Courier New"/>
                <a:cs typeface="Courier New"/>
                <a:sym typeface="Courier New"/>
              </a:defRPr>
            </a:pPr>
            <a:r>
              <a:t># Search the directory tree (more efficient than GNU find command)</a:t>
            </a:r>
          </a:p>
          <a:p>
            <a:pPr algn="l" defTabSz="449262">
              <a:lnSpc>
                <a:spcPct val="93000"/>
              </a:lnSpc>
              <a:defRPr sz="1800">
                <a:solidFill>
                  <a:srgbClr val="FFFFFF"/>
                </a:solidFill>
                <a:latin typeface="Courier New"/>
                <a:ea typeface="Courier New"/>
                <a:cs typeface="Courier New"/>
                <a:sym typeface="Courier New"/>
              </a:defRPr>
            </a:pPr>
            <a:r>
              <a:t>&gt; lfs find [[!] --atime|-A [-+]N] [[!] --mtime|-M [-+]N] [[!] --ctime|-C [-+]N] [--maxdepth|-D N] [--name|-n ] [—print|-p] [--print0|-P] [[!] --obd|-O ] [[!] --size|-S [+-]N[kMGTPE]] --type |-t {bcdflpsD}] [[!] --gid|-g|--group|-G |][[!] --uid|-u|--user|-U |] &lt;dirname|filename&gt;</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Get striping information</a:t>
            </a:r>
          </a:p>
          <a:p>
            <a:pPr algn="l" defTabSz="449262">
              <a:lnSpc>
                <a:spcPct val="93000"/>
              </a:lnSpc>
              <a:defRPr sz="1800">
                <a:solidFill>
                  <a:srgbClr val="FFFFFF"/>
                </a:solidFill>
                <a:latin typeface="Courier New"/>
                <a:ea typeface="Courier New"/>
                <a:cs typeface="Courier New"/>
                <a:sym typeface="Courier New"/>
              </a:defRPr>
            </a:pPr>
            <a:r>
              <a:t>&gt; lfs getstripe [--obd|-O ] [--quiet|-q] [—verbose|-v] [--count|-c] [--index|-i | --offset|-o] [--size|-s] [--pool|-p] [--directory|-d] [--recursive|-r]</a:t>
            </a:r>
          </a:p>
          <a:p>
            <a:pPr algn="l" defTabSz="449262">
              <a:lnSpc>
                <a:spcPct val="93000"/>
              </a:lnSpc>
              <a:defRPr sz="1800">
                <a:solidFill>
                  <a:srgbClr val="FFFFFF"/>
                </a:solidFill>
                <a:latin typeface="Courier New"/>
                <a:ea typeface="Courier New"/>
                <a:cs typeface="Courier New"/>
                <a:sym typeface="Courier New"/>
              </a:defRPr>
            </a:pPr>
          </a:p>
          <a:p>
            <a:pPr algn="l" defTabSz="449262">
              <a:lnSpc>
                <a:spcPct val="93000"/>
              </a:lnSpc>
              <a:defRPr b="1" sz="2400">
                <a:solidFill>
                  <a:srgbClr val="FFFFFF"/>
                </a:solidFill>
                <a:latin typeface="Courier New"/>
                <a:ea typeface="Courier New"/>
                <a:cs typeface="Courier New"/>
                <a:sym typeface="Courier New"/>
              </a:defRPr>
            </a:pPr>
            <a:r>
              <a:t># Set striping patterns</a:t>
            </a:r>
          </a:p>
          <a:p>
            <a:pPr algn="l" defTabSz="449262">
              <a:lnSpc>
                <a:spcPct val="93000"/>
              </a:lnSpc>
              <a:defRPr sz="1800">
                <a:solidFill>
                  <a:srgbClr val="FFFFFF"/>
                </a:solidFill>
                <a:latin typeface="Courier New"/>
                <a:ea typeface="Courier New"/>
                <a:cs typeface="Courier New"/>
                <a:sym typeface="Courier New"/>
              </a:defRPr>
            </a:pPr>
            <a:r>
              <a:t>&gt; lfs setstripe [--size|-s stripe_size] [--count|-c stripe_cnt] [--index|-i|--offset|-o start_ost_index] [--pool|-p &lt;pool&gt;] &lt;dirname|filename&gt;</a:t>
            </a:r>
          </a:p>
        </p:txBody>
      </p:sp>
      <p:sp>
        <p:nvSpPr>
          <p:cNvPr id="224" name="Objectives of data management on the mesocentre:…"/>
          <p:cNvSpPr/>
          <p:nvPr/>
        </p:nvSpPr>
        <p:spPr>
          <a:xfrm>
            <a:off x="325759" y="1499928"/>
            <a:ext cx="12353282" cy="6774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defRPr b="1" sz="2000">
                <a:solidFill>
                  <a:srgbClr val="1771A9"/>
                </a:solidFill>
                <a:latin typeface="Arial"/>
                <a:ea typeface="Arial"/>
                <a:cs typeface="Arial"/>
                <a:sym typeface="Arial"/>
              </a:defRPr>
            </a:pPr>
            <a:r>
              <a:t>Lustre User commands</a:t>
            </a:r>
            <a:endParaRPr sz="2600"/>
          </a:p>
          <a:p>
            <a:pPr indent="274320" algn="l" defTabSz="457200">
              <a:defRPr sz="2000">
                <a:solidFill>
                  <a:srgbClr val="1771A9"/>
                </a:solidFill>
                <a:latin typeface="Arial"/>
                <a:ea typeface="Arial"/>
                <a:cs typeface="Arial"/>
                <a:sym typeface="Arial"/>
              </a:defRPr>
            </a:pPr>
            <a:r>
              <a:t>Lustre's </a:t>
            </a:r>
            <a:r>
              <a:rPr b="1"/>
              <a:t>lfs</a:t>
            </a:r>
            <a:r>
              <a:t> utility provides several options for monitoring and configuring your Lustre environment</a:t>
            </a:r>
          </a:p>
        </p:txBody>
      </p:sp>
      <p:sp>
        <p:nvSpPr>
          <p:cNvPr id="225" name="Storage and filesystem"/>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Storage and filesystem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7" name="Image 2" descr="Image 2"/>
          <p:cNvPicPr>
            <a:picLocks noChangeAspect="1"/>
          </p:cNvPicPr>
          <p:nvPr/>
        </p:nvPicPr>
        <p:blipFill>
          <a:blip r:embed="rId2">
            <a:extLst/>
          </a:blip>
          <a:stretch>
            <a:fillRect/>
          </a:stretch>
        </p:blipFill>
        <p:spPr>
          <a:xfrm>
            <a:off x="440309" y="3106785"/>
            <a:ext cx="9349711" cy="6148909"/>
          </a:xfrm>
          <a:prstGeom prst="rect">
            <a:avLst/>
          </a:prstGeom>
          <a:ln w="12700">
            <a:miter lim="400000"/>
          </a:ln>
        </p:spPr>
      </p:pic>
      <p:sp>
        <p:nvSpPr>
          <p:cNvPr id="228" name="Numéro de diapositive"/>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9" name="Mesocentre description"/>
          <p:cNvSpPr/>
          <p:nvPr>
            <p:ph type="title"/>
          </p:nvPr>
        </p:nvSpPr>
        <p:spPr>
          <a:prstGeom prst="rect">
            <a:avLst/>
          </a:prstGeom>
        </p:spPr>
        <p:txBody>
          <a:bodyPr/>
          <a:lstStyle/>
          <a:p>
            <a:pPr/>
            <a:r>
              <a:t>Mesocentre description</a:t>
            </a:r>
          </a:p>
        </p:txBody>
      </p:sp>
      <p:sp>
        <p:nvSpPr>
          <p:cNvPr id="230" name="Objectives of data management on the mesocentre:…"/>
          <p:cNvSpPr/>
          <p:nvPr/>
        </p:nvSpPr>
        <p:spPr>
          <a:xfrm>
            <a:off x="325759" y="1553548"/>
            <a:ext cx="12353282" cy="19880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95346" indent="-321026" algn="l" defTabSz="457200">
              <a:buSzPct val="60000"/>
              <a:buBlip>
                <a:blip r:embed="rId3"/>
              </a:buBlip>
              <a:defRPr b="1" sz="2400">
                <a:solidFill>
                  <a:srgbClr val="1771A9"/>
                </a:solidFill>
                <a:latin typeface="Arial"/>
                <a:ea typeface="Arial"/>
                <a:cs typeface="Arial"/>
                <a:sym typeface="Arial"/>
              </a:defRPr>
            </a:pPr>
            <a:r>
              <a:t>High bandwith / Low latency Network: </a:t>
            </a:r>
            <a:r>
              <a:rPr b="0"/>
              <a:t>40 Gbps Infiniband Network within each cluster (cluster intranet)</a:t>
            </a:r>
          </a:p>
          <a:p>
            <a:pPr marL="595346" indent="-321026" algn="l" defTabSz="457200">
              <a:buSzPct val="60000"/>
              <a:buBlip>
                <a:blip r:embed="rId3"/>
              </a:buBlip>
              <a:defRPr b="1" sz="2400">
                <a:solidFill>
                  <a:srgbClr val="1771A9"/>
                </a:solidFill>
                <a:latin typeface="Arial"/>
                <a:ea typeface="Arial"/>
                <a:cs typeface="Arial"/>
                <a:sym typeface="Arial"/>
              </a:defRPr>
            </a:pPr>
            <a:r>
              <a:t>10 Gbps shared connection to Renater Network (Mesocentre Internet)</a:t>
            </a:r>
          </a:p>
          <a:p>
            <a:pPr marL="595346" indent="-321026" algn="l" defTabSz="457200">
              <a:buSzPct val="60000"/>
              <a:buBlip>
                <a:blip r:embed="rId3"/>
              </a:buBlip>
              <a:defRPr b="1" sz="2400">
                <a:solidFill>
                  <a:srgbClr val="1771A9"/>
                </a:solidFill>
                <a:latin typeface="Arial"/>
                <a:ea typeface="Arial"/>
                <a:cs typeface="Arial"/>
                <a:sym typeface="Arial"/>
              </a:defRPr>
            </a:pPr>
            <a:r>
              <a:t>1 Gbps dedicated fiber channel connection between ClimServ and Ciclad</a:t>
            </a:r>
          </a:p>
          <a:p>
            <a:pPr algn="l" defTabSz="457200">
              <a:defRPr b="1" sz="1800">
                <a:solidFill>
                  <a:srgbClr val="1771A9"/>
                </a:solidFill>
                <a:latin typeface="Arial"/>
                <a:ea typeface="Arial"/>
                <a:cs typeface="Arial"/>
                <a:sym typeface="Arial"/>
              </a:defRPr>
            </a:pPr>
          </a:p>
          <a:p>
            <a:pPr algn="r" defTabSz="457200">
              <a:defRPr sz="1400">
                <a:solidFill>
                  <a:srgbClr val="1771A9"/>
                </a:solidFill>
                <a:latin typeface="Arial"/>
                <a:ea typeface="Arial"/>
                <a:cs typeface="Arial"/>
                <a:sym typeface="Arial"/>
              </a:defRPr>
            </a:pPr>
            <a:r>
              <a:rPr u="sng">
                <a:hlinkClick r:id="rId4" invalidUrl="" action="" tgtFrame="" tooltip="" history="1" highlightClick="0" endSnd="0"/>
              </a:rPr>
              <a:t>(https</a:t>
            </a:r>
            <a:r>
              <a:rPr u="sng">
                <a:hlinkClick r:id="rId4" invalidUrl="" action="" tgtFrame="" tooltip="" history="1" highlightClick="0" endSnd="0"/>
              </a:rPr>
              <a:t>://</a:t>
            </a:r>
            <a:r>
              <a:rPr u="sng">
                <a:hlinkClick r:id="rId4" invalidUrl="" action="" tgtFrame="" tooltip="" history="1" highlightClick="0" endSnd="0"/>
              </a:rPr>
              <a:t>www.nics.tennessee.edu/computing-resources/file-systems/io-lustre-tips</a:t>
            </a:r>
            <a:r>
              <a:rPr u="sng"/>
              <a:t>)</a:t>
            </a:r>
          </a:p>
        </p:txBody>
      </p:sp>
      <p:sp>
        <p:nvSpPr>
          <p:cNvPr id="231" name="Network"/>
          <p:cNvSpPr/>
          <p:nvPr/>
        </p:nvSpPr>
        <p:spPr>
          <a:xfrm>
            <a:off x="243805" y="970992"/>
            <a:ext cx="12517191" cy="4844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600">
                <a:solidFill>
                  <a:srgbClr val="1771A9"/>
                </a:solidFill>
                <a:latin typeface="Arial"/>
                <a:ea typeface="Arial"/>
                <a:cs typeface="Arial"/>
                <a:sym typeface="Arial"/>
              </a:defRPr>
            </a:lvl1pPr>
          </a:lstStyle>
          <a:p>
            <a:pPr/>
            <a:r>
              <a:t>Network</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