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p:nvPr>
            <p:ph type="sldImg"/>
          </p:nvPr>
        </p:nvSpPr>
        <p:spPr>
          <a:xfrm>
            <a:off x="1143000" y="685800"/>
            <a:ext cx="4572000" cy="3429000"/>
          </a:xfrm>
          <a:prstGeom prst="rect">
            <a:avLst/>
          </a:prstGeom>
        </p:spPr>
        <p:txBody>
          <a:bodyPr/>
          <a:lstStyle/>
          <a:p>
            <a:pPr/>
          </a:p>
        </p:txBody>
      </p:sp>
      <p:sp>
        <p:nvSpPr>
          <p:cNvPr id="144" name="Shape 14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6.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re et sous-titre">
    <p:spTree>
      <p:nvGrpSpPr>
        <p:cNvPr id="1" name=""/>
        <p:cNvGrpSpPr/>
        <p:nvPr/>
      </p:nvGrpSpPr>
      <p:grpSpPr>
        <a:xfrm>
          <a:off x="0" y="0"/>
          <a:ext cx="0" cy="0"/>
          <a:chOff x="0" y="0"/>
          <a:chExt cx="0" cy="0"/>
        </a:xfrm>
      </p:grpSpPr>
      <p:sp>
        <p:nvSpPr>
          <p:cNvPr id="11" name="Texte du titre"/>
          <p:cNvSpPr/>
          <p:nvPr>
            <p:ph type="title"/>
          </p:nvPr>
        </p:nvSpPr>
        <p:spPr>
          <a:xfrm>
            <a:off x="1270000" y="1638300"/>
            <a:ext cx="10464800" cy="3302000"/>
          </a:xfrm>
          <a:prstGeom prst="rect">
            <a:avLst/>
          </a:prstGeom>
        </p:spPr>
        <p:txBody>
          <a:bodyPr anchor="b"/>
          <a:lstStyle/>
          <a:p>
            <a:pPr/>
            <a:r>
              <a:t>Texte du titre</a:t>
            </a:r>
          </a:p>
        </p:txBody>
      </p:sp>
      <p:sp>
        <p:nvSpPr>
          <p:cNvPr id="12" name="Texte niveau 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Citation">
    <p:spTree>
      <p:nvGrpSpPr>
        <p:cNvPr id="1" name=""/>
        <p:cNvGrpSpPr/>
        <p:nvPr/>
      </p:nvGrpSpPr>
      <p:grpSpPr>
        <a:xfrm>
          <a:off x="0" y="0"/>
          <a:ext cx="0" cy="0"/>
          <a:chOff x="0" y="0"/>
          <a:chExt cx="0" cy="0"/>
        </a:xfrm>
      </p:grpSpPr>
      <p:sp>
        <p:nvSpPr>
          <p:cNvPr id="93" name="-Gilles Allain"/>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pPr/>
            <a:r>
              <a:t>-Gilles Allain</a:t>
            </a:r>
          </a:p>
        </p:txBody>
      </p:sp>
      <p:sp>
        <p:nvSpPr>
          <p:cNvPr id="94" name="« Saisissez une citation ici. »"/>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 Saisissez une citation ici. » </a:t>
            </a:r>
          </a:p>
        </p:txBody>
      </p:sp>
      <p:sp>
        <p:nvSpPr>
          <p:cNvPr id="95"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Vierge">
    <p:spTree>
      <p:nvGrpSpPr>
        <p:cNvPr id="1" name=""/>
        <p:cNvGrpSpPr/>
        <p:nvPr/>
      </p:nvGrpSpPr>
      <p:grpSpPr>
        <a:xfrm>
          <a:off x="0" y="0"/>
          <a:ext cx="0" cy="0"/>
          <a:chOff x="0" y="0"/>
          <a:chExt cx="0" cy="0"/>
        </a:xfrm>
      </p:grpSpPr>
      <p:sp>
        <p:nvSpPr>
          <p:cNvPr id="110"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art Title">
    <p:spTree>
      <p:nvGrpSpPr>
        <p:cNvPr id="1" name=""/>
        <p:cNvGrpSpPr/>
        <p:nvPr/>
      </p:nvGrpSpPr>
      <p:grpSpPr>
        <a:xfrm>
          <a:off x="0" y="0"/>
          <a:ext cx="0" cy="0"/>
          <a:chOff x="0" y="0"/>
          <a:chExt cx="0" cy="0"/>
        </a:xfrm>
      </p:grpSpPr>
      <p:pic>
        <p:nvPicPr>
          <p:cNvPr id="117" name="pasted-image.pdf" descr="pasted-image.pdf"/>
          <p:cNvPicPr>
            <a:picLocks noChangeAspect="1"/>
          </p:cNvPicPr>
          <p:nvPr/>
        </p:nvPicPr>
        <p:blipFill>
          <a:blip r:embed="rId2">
            <a:extLst/>
          </a:blip>
          <a:stretch>
            <a:fillRect/>
          </a:stretch>
        </p:blipFill>
        <p:spPr>
          <a:xfrm>
            <a:off x="10899874" y="25810"/>
            <a:ext cx="1507657" cy="1326011"/>
          </a:xfrm>
          <a:prstGeom prst="rect">
            <a:avLst/>
          </a:prstGeom>
          <a:ln w="12700">
            <a:miter lim="400000"/>
          </a:ln>
        </p:spPr>
      </p:pic>
      <p:pic>
        <p:nvPicPr>
          <p:cNvPr id="118" name="IPSL.png" descr="IPSL.png"/>
          <p:cNvPicPr>
            <a:picLocks noChangeAspect="1"/>
          </p:cNvPicPr>
          <p:nvPr/>
        </p:nvPicPr>
        <p:blipFill>
          <a:blip r:embed="rId3">
            <a:extLst/>
          </a:blip>
          <a:stretch>
            <a:fillRect/>
          </a:stretch>
        </p:blipFill>
        <p:spPr>
          <a:xfrm>
            <a:off x="277781" y="123639"/>
            <a:ext cx="2249938" cy="1130301"/>
          </a:xfrm>
          <a:prstGeom prst="rect">
            <a:avLst/>
          </a:prstGeom>
          <a:ln w="12700">
            <a:miter lim="400000"/>
          </a:ln>
        </p:spPr>
      </p:pic>
      <p:pic>
        <p:nvPicPr>
          <p:cNvPr id="119" name="pasted-image.pdf" descr="pasted-image.pdf"/>
          <p:cNvPicPr>
            <a:picLocks noChangeAspect="1"/>
          </p:cNvPicPr>
          <p:nvPr/>
        </p:nvPicPr>
        <p:blipFill>
          <a:blip r:embed="rId4">
            <a:extLst/>
          </a:blip>
          <a:stretch>
            <a:fillRect/>
          </a:stretch>
        </p:blipFill>
        <p:spPr>
          <a:xfrm>
            <a:off x="-12700" y="-19176"/>
            <a:ext cx="4931870" cy="1669847"/>
          </a:xfrm>
          <a:prstGeom prst="rect">
            <a:avLst/>
          </a:prstGeom>
          <a:ln w="12700">
            <a:miter lim="400000"/>
          </a:ln>
        </p:spPr>
      </p:pic>
      <p:pic>
        <p:nvPicPr>
          <p:cNvPr id="120" name="pasted-image.pdf" descr="pasted-image.pdf"/>
          <p:cNvPicPr>
            <a:picLocks noChangeAspect="1"/>
          </p:cNvPicPr>
          <p:nvPr/>
        </p:nvPicPr>
        <p:blipFill>
          <a:blip r:embed="rId4">
            <a:extLst/>
          </a:blip>
          <a:stretch>
            <a:fillRect/>
          </a:stretch>
        </p:blipFill>
        <p:spPr>
          <a:xfrm flipH="1">
            <a:off x="8102410" y="-19176"/>
            <a:ext cx="4931871" cy="1669847"/>
          </a:xfrm>
          <a:prstGeom prst="rect">
            <a:avLst/>
          </a:prstGeom>
          <a:ln w="12700">
            <a:miter lim="400000"/>
          </a:ln>
        </p:spPr>
      </p:pic>
      <p:pic>
        <p:nvPicPr>
          <p:cNvPr id="121" name="pasted-image.pdf" descr="pasted-image.pdf"/>
          <p:cNvPicPr>
            <a:picLocks noChangeAspect="1"/>
          </p:cNvPicPr>
          <p:nvPr/>
        </p:nvPicPr>
        <p:blipFill>
          <a:blip r:embed="rId5">
            <a:extLst/>
          </a:blip>
          <a:stretch>
            <a:fillRect/>
          </a:stretch>
        </p:blipFill>
        <p:spPr>
          <a:xfrm>
            <a:off x="1718841" y="-179471"/>
            <a:ext cx="9992446" cy="4184337"/>
          </a:xfrm>
          <a:prstGeom prst="rect">
            <a:avLst/>
          </a:prstGeom>
          <a:ln w="12700">
            <a:miter lim="400000"/>
          </a:ln>
        </p:spPr>
      </p:pic>
      <p:sp>
        <p:nvSpPr>
          <p:cNvPr id="122"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pic>
        <p:nvPicPr>
          <p:cNvPr id="129" name="pasted-image.pdf" descr="pasted-image.pdf"/>
          <p:cNvPicPr>
            <a:picLocks noChangeAspect="1"/>
          </p:cNvPicPr>
          <p:nvPr/>
        </p:nvPicPr>
        <p:blipFill>
          <a:blip r:embed="rId2">
            <a:extLst/>
          </a:blip>
          <a:stretch>
            <a:fillRect/>
          </a:stretch>
        </p:blipFill>
        <p:spPr>
          <a:xfrm>
            <a:off x="11438034" y="25810"/>
            <a:ext cx="1053168" cy="926280"/>
          </a:xfrm>
          <a:prstGeom prst="rect">
            <a:avLst/>
          </a:prstGeom>
          <a:ln w="12700">
            <a:miter lim="400000"/>
          </a:ln>
        </p:spPr>
      </p:pic>
      <p:pic>
        <p:nvPicPr>
          <p:cNvPr id="130" name="IPSL.png" descr="IPSL.png"/>
          <p:cNvPicPr>
            <a:picLocks noChangeAspect="1"/>
          </p:cNvPicPr>
          <p:nvPr/>
        </p:nvPicPr>
        <p:blipFill>
          <a:blip r:embed="rId3">
            <a:extLst/>
          </a:blip>
          <a:stretch>
            <a:fillRect/>
          </a:stretch>
        </p:blipFill>
        <p:spPr>
          <a:xfrm>
            <a:off x="263836" y="110270"/>
            <a:ext cx="1507576" cy="757360"/>
          </a:xfrm>
          <a:prstGeom prst="rect">
            <a:avLst/>
          </a:prstGeom>
          <a:ln w="12700">
            <a:miter lim="400000"/>
          </a:ln>
        </p:spPr>
      </p:pic>
      <p:pic>
        <p:nvPicPr>
          <p:cNvPr id="131" name="pasted-image.pdf" descr="pasted-image.pdf"/>
          <p:cNvPicPr>
            <a:picLocks noChangeAspect="1"/>
          </p:cNvPicPr>
          <p:nvPr/>
        </p:nvPicPr>
        <p:blipFill>
          <a:blip r:embed="rId4">
            <a:extLst/>
          </a:blip>
          <a:stretch>
            <a:fillRect/>
          </a:stretch>
        </p:blipFill>
        <p:spPr>
          <a:xfrm>
            <a:off x="-12700" y="-6476"/>
            <a:ext cx="3550350" cy="1202088"/>
          </a:xfrm>
          <a:prstGeom prst="rect">
            <a:avLst/>
          </a:prstGeom>
          <a:ln w="12700">
            <a:miter lim="400000"/>
          </a:ln>
        </p:spPr>
      </p:pic>
      <p:pic>
        <p:nvPicPr>
          <p:cNvPr id="132" name="pasted-image.pdf" descr="pasted-image.pdf"/>
          <p:cNvPicPr>
            <a:picLocks noChangeAspect="1"/>
          </p:cNvPicPr>
          <p:nvPr/>
        </p:nvPicPr>
        <p:blipFill>
          <a:blip r:embed="rId4">
            <a:extLst/>
          </a:blip>
          <a:stretch>
            <a:fillRect/>
          </a:stretch>
        </p:blipFill>
        <p:spPr>
          <a:xfrm flipH="1">
            <a:off x="9466715" y="-6476"/>
            <a:ext cx="3550351" cy="1202088"/>
          </a:xfrm>
          <a:prstGeom prst="rect">
            <a:avLst/>
          </a:prstGeom>
          <a:ln w="12700">
            <a:miter lim="400000"/>
          </a:ln>
        </p:spPr>
      </p:pic>
      <p:pic>
        <p:nvPicPr>
          <p:cNvPr id="133" name="pasted-image.pdf" descr="pasted-image.pdf"/>
          <p:cNvPicPr>
            <a:picLocks noChangeAspect="1"/>
          </p:cNvPicPr>
          <p:nvPr/>
        </p:nvPicPr>
        <p:blipFill>
          <a:blip r:embed="rId5">
            <a:extLst/>
          </a:blip>
          <a:stretch>
            <a:fillRect/>
          </a:stretch>
        </p:blipFill>
        <p:spPr>
          <a:xfrm>
            <a:off x="-13147" y="9354789"/>
            <a:ext cx="13031094" cy="467968"/>
          </a:xfrm>
          <a:prstGeom prst="rect">
            <a:avLst/>
          </a:prstGeom>
          <a:ln w="12700">
            <a:miter lim="400000"/>
          </a:ln>
        </p:spPr>
      </p:pic>
      <p:sp>
        <p:nvSpPr>
          <p:cNvPr id="134" name="Numéro de diapositive"/>
          <p:cNvSpPr/>
          <p:nvPr>
            <p:ph type="sldNum" sz="quarter" idx="2"/>
          </p:nvPr>
        </p:nvSpPr>
        <p:spPr>
          <a:xfrm>
            <a:off x="12157467" y="9451981"/>
            <a:ext cx="732707" cy="298984"/>
          </a:xfrm>
          <a:prstGeom prst="rect">
            <a:avLst/>
          </a:prstGeom>
        </p:spPr>
        <p:txBody>
          <a:bodyPr wrap="square"/>
          <a:lstStyle>
            <a:lvl1pPr>
              <a:defRPr b="1" sz="1400">
                <a:solidFill>
                  <a:srgbClr val="FFFFFF"/>
                </a:solidFill>
                <a:latin typeface="Arial"/>
                <a:ea typeface="Arial"/>
                <a:cs typeface="Arial"/>
                <a:sym typeface="Arial"/>
              </a:defRPr>
            </a:lvl1pPr>
          </a:lstStyle>
          <a:p>
            <a:pPr/>
            <a:fld id="{86CB4B4D-7CA3-9044-876B-883B54F8677D}" type="slidenum"/>
          </a:p>
        </p:txBody>
      </p:sp>
      <p:sp>
        <p:nvSpPr>
          <p:cNvPr id="135" name="IPSL Mesocentre training     –     May, 18th 2017"/>
          <p:cNvSpPr/>
          <p:nvPr/>
        </p:nvSpPr>
        <p:spPr>
          <a:xfrm>
            <a:off x="46732" y="9464408"/>
            <a:ext cx="4494159" cy="5021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b="1" i="1" sz="1400">
                <a:solidFill>
                  <a:srgbClr val="FFFFFF"/>
                </a:solidFill>
                <a:latin typeface="Arial"/>
                <a:ea typeface="Arial"/>
                <a:cs typeface="Arial"/>
                <a:sym typeface="Arial"/>
              </a:defRPr>
            </a:pPr>
            <a:r>
              <a:t>IPSL Mesocentre training     –     May, 18</a:t>
            </a:r>
            <a:r>
              <a:rPr baseline="31999"/>
              <a:t>th</a:t>
            </a:r>
            <a:r>
              <a:t> 2017</a:t>
            </a:r>
          </a:p>
        </p:txBody>
      </p:sp>
      <p:sp>
        <p:nvSpPr>
          <p:cNvPr id="136" name="/82"/>
          <p:cNvSpPr/>
          <p:nvPr/>
        </p:nvSpPr>
        <p:spPr>
          <a:xfrm>
            <a:off x="12568945" y="9451981"/>
            <a:ext cx="361467"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400">
                <a:solidFill>
                  <a:srgbClr val="FFFFFF"/>
                </a:solidFill>
                <a:latin typeface="Arial"/>
                <a:ea typeface="Arial"/>
                <a:cs typeface="Arial"/>
                <a:sym typeface="Arial"/>
              </a:defRPr>
            </a:lvl1pPr>
          </a:lstStyle>
          <a:p>
            <a:pPr/>
            <a:r>
              <a:t>/82</a:t>
            </a:r>
          </a:p>
        </p:txBody>
      </p:sp>
      <p:sp>
        <p:nvSpPr>
          <p:cNvPr id="137" name="Texte du titre"/>
          <p:cNvSpPr/>
          <p:nvPr>
            <p:ph type="title"/>
          </p:nvPr>
        </p:nvSpPr>
        <p:spPr>
          <a:xfrm>
            <a:off x="2941706" y="25810"/>
            <a:ext cx="7121388" cy="926307"/>
          </a:xfrm>
          <a:prstGeom prst="rect">
            <a:avLst/>
          </a:prstGeom>
        </p:spPr>
        <p:txBody>
          <a:bodyPr/>
          <a:lstStyle>
            <a:lvl1pPr>
              <a:defRPr b="1" cap="small" sz="3600">
                <a:solidFill>
                  <a:srgbClr val="EC710E"/>
                </a:solidFill>
                <a:latin typeface="Arial"/>
                <a:ea typeface="Arial"/>
                <a:cs typeface="Arial"/>
                <a:sym typeface="Arial"/>
              </a:defRPr>
            </a:lvl1pPr>
          </a:lstStyle>
          <a:p>
            <a:pPr/>
            <a:r>
              <a:t>Texte du titre</a:t>
            </a:r>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e">
    <p:spTree>
      <p:nvGrpSpPr>
        <p:cNvPr id="1" name=""/>
        <p:cNvGrpSpPr/>
        <p:nvPr/>
      </p:nvGrpSpPr>
      <p:grpSpPr>
        <a:xfrm>
          <a:off x="0" y="0"/>
          <a:ext cx="0" cy="0"/>
          <a:chOff x="0" y="0"/>
          <a:chExt cx="0" cy="0"/>
        </a:xfrm>
      </p:grpSpPr>
      <p:sp>
        <p:nvSpPr>
          <p:cNvPr id="20" name="Image"/>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Texte du titre"/>
          <p:cNvSpPr/>
          <p:nvPr>
            <p:ph type="title"/>
          </p:nvPr>
        </p:nvSpPr>
        <p:spPr>
          <a:xfrm>
            <a:off x="1270000" y="6718300"/>
            <a:ext cx="10464800" cy="1422400"/>
          </a:xfrm>
          <a:prstGeom prst="rect">
            <a:avLst/>
          </a:prstGeom>
        </p:spPr>
        <p:txBody>
          <a:bodyPr anchor="b"/>
          <a:lstStyle/>
          <a:p>
            <a:pPr/>
            <a:r>
              <a:t>Texte du titre</a:t>
            </a:r>
          </a:p>
        </p:txBody>
      </p:sp>
      <p:sp>
        <p:nvSpPr>
          <p:cNvPr id="22" name="Texte niveau 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23" name="Numéro de diapositive"/>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re - Centré">
    <p:spTree>
      <p:nvGrpSpPr>
        <p:cNvPr id="1" name=""/>
        <p:cNvGrpSpPr/>
        <p:nvPr/>
      </p:nvGrpSpPr>
      <p:grpSpPr>
        <a:xfrm>
          <a:off x="0" y="0"/>
          <a:ext cx="0" cy="0"/>
          <a:chOff x="0" y="0"/>
          <a:chExt cx="0" cy="0"/>
        </a:xfrm>
      </p:grpSpPr>
      <p:sp>
        <p:nvSpPr>
          <p:cNvPr id="30" name="Texte du titre"/>
          <p:cNvSpPr/>
          <p:nvPr>
            <p:ph type="title"/>
          </p:nvPr>
        </p:nvSpPr>
        <p:spPr>
          <a:xfrm>
            <a:off x="1270000" y="3225800"/>
            <a:ext cx="10464800" cy="3302000"/>
          </a:xfrm>
          <a:prstGeom prst="rect">
            <a:avLst/>
          </a:prstGeom>
        </p:spPr>
        <p:txBody>
          <a:bodyPr/>
          <a:lstStyle/>
          <a:p>
            <a:pPr/>
            <a:r>
              <a:t>Texte du titre</a:t>
            </a:r>
          </a:p>
        </p:txBody>
      </p:sp>
      <p:sp>
        <p:nvSpPr>
          <p:cNvPr id="31"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e">
    <p:spTree>
      <p:nvGrpSpPr>
        <p:cNvPr id="1" name=""/>
        <p:cNvGrpSpPr/>
        <p:nvPr/>
      </p:nvGrpSpPr>
      <p:grpSpPr>
        <a:xfrm>
          <a:off x="0" y="0"/>
          <a:ext cx="0" cy="0"/>
          <a:chOff x="0" y="0"/>
          <a:chExt cx="0" cy="0"/>
        </a:xfrm>
      </p:grpSpPr>
      <p:sp>
        <p:nvSpPr>
          <p:cNvPr id="38" name="Image"/>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Texte du titre"/>
          <p:cNvSpPr/>
          <p:nvPr>
            <p:ph type="title"/>
          </p:nvPr>
        </p:nvSpPr>
        <p:spPr>
          <a:xfrm>
            <a:off x="952500" y="635000"/>
            <a:ext cx="5334000" cy="3987800"/>
          </a:xfrm>
          <a:prstGeom prst="rect">
            <a:avLst/>
          </a:prstGeom>
        </p:spPr>
        <p:txBody>
          <a:bodyPr anchor="b"/>
          <a:lstStyle>
            <a:lvl1pPr>
              <a:defRPr sz="6000"/>
            </a:lvl1pPr>
          </a:lstStyle>
          <a:p>
            <a:pPr/>
            <a:r>
              <a:t>Texte du titre</a:t>
            </a:r>
          </a:p>
        </p:txBody>
      </p:sp>
      <p:sp>
        <p:nvSpPr>
          <p:cNvPr id="40" name="Texte niveau 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41"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re - Haut">
    <p:spTree>
      <p:nvGrpSpPr>
        <p:cNvPr id="1" name=""/>
        <p:cNvGrpSpPr/>
        <p:nvPr/>
      </p:nvGrpSpPr>
      <p:grpSpPr>
        <a:xfrm>
          <a:off x="0" y="0"/>
          <a:ext cx="0" cy="0"/>
          <a:chOff x="0" y="0"/>
          <a:chExt cx="0" cy="0"/>
        </a:xfrm>
      </p:grpSpPr>
      <p:sp>
        <p:nvSpPr>
          <p:cNvPr id="48" name="Texte du titre"/>
          <p:cNvSpPr/>
          <p:nvPr>
            <p:ph type="title"/>
          </p:nvPr>
        </p:nvSpPr>
        <p:spPr>
          <a:prstGeom prst="rect">
            <a:avLst/>
          </a:prstGeom>
        </p:spPr>
        <p:txBody>
          <a:bodyPr/>
          <a:lstStyle/>
          <a:p>
            <a:pPr/>
            <a:r>
              <a:t>Texte du titre</a:t>
            </a:r>
          </a:p>
        </p:txBody>
      </p:sp>
      <p:sp>
        <p:nvSpPr>
          <p:cNvPr id="49"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re et puces">
    <p:spTree>
      <p:nvGrpSpPr>
        <p:cNvPr id="1" name=""/>
        <p:cNvGrpSpPr/>
        <p:nvPr/>
      </p:nvGrpSpPr>
      <p:grpSpPr>
        <a:xfrm>
          <a:off x="0" y="0"/>
          <a:ext cx="0" cy="0"/>
          <a:chOff x="0" y="0"/>
          <a:chExt cx="0" cy="0"/>
        </a:xfrm>
      </p:grpSpPr>
      <p:sp>
        <p:nvSpPr>
          <p:cNvPr id="56" name="Texte du titre"/>
          <p:cNvSpPr/>
          <p:nvPr>
            <p:ph type="title"/>
          </p:nvPr>
        </p:nvSpPr>
        <p:spPr>
          <a:prstGeom prst="rect">
            <a:avLst/>
          </a:prstGeom>
        </p:spPr>
        <p:txBody>
          <a:bodyPr/>
          <a:lstStyle/>
          <a:p>
            <a:pPr/>
            <a:r>
              <a:t>Texte du titre</a:t>
            </a:r>
          </a:p>
        </p:txBody>
      </p:sp>
      <p:sp>
        <p:nvSpPr>
          <p:cNvPr id="57" name="Texte niveau 1…"/>
          <p:cNvSpPr/>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58"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re, puces et photo">
    <p:spTree>
      <p:nvGrpSpPr>
        <p:cNvPr id="1" name=""/>
        <p:cNvGrpSpPr/>
        <p:nvPr/>
      </p:nvGrpSpPr>
      <p:grpSpPr>
        <a:xfrm>
          <a:off x="0" y="0"/>
          <a:ext cx="0" cy="0"/>
          <a:chOff x="0" y="0"/>
          <a:chExt cx="0" cy="0"/>
        </a:xfrm>
      </p:grpSpPr>
      <p:sp>
        <p:nvSpPr>
          <p:cNvPr id="65" name="Image"/>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Texte du titre"/>
          <p:cNvSpPr/>
          <p:nvPr>
            <p:ph type="title"/>
          </p:nvPr>
        </p:nvSpPr>
        <p:spPr>
          <a:prstGeom prst="rect">
            <a:avLst/>
          </a:prstGeom>
        </p:spPr>
        <p:txBody>
          <a:bodyPr/>
          <a:lstStyle/>
          <a:p>
            <a:pPr/>
            <a:r>
              <a:t>Texte du titre</a:t>
            </a:r>
          </a:p>
        </p:txBody>
      </p:sp>
      <p:sp>
        <p:nvSpPr>
          <p:cNvPr id="67" name="Texte niveau 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Texte niveau 1</a:t>
            </a:r>
          </a:p>
          <a:p>
            <a:pPr lvl="1"/>
            <a:r>
              <a:t>Texte niveau 2</a:t>
            </a:r>
          </a:p>
          <a:p>
            <a:pPr lvl="2"/>
            <a:r>
              <a:t>Texte niveau 3</a:t>
            </a:r>
          </a:p>
          <a:p>
            <a:pPr lvl="3"/>
            <a:r>
              <a:t>Texte niveau 4</a:t>
            </a:r>
          </a:p>
          <a:p>
            <a:pPr lvl="4"/>
            <a:r>
              <a:t>Texte niveau 5</a:t>
            </a:r>
          </a:p>
        </p:txBody>
      </p:sp>
      <p:sp>
        <p:nvSpPr>
          <p:cNvPr id="68"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uces">
    <p:spTree>
      <p:nvGrpSpPr>
        <p:cNvPr id="1" name=""/>
        <p:cNvGrpSpPr/>
        <p:nvPr/>
      </p:nvGrpSpPr>
      <p:grpSpPr>
        <a:xfrm>
          <a:off x="0" y="0"/>
          <a:ext cx="0" cy="0"/>
          <a:chOff x="0" y="0"/>
          <a:chExt cx="0" cy="0"/>
        </a:xfrm>
      </p:grpSpPr>
      <p:sp>
        <p:nvSpPr>
          <p:cNvPr id="75" name="Texte niveau 1…"/>
          <p:cNvSpPr/>
          <p:nvPr>
            <p:ph type="body" idx="1"/>
          </p:nvPr>
        </p:nvSpPr>
        <p:spPr>
          <a:xfrm>
            <a:off x="952500" y="1270000"/>
            <a:ext cx="11099800" cy="7213600"/>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76"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3 photos">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exte du titre"/>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titre</a:t>
            </a:r>
          </a:p>
        </p:txBody>
      </p:sp>
      <p:sp>
        <p:nvSpPr>
          <p:cNvPr id="3" name="Texte niveau 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 Id="rId3" Type="http://schemas.openxmlformats.org/officeDocument/2006/relationships/image" Target="../media/image8.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8.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3.png"/><Relationship Id="rId3" Type="http://schemas.openxmlformats.org/officeDocument/2006/relationships/hyperlink" Target="http://cds-espri.ipsl.fr" TargetMode="External"/><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 Id="rId3" Type="http://schemas.openxmlformats.org/officeDocument/2006/relationships/hyperlink" Target="http://www.apple.fr" TargetMode="External"/><Relationship Id="rId4" Type="http://schemas.openxmlformats.org/officeDocument/2006/relationships/image" Target="../media/image29.png"/><Relationship Id="rId5" Type="http://schemas.openxmlformats.org/officeDocument/2006/relationships/image" Target="../media/image30.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image" Target="../media/image33.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4.png"/><Relationship Id="rId3" Type="http://schemas.openxmlformats.org/officeDocument/2006/relationships/image" Target="../media/image35.png"/><Relationship Id="rId4" Type="http://schemas.openxmlformats.org/officeDocument/2006/relationships/image" Target="../media/image9.png"/><Relationship Id="rId5" Type="http://schemas.openxmlformats.org/officeDocument/2006/relationships/image" Target="../media/image36.png"/><Relationship Id="rId6" Type="http://schemas.openxmlformats.org/officeDocument/2006/relationships/image" Target="../media/image37.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 Id="rId3" Type="http://schemas.openxmlformats.org/officeDocument/2006/relationships/hyperlink" Target="http://cds-espri.ipsl.fr/GEISA" TargetMode="External"/><Relationship Id="rId4" Type="http://schemas.openxmlformats.org/officeDocument/2006/relationships/image" Target="../media/image10.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8.png"/><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44.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5.png"/><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1.png"/><Relationship Id="rId3" Type="http://schemas.openxmlformats.org/officeDocument/2006/relationships/image" Target="../media/image1.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 Id="rId3" Type="http://schemas.openxmlformats.org/officeDocument/2006/relationships/image" Target="../media/image10.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2.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3.png"/><Relationship Id="rId3" Type="http://schemas.openxmlformats.org/officeDocument/2006/relationships/image" Target="../media/image54.png"/><Relationship Id="rId4" Type="http://schemas.openxmlformats.org/officeDocument/2006/relationships/image" Target="../media/image55.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cfconventions.org/" TargetMode="External"/><Relationship Id="rId3" Type="http://schemas.openxmlformats.org/officeDocument/2006/relationships/image" Target="../media/image2.tif"/><Relationship Id="rId4" Type="http://schemas.openxmlformats.org/officeDocument/2006/relationships/image" Target="../media/image56.png"/><Relationship Id="rId5" Type="http://schemas.openxmlformats.org/officeDocument/2006/relationships/image" Target="../media/image57.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8.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9.png"/><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png"/><Relationship Id="rId6" Type="http://schemas.openxmlformats.org/officeDocument/2006/relationships/image" Target="../media/image63.png"/><Relationship Id="rId7" Type="http://schemas.openxmlformats.org/officeDocument/2006/relationships/image" Target="../media/image64.png"/><Relationship Id="rId8" Type="http://schemas.openxmlformats.org/officeDocument/2006/relationships/image" Target="../media/image65.png"/><Relationship Id="rId9" Type="http://schemas.openxmlformats.org/officeDocument/2006/relationships/image" Target="../media/image3.tif"/><Relationship Id="rId10" Type="http://schemas.openxmlformats.org/officeDocument/2006/relationships/image" Target="../media/image53.png"/><Relationship Id="rId11" Type="http://schemas.openxmlformats.org/officeDocument/2006/relationships/image" Target="../media/image66.png"/><Relationship Id="rId12" Type="http://schemas.openxmlformats.org/officeDocument/2006/relationships/image" Target="../media/image67.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8.png"/><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71.png"/><Relationship Id="rId6" Type="http://schemas.openxmlformats.org/officeDocument/2006/relationships/image" Target="../media/image72.png"/><Relationship Id="rId7" Type="http://schemas.openxmlformats.org/officeDocument/2006/relationships/image" Target="../media/image73.png"/><Relationship Id="rId8" Type="http://schemas.openxmlformats.org/officeDocument/2006/relationships/image" Target="../media/image74.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mailto:glipsl@ipsl.fr?subject=SYNDA%20request" TargetMode="Externa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5.png"/><Relationship Id="rId3" Type="http://schemas.openxmlformats.org/officeDocument/2006/relationships/image" Target="../media/image76.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 Id="rId3" Type="http://schemas.openxmlformats.org/officeDocument/2006/relationships/hyperlink" Target="http://climserv.ipsl.polytechnique.fr" TargetMode="External"/><Relationship Id="rId4" Type="http://schemas.openxmlformats.org/officeDocument/2006/relationships/hyperlink" Target="http://cds-espri.ipsl.fr" TargetMode="External"/><Relationship Id="rId5" Type="http://schemas.openxmlformats.org/officeDocument/2006/relationships/hyperlink" Target="mailto:meso-support@ipsl.fr" TargetMode="Externa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1.tif"/><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 Id="rId3" Type="http://schemas.openxmlformats.org/officeDocument/2006/relationships/image" Target="../media/image18.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Data you can find or access"/>
          <p:cNvSpPr/>
          <p:nvPr/>
        </p:nvSpPr>
        <p:spPr>
          <a:xfrm>
            <a:off x="2413644" y="4694821"/>
            <a:ext cx="8177512" cy="7801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4800">
                <a:solidFill>
                  <a:srgbClr val="1771A9"/>
                </a:solidFill>
                <a:latin typeface="Arial"/>
                <a:ea typeface="Arial"/>
                <a:cs typeface="Arial"/>
                <a:sym typeface="Arial"/>
              </a:defRPr>
            </a:lvl1pPr>
          </a:lstStyle>
          <a:p>
            <a:pPr/>
            <a:r>
              <a:t>Data you can find or access</a:t>
            </a:r>
          </a:p>
        </p:txBody>
      </p:sp>
      <p:sp>
        <p:nvSpPr>
          <p:cNvPr id="147" name="Module 2"/>
          <p:cNvSpPr/>
          <p:nvPr/>
        </p:nvSpPr>
        <p:spPr>
          <a:xfrm>
            <a:off x="5124400" y="3763323"/>
            <a:ext cx="2837379" cy="78015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cap="small" sz="4800">
                <a:solidFill>
                  <a:srgbClr val="EC710E"/>
                </a:solidFill>
                <a:latin typeface="Arial"/>
                <a:ea typeface="Arial"/>
                <a:cs typeface="Arial"/>
                <a:sym typeface="Arial"/>
              </a:defRPr>
            </a:lvl1pPr>
          </a:lstStyle>
          <a:p>
            <a:pPr/>
            <a:r>
              <a:t>Module 2</a:t>
            </a:r>
          </a:p>
        </p:txBody>
      </p:sp>
      <p:sp>
        <p:nvSpPr>
          <p:cNvPr id="148" name="Model data"/>
          <p:cNvSpPr/>
          <p:nvPr/>
        </p:nvSpPr>
        <p:spPr>
          <a:xfrm>
            <a:off x="1451288" y="9253518"/>
            <a:ext cx="994012" cy="29898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atin typeface="Arial"/>
                <a:ea typeface="Arial"/>
                <a:cs typeface="Arial"/>
                <a:sym typeface="Arial"/>
              </a:defRPr>
            </a:lvl1pPr>
          </a:lstStyle>
          <a:p>
            <a:pPr/>
            <a:r>
              <a:t>Model data</a:t>
            </a:r>
          </a:p>
        </p:txBody>
      </p:sp>
      <p:sp>
        <p:nvSpPr>
          <p:cNvPr id="149" name="Observational data"/>
          <p:cNvSpPr/>
          <p:nvPr/>
        </p:nvSpPr>
        <p:spPr>
          <a:xfrm>
            <a:off x="10103959" y="9253518"/>
            <a:ext cx="1606762" cy="29898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atin typeface="Arial"/>
                <a:ea typeface="Arial"/>
                <a:cs typeface="Arial"/>
                <a:sym typeface="Arial"/>
              </a:defRPr>
            </a:lvl1pPr>
          </a:lstStyle>
          <a:p>
            <a:pPr/>
            <a:r>
              <a:t>Observational data</a:t>
            </a:r>
          </a:p>
        </p:txBody>
      </p:sp>
      <p:pic>
        <p:nvPicPr>
          <p:cNvPr id="150" name="pasted-image.pdf" descr="pasted-image.pdf"/>
          <p:cNvPicPr>
            <a:picLocks noChangeAspect="1"/>
          </p:cNvPicPr>
          <p:nvPr/>
        </p:nvPicPr>
        <p:blipFill>
          <a:blip r:embed="rId2">
            <a:extLst/>
          </a:blip>
          <a:stretch>
            <a:fillRect/>
          </a:stretch>
        </p:blipFill>
        <p:spPr>
          <a:xfrm>
            <a:off x="6536166" y="5843264"/>
            <a:ext cx="5174077" cy="3287805"/>
          </a:xfrm>
          <a:prstGeom prst="rect">
            <a:avLst/>
          </a:prstGeom>
          <a:ln w="12700">
            <a:miter lim="400000"/>
          </a:ln>
          <a:effectLst>
            <a:outerShdw sx="100000" sy="100000" kx="0" ky="0" algn="b" rotWithShape="0" blurRad="190500" dist="8455" dir="5400000">
              <a:srgbClr val="000000"/>
            </a:outerShdw>
          </a:effectLst>
        </p:spPr>
      </p:pic>
      <p:pic>
        <p:nvPicPr>
          <p:cNvPr id="151" name="pasted-image.pdf" descr="pasted-image.pdf"/>
          <p:cNvPicPr>
            <a:picLocks noChangeAspect="1"/>
          </p:cNvPicPr>
          <p:nvPr/>
        </p:nvPicPr>
        <p:blipFill>
          <a:blip r:embed="rId3">
            <a:extLst/>
          </a:blip>
          <a:stretch>
            <a:fillRect/>
          </a:stretch>
        </p:blipFill>
        <p:spPr>
          <a:xfrm>
            <a:off x="1452627" y="5843264"/>
            <a:ext cx="3442066" cy="3287713"/>
          </a:xfrm>
          <a:prstGeom prst="rect">
            <a:avLst/>
          </a:prstGeom>
          <a:ln w="12700">
            <a:miter lim="400000"/>
          </a:ln>
          <a:effectLst>
            <a:outerShdw sx="100000" sy="100000" kx="0" ky="0" algn="b" rotWithShape="0" blurRad="190500" dist="8455" dir="5400000">
              <a:srgbClr val="000000"/>
            </a:outerShdw>
          </a:effectLst>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8" name="Rectangle"/>
          <p:cNvSpPr/>
          <p:nvPr/>
        </p:nvSpPr>
        <p:spPr>
          <a:xfrm>
            <a:off x="344524" y="2600849"/>
            <a:ext cx="4734185" cy="4080702"/>
          </a:xfrm>
          <a:prstGeom prst="rect">
            <a:avLst/>
          </a:prstGeom>
          <a:blipFill>
            <a:blip r:embed="rId2"/>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259"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0" name="Observation Data"/>
          <p:cNvSpPr/>
          <p:nvPr>
            <p:ph type="title"/>
          </p:nvPr>
        </p:nvSpPr>
        <p:spPr>
          <a:prstGeom prst="rect">
            <a:avLst/>
          </a:prstGeom>
        </p:spPr>
        <p:txBody>
          <a:bodyPr/>
          <a:lstStyle>
            <a:lvl1pPr defTabSz="457200">
              <a:defRPr>
                <a:solidFill>
                  <a:srgbClr val="ED720E"/>
                </a:solidFill>
              </a:defRPr>
            </a:lvl1pPr>
          </a:lstStyle>
          <a:p>
            <a:pPr/>
            <a:r>
              <a:t>Observation Data</a:t>
            </a:r>
          </a:p>
        </p:txBody>
      </p:sp>
      <p:sp>
        <p:nvSpPr>
          <p:cNvPr id="261" name="Satellite data management and distribution : IASI example"/>
          <p:cNvSpPr/>
          <p:nvPr/>
        </p:nvSpPr>
        <p:spPr>
          <a:xfrm>
            <a:off x="243805" y="970992"/>
            <a:ext cx="12517191" cy="484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defRPr b="1" sz="2600">
                <a:solidFill>
                  <a:srgbClr val="1771A9"/>
                </a:solidFill>
                <a:latin typeface="Arial"/>
                <a:ea typeface="Arial"/>
                <a:cs typeface="Arial"/>
                <a:sym typeface="Arial"/>
              </a:defRPr>
            </a:lvl1pPr>
          </a:lstStyle>
          <a:p>
            <a:pPr/>
            <a:r>
              <a:t>Satellite data management and distribution : IASI example</a:t>
            </a:r>
          </a:p>
        </p:txBody>
      </p:sp>
      <p:sp>
        <p:nvSpPr>
          <p:cNvPr id="262" name="CO data treatment"/>
          <p:cNvSpPr/>
          <p:nvPr/>
        </p:nvSpPr>
        <p:spPr>
          <a:xfrm>
            <a:off x="286862" y="1739791"/>
            <a:ext cx="2976625" cy="4844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b="1" sz="2600">
                <a:solidFill>
                  <a:srgbClr val="EC710E"/>
                </a:solidFill>
                <a:latin typeface="Arial"/>
                <a:ea typeface="Arial"/>
                <a:cs typeface="Arial"/>
                <a:sym typeface="Arial"/>
              </a:defRPr>
            </a:lvl1pPr>
          </a:lstStyle>
          <a:p>
            <a:pPr/>
            <a:r>
              <a:t>CO data treatment</a:t>
            </a:r>
          </a:p>
        </p:txBody>
      </p:sp>
      <p:sp>
        <p:nvSpPr>
          <p:cNvPr id="263" name="CO data retrieval"/>
          <p:cNvSpPr/>
          <p:nvPr/>
        </p:nvSpPr>
        <p:spPr>
          <a:xfrm>
            <a:off x="345860" y="6688232"/>
            <a:ext cx="2757029" cy="4844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b="1" sz="2600">
                <a:solidFill>
                  <a:srgbClr val="1771A9"/>
                </a:solidFill>
                <a:latin typeface="Arial"/>
                <a:ea typeface="Arial"/>
                <a:cs typeface="Arial"/>
                <a:sym typeface="Arial"/>
              </a:defRPr>
            </a:lvl1pPr>
          </a:lstStyle>
          <a:p>
            <a:pPr/>
            <a:r>
              <a:t>CO data retrieval</a:t>
            </a:r>
          </a:p>
        </p:txBody>
      </p:sp>
      <p:sp>
        <p:nvSpPr>
          <p:cNvPr id="264" name="Currently, IASI O3, CO, SO2, HCOOH data retrieval and production uses IPSL Mesocentre."/>
          <p:cNvSpPr/>
          <p:nvPr/>
        </p:nvSpPr>
        <p:spPr>
          <a:xfrm>
            <a:off x="243804" y="7812440"/>
            <a:ext cx="12517192" cy="8781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b="1" sz="2600">
                <a:solidFill>
                  <a:srgbClr val="1771A9"/>
                </a:solidFill>
                <a:latin typeface="Arial"/>
                <a:ea typeface="Arial"/>
                <a:cs typeface="Arial"/>
                <a:sym typeface="Arial"/>
              </a:defRPr>
            </a:lvl1pPr>
          </a:lstStyle>
          <a:p>
            <a:pPr/>
            <a:r>
              <a:t>Currently, IASI O3, CO, SO2, HCOOH data retrieval and production uses IPSL Mesocentre.</a:t>
            </a:r>
          </a:p>
        </p:txBody>
      </p:sp>
      <p:sp>
        <p:nvSpPr>
          <p:cNvPr id="265" name="Production level 2 data  and QL on the fly"/>
          <p:cNvSpPr/>
          <p:nvPr/>
        </p:nvSpPr>
        <p:spPr>
          <a:xfrm>
            <a:off x="5766726" y="6688232"/>
            <a:ext cx="6603183" cy="4844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b="1" sz="2600">
                <a:solidFill>
                  <a:srgbClr val="1771A9"/>
                </a:solidFill>
                <a:latin typeface="Arial"/>
                <a:ea typeface="Arial"/>
                <a:cs typeface="Arial"/>
                <a:sym typeface="Arial"/>
              </a:defRPr>
            </a:lvl1pPr>
          </a:lstStyle>
          <a:p>
            <a:pPr/>
            <a:r>
              <a:t>Production level 2 data  and QL on the fly</a:t>
            </a:r>
          </a:p>
        </p:txBody>
      </p:sp>
      <p:sp>
        <p:nvSpPr>
          <p:cNvPr id="266" name="Data distribution"/>
          <p:cNvSpPr/>
          <p:nvPr/>
        </p:nvSpPr>
        <p:spPr>
          <a:xfrm>
            <a:off x="7136790" y="3306415"/>
            <a:ext cx="2829261" cy="4844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b="1" sz="2600">
                <a:solidFill>
                  <a:srgbClr val="1771A9"/>
                </a:solidFill>
                <a:latin typeface="Arial"/>
                <a:ea typeface="Arial"/>
                <a:cs typeface="Arial"/>
                <a:sym typeface="Arial"/>
              </a:defRPr>
            </a:lvl1pPr>
          </a:lstStyle>
          <a:p>
            <a:pPr/>
            <a:r>
              <a:t> Data distribution</a:t>
            </a:r>
          </a:p>
        </p:txBody>
      </p:sp>
      <p:sp>
        <p:nvSpPr>
          <p:cNvPr id="267" name="Added values"/>
          <p:cNvSpPr/>
          <p:nvPr/>
        </p:nvSpPr>
        <p:spPr>
          <a:xfrm>
            <a:off x="11181988" y="4649749"/>
            <a:ext cx="1600648" cy="360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b="1" sz="1800">
                <a:solidFill>
                  <a:srgbClr val="1771A9"/>
                </a:solidFill>
                <a:latin typeface="Arial"/>
                <a:ea typeface="Arial"/>
                <a:cs typeface="Arial"/>
                <a:sym typeface="Arial"/>
              </a:defRPr>
            </a:lvl1pPr>
          </a:lstStyle>
          <a:p>
            <a:pPr/>
            <a:r>
              <a:t>Added values</a:t>
            </a:r>
          </a:p>
        </p:txBody>
      </p:sp>
      <p:pic>
        <p:nvPicPr>
          <p:cNvPr id="268" name="pasted-image.pdf" descr="pasted-image.pdf"/>
          <p:cNvPicPr>
            <a:picLocks noChangeAspect="1"/>
          </p:cNvPicPr>
          <p:nvPr/>
        </p:nvPicPr>
        <p:blipFill>
          <a:blip r:embed="rId3">
            <a:extLst/>
          </a:blip>
          <a:stretch>
            <a:fillRect/>
          </a:stretch>
        </p:blipFill>
        <p:spPr>
          <a:xfrm>
            <a:off x="6569657" y="1652235"/>
            <a:ext cx="6206123" cy="1202088"/>
          </a:xfrm>
          <a:prstGeom prst="rect">
            <a:avLst/>
          </a:prstGeom>
          <a:ln w="12700">
            <a:miter lim="400000"/>
          </a:ln>
        </p:spPr>
      </p:pic>
      <p:pic>
        <p:nvPicPr>
          <p:cNvPr id="269" name="pasted-image.pdf" descr="pasted-image.pdf"/>
          <p:cNvPicPr>
            <a:picLocks noChangeAspect="1"/>
          </p:cNvPicPr>
          <p:nvPr/>
        </p:nvPicPr>
        <p:blipFill>
          <a:blip r:embed="rId4">
            <a:extLst/>
          </a:blip>
          <a:stretch>
            <a:fillRect/>
          </a:stretch>
        </p:blipFill>
        <p:spPr>
          <a:xfrm>
            <a:off x="518649" y="2689749"/>
            <a:ext cx="4462135" cy="3888433"/>
          </a:xfrm>
          <a:prstGeom prst="rect">
            <a:avLst/>
          </a:prstGeom>
          <a:ln w="12700">
            <a:miter lim="400000"/>
          </a:ln>
        </p:spPr>
      </p:pic>
      <p:sp>
        <p:nvSpPr>
          <p:cNvPr id="270" name="FORLI – CO…"/>
          <p:cNvSpPr/>
          <p:nvPr/>
        </p:nvSpPr>
        <p:spPr>
          <a:xfrm>
            <a:off x="432396" y="3147249"/>
            <a:ext cx="2089548" cy="8028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b="1" sz="2400">
                <a:solidFill>
                  <a:schemeClr val="accent1">
                    <a:hueOff val="273562"/>
                    <a:satOff val="2937"/>
                    <a:lumOff val="-22233"/>
                  </a:schemeClr>
                </a:solidFill>
                <a:latin typeface="Arial"/>
                <a:ea typeface="Arial"/>
                <a:cs typeface="Arial"/>
                <a:sym typeface="Arial"/>
              </a:defRPr>
            </a:pPr>
            <a:r>
              <a:t>FORLI – CO</a:t>
            </a:r>
          </a:p>
          <a:p>
            <a:pPr algn="l" defTabSz="457200">
              <a:defRPr b="1" sz="2400">
                <a:solidFill>
                  <a:schemeClr val="accent1">
                    <a:hueOff val="273562"/>
                    <a:satOff val="2937"/>
                    <a:lumOff val="-22233"/>
                  </a:schemeClr>
                </a:solidFill>
                <a:latin typeface="Arial"/>
                <a:ea typeface="Arial"/>
                <a:cs typeface="Arial"/>
                <a:sym typeface="Arial"/>
              </a:defRPr>
            </a:pPr>
            <a:r>
              <a:t>LATMOS/ULB</a:t>
            </a:r>
          </a:p>
        </p:txBody>
      </p:sp>
      <p:pic>
        <p:nvPicPr>
          <p:cNvPr id="271" name="pasted-image.pdf" descr="pasted-image.pdf"/>
          <p:cNvPicPr>
            <a:picLocks noChangeAspect="1"/>
          </p:cNvPicPr>
          <p:nvPr/>
        </p:nvPicPr>
        <p:blipFill>
          <a:blip r:embed="rId5">
            <a:extLst/>
          </a:blip>
          <a:stretch>
            <a:fillRect/>
          </a:stretch>
        </p:blipFill>
        <p:spPr>
          <a:xfrm>
            <a:off x="5380142" y="3363986"/>
            <a:ext cx="7376350" cy="3269221"/>
          </a:xfrm>
          <a:prstGeom prst="rect">
            <a:avLst/>
          </a:prstGeom>
          <a:ln w="12700">
            <a:miter lim="400000"/>
          </a:ln>
        </p:spPr>
      </p:pic>
      <p:sp>
        <p:nvSpPr>
          <p:cNvPr id="272" name="IASI L1C spectra"/>
          <p:cNvSpPr/>
          <p:nvPr/>
        </p:nvSpPr>
        <p:spPr>
          <a:xfrm>
            <a:off x="9923446" y="2711195"/>
            <a:ext cx="2738489" cy="4844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b="1" sz="2600">
                <a:solidFill>
                  <a:srgbClr val="1771A9"/>
                </a:solidFill>
                <a:latin typeface="Arial"/>
                <a:ea typeface="Arial"/>
                <a:cs typeface="Arial"/>
                <a:sym typeface="Arial"/>
              </a:defRPr>
            </a:lvl1pPr>
          </a:lstStyle>
          <a:p>
            <a:pPr/>
            <a:r>
              <a:t>IASI L1C spectra</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4"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5" name="Observation Data"/>
          <p:cNvSpPr/>
          <p:nvPr>
            <p:ph type="title"/>
          </p:nvPr>
        </p:nvSpPr>
        <p:spPr>
          <a:prstGeom prst="rect">
            <a:avLst/>
          </a:prstGeom>
        </p:spPr>
        <p:txBody>
          <a:bodyPr/>
          <a:lstStyle>
            <a:lvl1pPr defTabSz="457200">
              <a:defRPr>
                <a:solidFill>
                  <a:srgbClr val="ED720E"/>
                </a:solidFill>
              </a:defRPr>
            </a:lvl1pPr>
          </a:lstStyle>
          <a:p>
            <a:pPr/>
            <a:r>
              <a:t>Observation Data</a:t>
            </a:r>
          </a:p>
        </p:txBody>
      </p:sp>
      <p:sp>
        <p:nvSpPr>
          <p:cNvPr id="276" name="Satellite data and quick looks distribution:…"/>
          <p:cNvSpPr/>
          <p:nvPr/>
        </p:nvSpPr>
        <p:spPr>
          <a:xfrm>
            <a:off x="243805" y="1735510"/>
            <a:ext cx="12517190" cy="18687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1" sz="2600">
                <a:solidFill>
                  <a:srgbClr val="1771A9"/>
                </a:solidFill>
                <a:latin typeface="Arial"/>
                <a:ea typeface="Arial"/>
                <a:cs typeface="Arial"/>
                <a:sym typeface="Arial"/>
              </a:defRPr>
            </a:pPr>
            <a:r>
              <a:t>Satellite data and quick looks distribution:</a:t>
            </a:r>
          </a:p>
          <a:p>
            <a:pPr marL="457200" indent="-182879" algn="l" defTabSz="457200">
              <a:defRPr sz="1400">
                <a:solidFill>
                  <a:srgbClr val="1771A9"/>
                </a:solidFill>
                <a:latin typeface="Arial"/>
                <a:ea typeface="Arial"/>
                <a:cs typeface="Arial"/>
                <a:sym typeface="Arial"/>
              </a:defRPr>
            </a:pPr>
          </a:p>
          <a:p>
            <a:pPr marL="595347" indent="-321027" algn="l" defTabSz="457200">
              <a:buSzPct val="60000"/>
              <a:buBlip>
                <a:blip r:embed="rId2"/>
              </a:buBlip>
              <a:defRPr sz="2600">
                <a:solidFill>
                  <a:srgbClr val="1771A9"/>
                </a:solidFill>
                <a:latin typeface="Arial"/>
                <a:ea typeface="Arial"/>
                <a:cs typeface="Arial"/>
                <a:sym typeface="Arial"/>
              </a:defRPr>
            </a:pPr>
            <a:r>
              <a:t>On the IPSL mesocentre </a:t>
            </a:r>
          </a:p>
          <a:p>
            <a:pPr marL="595347" indent="-321027" algn="l" defTabSz="457200">
              <a:buSzPct val="60000"/>
              <a:buBlip>
                <a:blip r:embed="rId2"/>
              </a:buBlip>
              <a:defRPr sz="2600">
                <a:solidFill>
                  <a:srgbClr val="1771A9"/>
                </a:solidFill>
                <a:latin typeface="Arial"/>
                <a:ea typeface="Arial"/>
                <a:cs typeface="Arial"/>
                <a:sym typeface="Arial"/>
              </a:defRPr>
            </a:pPr>
            <a:r>
              <a:t>In native format </a:t>
            </a:r>
          </a:p>
          <a:p>
            <a:pPr marL="595347" indent="-321027" algn="l" defTabSz="457200">
              <a:buSzPct val="60000"/>
              <a:buBlip>
                <a:blip r:embed="rId2"/>
              </a:buBlip>
              <a:defRPr sz="2600">
                <a:solidFill>
                  <a:srgbClr val="1771A9"/>
                </a:solidFill>
                <a:latin typeface="Arial"/>
                <a:ea typeface="Arial"/>
                <a:cs typeface="Arial"/>
                <a:sym typeface="Arial"/>
              </a:defRPr>
            </a:pPr>
            <a:r>
              <a:t>Available through SSH or HTTP</a:t>
            </a:r>
          </a:p>
        </p:txBody>
      </p:sp>
      <p:sp>
        <p:nvSpPr>
          <p:cNvPr id="277" name="Satellite data management and distribution"/>
          <p:cNvSpPr/>
          <p:nvPr/>
        </p:nvSpPr>
        <p:spPr>
          <a:xfrm>
            <a:off x="243805" y="970992"/>
            <a:ext cx="12517191" cy="484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defRPr b="1" sz="2600">
                <a:solidFill>
                  <a:srgbClr val="1771A9"/>
                </a:solidFill>
                <a:latin typeface="Arial"/>
                <a:ea typeface="Arial"/>
                <a:cs typeface="Arial"/>
                <a:sym typeface="Arial"/>
              </a:defRPr>
            </a:lvl1pPr>
          </a:lstStyle>
          <a:p>
            <a:pPr/>
            <a:r>
              <a:t>Satellite data management and distribution</a:t>
            </a:r>
          </a:p>
        </p:txBody>
      </p:sp>
      <p:graphicFrame>
        <p:nvGraphicFramePr>
          <p:cNvPr id="278" name="Tableau"/>
          <p:cNvGraphicFramePr/>
          <p:nvPr/>
        </p:nvGraphicFramePr>
        <p:xfrm>
          <a:off x="393700" y="3884329"/>
          <a:ext cx="3810000" cy="38862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7450067"/>
                <a:gridCol w="2265432"/>
                <a:gridCol w="2501900"/>
              </a:tblGrid>
              <a:tr h="521969">
                <a:tc>
                  <a:txBody>
                    <a:bodyPr/>
                    <a:lstStyle/>
                    <a:p>
                      <a:pPr defTabSz="457200">
                        <a:lnSpc>
                          <a:spcPts val="5700"/>
                        </a:lnSpc>
                      </a:pPr>
                      <a:r>
                        <a:rPr b="1" sz="2400">
                          <a:solidFill>
                            <a:srgbClr val="FFFFFF"/>
                          </a:solidFill>
                          <a:latin typeface="Arial"/>
                          <a:ea typeface="Arial"/>
                          <a:cs typeface="Arial"/>
                          <a:sym typeface="Arial"/>
                        </a:rPr>
                        <a:t>Satellite data</a:t>
                      </a:r>
                    </a:p>
                  </a:txBody>
                  <a:tcPr marL="121920" marR="121920" marT="60960" marB="60960" anchor="t" anchorCtr="0" horzOverflow="overflow">
                    <a:lnL w="12700">
                      <a:solidFill>
                        <a:srgbClr val="FFFFFF"/>
                      </a:solidFill>
                      <a:miter lim="400000"/>
                    </a:lnL>
                    <a:lnR w="12700">
                      <a:solidFill>
                        <a:srgbClr val="FFFFFF"/>
                      </a:solidFill>
                      <a:miter lim="400000"/>
                    </a:lnR>
                    <a:lnT w="12700">
                      <a:solidFill>
                        <a:srgbClr val="FFFFFF"/>
                      </a:solidFill>
                      <a:miter lim="400000"/>
                    </a:lnT>
                    <a:lnB w="50800">
                      <a:solidFill>
                        <a:srgbClr val="FFFFFF"/>
                      </a:solidFill>
                      <a:miter lim="400000"/>
                    </a:lnB>
                    <a:solidFill>
                      <a:srgbClr val="4F81BD"/>
                    </a:solidFill>
                  </a:tcPr>
                </a:tc>
                <a:tc>
                  <a:txBody>
                    <a:bodyPr/>
                    <a:lstStyle/>
                    <a:p>
                      <a:pPr defTabSz="457200">
                        <a:lnSpc>
                          <a:spcPts val="5700"/>
                        </a:lnSpc>
                      </a:pPr>
                      <a:r>
                        <a:rPr b="1" sz="2400">
                          <a:solidFill>
                            <a:srgbClr val="FFFFFF"/>
                          </a:solidFill>
                          <a:latin typeface="Arial"/>
                          <a:ea typeface="Arial"/>
                          <a:cs typeface="Arial"/>
                          <a:sym typeface="Arial"/>
                        </a:rPr>
                        <a:t>Format</a:t>
                      </a:r>
                    </a:p>
                  </a:txBody>
                  <a:tcPr marL="121920" marR="121920" marT="60960" marB="60960" anchor="t" anchorCtr="0" horzOverflow="overflow">
                    <a:lnL w="12700">
                      <a:solidFill>
                        <a:srgbClr val="FFFFFF"/>
                      </a:solidFill>
                      <a:miter lim="400000"/>
                    </a:lnL>
                    <a:lnR w="12700">
                      <a:solidFill>
                        <a:srgbClr val="FFFFFF"/>
                      </a:solidFill>
                      <a:miter lim="400000"/>
                    </a:lnR>
                    <a:lnT w="12700">
                      <a:solidFill>
                        <a:srgbClr val="FFFFFF"/>
                      </a:solidFill>
                      <a:miter lim="400000"/>
                    </a:lnT>
                    <a:lnB w="50800">
                      <a:solidFill>
                        <a:srgbClr val="FFFFFF"/>
                      </a:solidFill>
                      <a:miter lim="400000"/>
                    </a:lnB>
                    <a:solidFill>
                      <a:srgbClr val="4F81BD"/>
                    </a:solidFill>
                  </a:tcPr>
                </a:tc>
                <a:tc>
                  <a:txBody>
                    <a:bodyPr/>
                    <a:lstStyle/>
                    <a:p>
                      <a:pPr defTabSz="457200">
                        <a:lnSpc>
                          <a:spcPts val="5700"/>
                        </a:lnSpc>
                      </a:pPr>
                      <a:r>
                        <a:rPr b="1" sz="2400">
                          <a:solidFill>
                            <a:srgbClr val="FFFFFF"/>
                          </a:solidFill>
                          <a:latin typeface="Arial"/>
                          <a:ea typeface="Arial"/>
                          <a:cs typeface="Arial"/>
                          <a:sym typeface="Arial"/>
                        </a:rPr>
                        <a:t>Distribution type</a:t>
                      </a:r>
                    </a:p>
                  </a:txBody>
                  <a:tcPr marL="121920" marR="121920" marT="60960" marB="60960" anchor="t" anchorCtr="0" horzOverflow="overflow">
                    <a:lnL w="12700">
                      <a:solidFill>
                        <a:srgbClr val="FFFFFF"/>
                      </a:solidFill>
                      <a:miter lim="400000"/>
                    </a:lnL>
                    <a:lnR w="12700">
                      <a:solidFill>
                        <a:srgbClr val="FFFFFF"/>
                      </a:solidFill>
                      <a:miter lim="400000"/>
                    </a:lnR>
                    <a:lnT w="12700">
                      <a:solidFill>
                        <a:srgbClr val="FFFFFF"/>
                      </a:solidFill>
                      <a:miter lim="400000"/>
                    </a:lnT>
                    <a:lnB w="50800">
                      <a:solidFill>
                        <a:srgbClr val="FFFFFF"/>
                      </a:solidFill>
                      <a:miter lim="400000"/>
                    </a:lnB>
                    <a:solidFill>
                      <a:srgbClr val="4F81BD"/>
                    </a:solidFill>
                  </a:tcPr>
                </a:tc>
              </a:tr>
              <a:tr h="499298">
                <a:tc>
                  <a:txBody>
                    <a:bodyPr/>
                    <a:lstStyle/>
                    <a:p>
                      <a:pPr algn="l" defTabSz="457200">
                        <a:lnSpc>
                          <a:spcPts val="4900"/>
                        </a:lnSpc>
                      </a:pPr>
                      <a:r>
                        <a:rPr i="1" sz="2133">
                          <a:solidFill>
                            <a:srgbClr val="4F81BD"/>
                          </a:solidFill>
                          <a:latin typeface="Arial"/>
                          <a:ea typeface="Arial"/>
                          <a:cs typeface="Arial"/>
                          <a:sym typeface="Arial"/>
                        </a:rPr>
                        <a:t>IASI level 1C (METOP-A-B)</a:t>
                      </a:r>
                    </a:p>
                  </a:txBody>
                  <a:tcPr marL="121920" marR="121920" marT="60960" marB="60960" anchor="t" anchorCtr="0" horzOverflow="overflow">
                    <a:lnL w="12700">
                      <a:solidFill>
                        <a:srgbClr val="FFFFFF"/>
                      </a:solidFill>
                      <a:miter lim="400000"/>
                    </a:lnL>
                    <a:lnR w="12700">
                      <a:solidFill>
                        <a:srgbClr val="FFFFFF"/>
                      </a:solidFill>
                      <a:miter lim="400000"/>
                    </a:lnR>
                    <a:lnT w="50800">
                      <a:solidFill>
                        <a:srgbClr val="FFFFFF"/>
                      </a:solidFill>
                      <a:miter lim="400000"/>
                    </a:lnT>
                    <a:lnB w="12700">
                      <a:solidFill>
                        <a:srgbClr val="FFFFFF"/>
                      </a:solidFill>
                      <a:miter lim="400000"/>
                    </a:lnB>
                    <a:solidFill>
                      <a:srgbClr val="D0D8E8"/>
                    </a:solidFill>
                  </a:tcPr>
                </a:tc>
                <a:tc>
                  <a:txBody>
                    <a:bodyPr/>
                    <a:lstStyle/>
                    <a:p>
                      <a:pPr defTabSz="457200">
                        <a:lnSpc>
                          <a:spcPts val="5600"/>
                        </a:lnSpc>
                      </a:pPr>
                      <a:r>
                        <a:rPr sz="2400">
                          <a:solidFill>
                            <a:srgbClr val="4F81BD"/>
                          </a:solidFill>
                          <a:latin typeface="Arial"/>
                          <a:ea typeface="Arial"/>
                          <a:cs typeface="Arial"/>
                          <a:sym typeface="Arial"/>
                        </a:rPr>
                        <a:t>BUFR</a:t>
                      </a:r>
                    </a:p>
                  </a:txBody>
                  <a:tcPr marL="121920" marR="121920" marT="60960" marB="60960" anchor="t" anchorCtr="0" horzOverflow="overflow">
                    <a:lnL w="12700">
                      <a:solidFill>
                        <a:srgbClr val="FFFFFF"/>
                      </a:solidFill>
                      <a:miter lim="400000"/>
                    </a:lnL>
                    <a:lnR w="12700">
                      <a:solidFill>
                        <a:srgbClr val="FFFFFF"/>
                      </a:solidFill>
                      <a:miter lim="400000"/>
                    </a:lnR>
                    <a:lnT w="50800">
                      <a:solidFill>
                        <a:srgbClr val="FFFFFF"/>
                      </a:solidFill>
                      <a:miter lim="400000"/>
                    </a:lnT>
                    <a:lnB w="12700">
                      <a:solidFill>
                        <a:srgbClr val="FFFFFF"/>
                      </a:solidFill>
                      <a:miter lim="400000"/>
                    </a:lnB>
                    <a:solidFill>
                      <a:srgbClr val="D0D8E8"/>
                    </a:solidFill>
                  </a:tcPr>
                </a:tc>
                <a:tc>
                  <a:txBody>
                    <a:bodyPr/>
                    <a:lstStyle/>
                    <a:p>
                      <a:pPr defTabSz="457200">
                        <a:lnSpc>
                          <a:spcPts val="5600"/>
                        </a:lnSpc>
                      </a:pPr>
                      <a:r>
                        <a:rPr sz="2400">
                          <a:solidFill>
                            <a:srgbClr val="4F81BD"/>
                          </a:solidFill>
                          <a:latin typeface="Arial"/>
                          <a:ea typeface="Arial"/>
                          <a:cs typeface="Arial"/>
                          <a:sym typeface="Arial"/>
                        </a:rPr>
                        <a:t>SSH</a:t>
                      </a:r>
                    </a:p>
                  </a:txBody>
                  <a:tcPr marL="121920" marR="121920" marT="60960" marB="60960" anchor="t" anchorCtr="0" horzOverflow="overflow">
                    <a:lnL w="12700">
                      <a:solidFill>
                        <a:srgbClr val="FFFFFF"/>
                      </a:solidFill>
                      <a:miter lim="400000"/>
                    </a:lnL>
                    <a:lnR w="12700">
                      <a:solidFill>
                        <a:srgbClr val="FFFFFF"/>
                      </a:solidFill>
                      <a:miter lim="400000"/>
                    </a:lnR>
                    <a:lnT w="50800">
                      <a:solidFill>
                        <a:srgbClr val="FFFFFF"/>
                      </a:solidFill>
                      <a:miter lim="400000"/>
                    </a:lnT>
                    <a:lnB w="12700">
                      <a:solidFill>
                        <a:srgbClr val="FFFFFF"/>
                      </a:solidFill>
                      <a:miter lim="400000"/>
                    </a:lnB>
                    <a:solidFill>
                      <a:srgbClr val="D0D8E8"/>
                    </a:solidFill>
                  </a:tcPr>
                </a:tc>
              </a:tr>
              <a:tr h="480248">
                <a:tc>
                  <a:txBody>
                    <a:bodyPr/>
                    <a:lstStyle/>
                    <a:p>
                      <a:pPr algn="l" defTabSz="457200">
                        <a:lnSpc>
                          <a:spcPts val="4900"/>
                        </a:lnSpc>
                      </a:pPr>
                      <a:r>
                        <a:rPr sz="2133">
                          <a:solidFill>
                            <a:srgbClr val="4F81BD"/>
                          </a:solidFill>
                          <a:latin typeface="Arial"/>
                          <a:ea typeface="Arial"/>
                          <a:cs typeface="Arial"/>
                          <a:sym typeface="Arial"/>
                        </a:rPr>
                        <a:t>IASI level 2 (O3, CO, SO2, CH4, HCOOH, NH3)</a:t>
                      </a:r>
                    </a:p>
                  </a:txBody>
                  <a:tcPr marL="121920" marR="121920" marT="60960" marB="60960" anchor="t"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E9EDF4"/>
                    </a:solidFill>
                  </a:tcPr>
                </a:tc>
                <a:tc>
                  <a:txBody>
                    <a:bodyPr/>
                    <a:lstStyle/>
                    <a:p>
                      <a:pPr defTabSz="457200">
                        <a:lnSpc>
                          <a:spcPts val="5600"/>
                        </a:lnSpc>
                      </a:pPr>
                      <a:r>
                        <a:rPr sz="2400">
                          <a:solidFill>
                            <a:srgbClr val="4F81BD"/>
                          </a:solidFill>
                          <a:latin typeface="Arial"/>
                          <a:ea typeface="Arial"/>
                          <a:cs typeface="Arial"/>
                          <a:sym typeface="Arial"/>
                        </a:rPr>
                        <a:t>ASCII, NetCDF</a:t>
                      </a:r>
                    </a:p>
                  </a:txBody>
                  <a:tcPr marL="121920" marR="121920" marT="60960" marB="60960" anchor="t"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E9EDF4"/>
                    </a:solidFill>
                  </a:tcPr>
                </a:tc>
                <a:tc>
                  <a:txBody>
                    <a:bodyPr/>
                    <a:lstStyle/>
                    <a:p>
                      <a:pPr defTabSz="457200">
                        <a:lnSpc>
                          <a:spcPts val="5600"/>
                        </a:lnSpc>
                      </a:pPr>
                      <a:r>
                        <a:rPr sz="2400">
                          <a:solidFill>
                            <a:srgbClr val="4F81BD"/>
                          </a:solidFill>
                          <a:latin typeface="Arial"/>
                          <a:ea typeface="Arial"/>
                          <a:cs typeface="Arial"/>
                          <a:sym typeface="Arial"/>
                        </a:rPr>
                        <a:t>HTTP</a:t>
                      </a:r>
                    </a:p>
                  </a:txBody>
                  <a:tcPr marL="121920" marR="121920" marT="60960" marB="60960" anchor="t"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E9EDF4"/>
                    </a:solidFill>
                  </a:tcPr>
                </a:tc>
              </a:tr>
              <a:tr h="480248">
                <a:tc>
                  <a:txBody>
                    <a:bodyPr/>
                    <a:lstStyle/>
                    <a:p>
                      <a:pPr algn="l" defTabSz="457200">
                        <a:lnSpc>
                          <a:spcPts val="4900"/>
                        </a:lnSpc>
                      </a:pPr>
                      <a:r>
                        <a:rPr i="1" sz="2133">
                          <a:solidFill>
                            <a:srgbClr val="4F81BD"/>
                          </a:solidFill>
                          <a:latin typeface="Arial"/>
                          <a:ea typeface="Arial"/>
                          <a:cs typeface="Arial"/>
                          <a:sym typeface="Arial"/>
                        </a:rPr>
                        <a:t>AMSUA-MHS-HIRS4 level 1C (METOP-A-B)</a:t>
                      </a:r>
                    </a:p>
                  </a:txBody>
                  <a:tcPr marL="121920" marR="121920" marT="60960" marB="60960" anchor="t"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8E8"/>
                    </a:solidFill>
                  </a:tcPr>
                </a:tc>
                <a:tc>
                  <a:txBody>
                    <a:bodyPr/>
                    <a:lstStyle/>
                    <a:p>
                      <a:pPr defTabSz="457200">
                        <a:lnSpc>
                          <a:spcPts val="5600"/>
                        </a:lnSpc>
                      </a:pPr>
                      <a:r>
                        <a:rPr sz="2400">
                          <a:solidFill>
                            <a:srgbClr val="4F81BD"/>
                          </a:solidFill>
                          <a:latin typeface="Arial"/>
                          <a:ea typeface="Arial"/>
                          <a:cs typeface="Arial"/>
                          <a:sym typeface="Arial"/>
                        </a:rPr>
                        <a:t>BUFR</a:t>
                      </a:r>
                    </a:p>
                  </a:txBody>
                  <a:tcPr marL="121920" marR="121920" marT="60960" marB="60960" anchor="t"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8E8"/>
                    </a:solidFill>
                  </a:tcPr>
                </a:tc>
                <a:tc>
                  <a:txBody>
                    <a:bodyPr/>
                    <a:lstStyle/>
                    <a:p>
                      <a:pPr defTabSz="457200">
                        <a:lnSpc>
                          <a:spcPts val="5600"/>
                        </a:lnSpc>
                      </a:pPr>
                      <a:r>
                        <a:rPr sz="2400">
                          <a:solidFill>
                            <a:srgbClr val="4F81BD"/>
                          </a:solidFill>
                          <a:latin typeface="Arial"/>
                          <a:ea typeface="Arial"/>
                          <a:cs typeface="Arial"/>
                          <a:sym typeface="Arial"/>
                        </a:rPr>
                        <a:t>SSH</a:t>
                      </a:r>
                    </a:p>
                  </a:txBody>
                  <a:tcPr marL="121920" marR="121920" marT="60960" marB="60960" anchor="t"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8E8"/>
                    </a:solidFill>
                  </a:tcPr>
                </a:tc>
              </a:tr>
              <a:tr h="480248">
                <a:tc>
                  <a:txBody>
                    <a:bodyPr/>
                    <a:lstStyle/>
                    <a:p>
                      <a:pPr algn="l" defTabSz="457200">
                        <a:lnSpc>
                          <a:spcPts val="4900"/>
                        </a:lnSpc>
                      </a:pPr>
                      <a:r>
                        <a:rPr i="1" sz="2133">
                          <a:solidFill>
                            <a:srgbClr val="4F81BD"/>
                          </a:solidFill>
                          <a:latin typeface="Arial"/>
                          <a:ea typeface="Arial"/>
                          <a:cs typeface="Arial"/>
                          <a:sym typeface="Arial"/>
                        </a:rPr>
                        <a:t>GOME2 level 1B (METOP-A-B)</a:t>
                      </a:r>
                    </a:p>
                  </a:txBody>
                  <a:tcPr marL="121920" marR="121920" marT="60960" marB="60960" anchor="t"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E9EDF4"/>
                    </a:solidFill>
                  </a:tcPr>
                </a:tc>
                <a:tc>
                  <a:txBody>
                    <a:bodyPr/>
                    <a:lstStyle/>
                    <a:p>
                      <a:pPr defTabSz="457200">
                        <a:lnSpc>
                          <a:spcPts val="5600"/>
                        </a:lnSpc>
                      </a:pPr>
                      <a:r>
                        <a:rPr sz="2400">
                          <a:solidFill>
                            <a:srgbClr val="4F81BD"/>
                          </a:solidFill>
                          <a:latin typeface="Arial"/>
                          <a:ea typeface="Arial"/>
                          <a:cs typeface="Arial"/>
                          <a:sym typeface="Arial"/>
                        </a:rPr>
                        <a:t>HDF</a:t>
                      </a:r>
                    </a:p>
                  </a:txBody>
                  <a:tcPr marL="121920" marR="121920" marT="60960" marB="60960" anchor="t"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E9EDF4"/>
                    </a:solidFill>
                  </a:tcPr>
                </a:tc>
                <a:tc>
                  <a:txBody>
                    <a:bodyPr/>
                    <a:lstStyle/>
                    <a:p>
                      <a:pPr defTabSz="457200">
                        <a:lnSpc>
                          <a:spcPts val="5600"/>
                        </a:lnSpc>
                      </a:pPr>
                      <a:r>
                        <a:rPr sz="2400">
                          <a:solidFill>
                            <a:srgbClr val="4F81BD"/>
                          </a:solidFill>
                          <a:latin typeface="Arial"/>
                          <a:ea typeface="Arial"/>
                          <a:cs typeface="Arial"/>
                          <a:sym typeface="Arial"/>
                        </a:rPr>
                        <a:t>SSH</a:t>
                      </a:r>
                    </a:p>
                  </a:txBody>
                  <a:tcPr marL="121920" marR="121920" marT="60960" marB="60960" anchor="t"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E9EDF4"/>
                    </a:solidFill>
                  </a:tcPr>
                </a:tc>
              </a:tr>
              <a:tr h="480248">
                <a:tc>
                  <a:txBody>
                    <a:bodyPr/>
                    <a:lstStyle/>
                    <a:p>
                      <a:pPr algn="l" defTabSz="457200">
                        <a:lnSpc>
                          <a:spcPts val="4900"/>
                        </a:lnSpc>
                      </a:pPr>
                      <a:r>
                        <a:rPr sz="2133">
                          <a:solidFill>
                            <a:srgbClr val="4F81BD"/>
                          </a:solidFill>
                          <a:latin typeface="Arial"/>
                          <a:ea typeface="Arial"/>
                          <a:cs typeface="Arial"/>
                          <a:sym typeface="Arial"/>
                        </a:rPr>
                        <a:t>GOME2 level 2 (METOP-A-B)</a:t>
                      </a:r>
                    </a:p>
                  </a:txBody>
                  <a:tcPr marL="121920" marR="121920" marT="60960" marB="60960" anchor="t"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8E8"/>
                    </a:solidFill>
                  </a:tcPr>
                </a:tc>
                <a:tc>
                  <a:txBody>
                    <a:bodyPr/>
                    <a:lstStyle/>
                    <a:p>
                      <a:pPr defTabSz="457200">
                        <a:lnSpc>
                          <a:spcPts val="5600"/>
                        </a:lnSpc>
                      </a:pPr>
                      <a:r>
                        <a:rPr sz="2400">
                          <a:solidFill>
                            <a:srgbClr val="4F81BD"/>
                          </a:solidFill>
                          <a:latin typeface="Arial"/>
                          <a:ea typeface="Arial"/>
                          <a:cs typeface="Arial"/>
                          <a:sym typeface="Arial"/>
                        </a:rPr>
                        <a:t>HDF, NetCDF</a:t>
                      </a:r>
                    </a:p>
                  </a:txBody>
                  <a:tcPr marL="121920" marR="121920" marT="60960" marB="60960" anchor="t"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8E8"/>
                    </a:solidFill>
                  </a:tcPr>
                </a:tc>
                <a:tc>
                  <a:txBody>
                    <a:bodyPr/>
                    <a:lstStyle/>
                    <a:p>
                      <a:pPr defTabSz="457200">
                        <a:lnSpc>
                          <a:spcPts val="5600"/>
                        </a:lnSpc>
                      </a:pPr>
                      <a:r>
                        <a:rPr sz="2400">
                          <a:solidFill>
                            <a:srgbClr val="4F81BD"/>
                          </a:solidFill>
                          <a:latin typeface="Arial"/>
                          <a:ea typeface="Arial"/>
                          <a:cs typeface="Arial"/>
                          <a:sym typeface="Arial"/>
                        </a:rPr>
                        <a:t>SSH</a:t>
                      </a:r>
                    </a:p>
                  </a:txBody>
                  <a:tcPr marL="121920" marR="121920" marT="60960" marB="60960" anchor="t"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8E8"/>
                    </a:solidFill>
                  </a:tcPr>
                </a:tc>
              </a:tr>
              <a:tr h="480248">
                <a:tc>
                  <a:txBody>
                    <a:bodyPr/>
                    <a:lstStyle/>
                    <a:p>
                      <a:pPr algn="l" defTabSz="457200">
                        <a:lnSpc>
                          <a:spcPts val="4900"/>
                        </a:lnSpc>
                      </a:pPr>
                      <a:r>
                        <a:rPr i="1" sz="2133">
                          <a:solidFill>
                            <a:srgbClr val="4F81BD"/>
                          </a:solidFill>
                          <a:latin typeface="Arial"/>
                          <a:ea typeface="Arial"/>
                          <a:cs typeface="Arial"/>
                          <a:sym typeface="Arial"/>
                        </a:rPr>
                        <a:t>GOSAT level 1B / FTS/CAI</a:t>
                      </a:r>
                    </a:p>
                  </a:txBody>
                  <a:tcPr marL="121920" marR="121920" marT="60960" marB="60960" anchor="t"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E9EDF4"/>
                    </a:solidFill>
                  </a:tcPr>
                </a:tc>
                <a:tc>
                  <a:txBody>
                    <a:bodyPr/>
                    <a:lstStyle/>
                    <a:p>
                      <a:pPr defTabSz="457200">
                        <a:lnSpc>
                          <a:spcPts val="5600"/>
                        </a:lnSpc>
                      </a:pPr>
                      <a:r>
                        <a:rPr sz="2400">
                          <a:solidFill>
                            <a:srgbClr val="4F81BD"/>
                          </a:solidFill>
                          <a:latin typeface="Arial"/>
                          <a:ea typeface="Arial"/>
                          <a:cs typeface="Arial"/>
                          <a:sym typeface="Arial"/>
                        </a:rPr>
                        <a:t>HDF</a:t>
                      </a:r>
                    </a:p>
                  </a:txBody>
                  <a:tcPr marL="121920" marR="121920" marT="60960" marB="60960" anchor="t"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E9EDF4"/>
                    </a:solidFill>
                  </a:tcPr>
                </a:tc>
                <a:tc>
                  <a:txBody>
                    <a:bodyPr/>
                    <a:lstStyle/>
                    <a:p>
                      <a:pPr defTabSz="457200">
                        <a:lnSpc>
                          <a:spcPts val="5600"/>
                        </a:lnSpc>
                      </a:pPr>
                      <a:r>
                        <a:rPr sz="2400">
                          <a:solidFill>
                            <a:srgbClr val="4F81BD"/>
                          </a:solidFill>
                          <a:latin typeface="Arial"/>
                          <a:ea typeface="Arial"/>
                          <a:cs typeface="Arial"/>
                          <a:sym typeface="Arial"/>
                        </a:rPr>
                        <a:t>SSH</a:t>
                      </a:r>
                    </a:p>
                  </a:txBody>
                  <a:tcPr marL="121920" marR="121920" marT="60960" marB="60960" anchor="t"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E9EDF4"/>
                    </a:solidFill>
                  </a:tcPr>
                </a:tc>
              </a:tr>
              <a:tr h="480248">
                <a:tc>
                  <a:txBody>
                    <a:bodyPr/>
                    <a:lstStyle/>
                    <a:p>
                      <a:pPr algn="l" defTabSz="457200">
                        <a:lnSpc>
                          <a:spcPts val="4900"/>
                        </a:lnSpc>
                      </a:pPr>
                      <a:r>
                        <a:rPr i="1" sz="2133">
                          <a:solidFill>
                            <a:srgbClr val="4F81BD"/>
                          </a:solidFill>
                          <a:latin typeface="Arial"/>
                          <a:ea typeface="Arial"/>
                          <a:cs typeface="Arial"/>
                          <a:sym typeface="Arial"/>
                        </a:rPr>
                        <a:t>GOSAT level 2 / FTS/CAI</a:t>
                      </a:r>
                    </a:p>
                  </a:txBody>
                  <a:tcPr marL="121920" marR="121920" marT="60960" marB="60960" anchor="t"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8E8"/>
                    </a:solidFill>
                  </a:tcPr>
                </a:tc>
                <a:tc>
                  <a:txBody>
                    <a:bodyPr/>
                    <a:lstStyle/>
                    <a:p>
                      <a:pPr defTabSz="457200">
                        <a:lnSpc>
                          <a:spcPts val="5600"/>
                        </a:lnSpc>
                      </a:pPr>
                      <a:r>
                        <a:rPr sz="2400">
                          <a:solidFill>
                            <a:srgbClr val="4F81BD"/>
                          </a:solidFill>
                          <a:latin typeface="Arial"/>
                          <a:ea typeface="Arial"/>
                          <a:cs typeface="Arial"/>
                          <a:sym typeface="Arial"/>
                        </a:rPr>
                        <a:t>HDF</a:t>
                      </a:r>
                    </a:p>
                  </a:txBody>
                  <a:tcPr marL="121920" marR="121920" marT="60960" marB="60960" anchor="t"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8E8"/>
                    </a:solidFill>
                  </a:tcPr>
                </a:tc>
                <a:tc>
                  <a:txBody>
                    <a:bodyPr/>
                    <a:lstStyle/>
                    <a:p>
                      <a:pPr defTabSz="457200">
                        <a:lnSpc>
                          <a:spcPts val="5600"/>
                        </a:lnSpc>
                      </a:pPr>
                      <a:r>
                        <a:rPr sz="2400">
                          <a:solidFill>
                            <a:srgbClr val="4F81BD"/>
                          </a:solidFill>
                          <a:latin typeface="Arial"/>
                          <a:ea typeface="Arial"/>
                          <a:cs typeface="Arial"/>
                          <a:sym typeface="Arial"/>
                        </a:rPr>
                        <a:t>SSH</a:t>
                      </a:r>
                    </a:p>
                  </a:txBody>
                  <a:tcPr marL="121920" marR="121920" marT="60960" marB="60960" anchor="t"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8E8"/>
                    </a:solidFill>
                  </a:tcPr>
                </a:tc>
              </a:tr>
              <a:tr h="480248">
                <a:tc>
                  <a:txBody>
                    <a:bodyPr/>
                    <a:lstStyle/>
                    <a:p>
                      <a:pPr algn="l" defTabSz="457200">
                        <a:lnSpc>
                          <a:spcPts val="4900"/>
                        </a:lnSpc>
                      </a:pPr>
                      <a:r>
                        <a:rPr sz="2133">
                          <a:solidFill>
                            <a:srgbClr val="4F81BD"/>
                          </a:solidFill>
                          <a:latin typeface="Arial"/>
                          <a:ea typeface="Arial"/>
                          <a:cs typeface="Arial"/>
                          <a:sym typeface="Arial"/>
                        </a:rPr>
                        <a:t>SAGE II, UARS, SPOT3, SPOT4, ODIN, ENVISAT  (level 2)</a:t>
                      </a:r>
                    </a:p>
                  </a:txBody>
                  <a:tcPr marL="121920" marR="121920" marT="60960" marB="60960" anchor="t"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E9EDF4"/>
                    </a:solidFill>
                  </a:tcPr>
                </a:tc>
                <a:tc>
                  <a:txBody>
                    <a:bodyPr/>
                    <a:lstStyle/>
                    <a:p>
                      <a:pPr defTabSz="457200">
                        <a:lnSpc>
                          <a:spcPts val="5600"/>
                        </a:lnSpc>
                      </a:pPr>
                      <a:r>
                        <a:rPr sz="2400">
                          <a:solidFill>
                            <a:srgbClr val="4F81BD"/>
                          </a:solidFill>
                          <a:latin typeface="Arial"/>
                          <a:ea typeface="Arial"/>
                          <a:cs typeface="Arial"/>
                          <a:sym typeface="Arial"/>
                        </a:rPr>
                        <a:t>Native</a:t>
                      </a:r>
                    </a:p>
                  </a:txBody>
                  <a:tcPr marL="121920" marR="121920" marT="60960" marB="60960" anchor="t"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E9EDF4"/>
                    </a:solidFill>
                  </a:tcPr>
                </a:tc>
                <a:tc>
                  <a:txBody>
                    <a:bodyPr/>
                    <a:lstStyle/>
                    <a:p>
                      <a:pPr defTabSz="457200">
                        <a:lnSpc>
                          <a:spcPts val="5600"/>
                        </a:lnSpc>
                      </a:pPr>
                      <a:r>
                        <a:rPr sz="2400">
                          <a:solidFill>
                            <a:srgbClr val="4F81BD"/>
                          </a:solidFill>
                          <a:latin typeface="Arial"/>
                          <a:ea typeface="Arial"/>
                          <a:cs typeface="Arial"/>
                          <a:sym typeface="Arial"/>
                        </a:rPr>
                        <a:t>HTTP</a:t>
                      </a:r>
                    </a:p>
                  </a:txBody>
                  <a:tcPr marL="121920" marR="121920" marT="60960" marB="60960" anchor="t" anchorCtr="0"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E9EDF4"/>
                    </a:solidFill>
                  </a:tcPr>
                </a:tc>
              </a:tr>
            </a:tbl>
          </a:graphicData>
        </a:graphic>
      </p:graphicFrame>
      <p:sp>
        <p:nvSpPr>
          <p:cNvPr id="279" name="Non public data"/>
          <p:cNvSpPr/>
          <p:nvPr/>
        </p:nvSpPr>
        <p:spPr>
          <a:xfrm>
            <a:off x="342688" y="8361694"/>
            <a:ext cx="1349872"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i="1" sz="1400">
                <a:solidFill>
                  <a:srgbClr val="1771A9"/>
                </a:solidFill>
                <a:latin typeface="Arial"/>
                <a:ea typeface="Arial"/>
                <a:cs typeface="Arial"/>
                <a:sym typeface="Arial"/>
              </a:defRPr>
            </a:lvl1pPr>
          </a:lstStyle>
          <a:p>
            <a:pPr/>
            <a:r>
              <a:t>Non public data</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81" name="pasted-image.pdf" descr="pasted-image.pdf"/>
          <p:cNvPicPr>
            <a:picLocks noChangeAspect="0"/>
          </p:cNvPicPr>
          <p:nvPr/>
        </p:nvPicPr>
        <p:blipFill>
          <a:blip r:embed="rId2">
            <a:extLst/>
          </a:blip>
          <a:stretch>
            <a:fillRect/>
          </a:stretch>
        </p:blipFill>
        <p:spPr>
          <a:xfrm>
            <a:off x="7921744" y="6165897"/>
            <a:ext cx="4693842" cy="2897554"/>
          </a:xfrm>
          <a:prstGeom prst="rect">
            <a:avLst/>
          </a:prstGeom>
        </p:spPr>
      </p:pic>
      <p:sp>
        <p:nvSpPr>
          <p:cNvPr id="282"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3" name="Observation Data"/>
          <p:cNvSpPr/>
          <p:nvPr>
            <p:ph type="title"/>
          </p:nvPr>
        </p:nvSpPr>
        <p:spPr>
          <a:prstGeom prst="rect">
            <a:avLst/>
          </a:prstGeom>
        </p:spPr>
        <p:txBody>
          <a:bodyPr/>
          <a:lstStyle>
            <a:lvl1pPr defTabSz="457200">
              <a:defRPr>
                <a:solidFill>
                  <a:srgbClr val="ED720E"/>
                </a:solidFill>
              </a:defRPr>
            </a:lvl1pPr>
          </a:lstStyle>
          <a:p>
            <a:pPr/>
            <a:r>
              <a:t>Observation Data</a:t>
            </a:r>
          </a:p>
        </p:txBody>
      </p:sp>
      <p:sp>
        <p:nvSpPr>
          <p:cNvPr id="284" name="Distribution through cds-espri.ipsl.fr"/>
          <p:cNvSpPr/>
          <p:nvPr/>
        </p:nvSpPr>
        <p:spPr>
          <a:xfrm>
            <a:off x="443024" y="1718386"/>
            <a:ext cx="5947942" cy="8781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b="1" sz="2600">
                <a:solidFill>
                  <a:srgbClr val="1771A9"/>
                </a:solidFill>
                <a:latin typeface="Arial"/>
                <a:ea typeface="Arial"/>
                <a:cs typeface="Arial"/>
                <a:sym typeface="Arial"/>
              </a:defRPr>
            </a:pPr>
            <a:r>
              <a:t>Distribution through </a:t>
            </a:r>
            <a:r>
              <a:rPr u="sng">
                <a:hlinkClick r:id="rId3" invalidUrl="" action="" tgtFrame="" tooltip="" history="1" highlightClick="0" endSnd="0"/>
              </a:rPr>
              <a:t>cds-espri.ipsl.fr</a:t>
            </a:r>
          </a:p>
        </p:txBody>
      </p:sp>
      <p:sp>
        <p:nvSpPr>
          <p:cNvPr id="285" name="Satellite data management and distribution"/>
          <p:cNvSpPr/>
          <p:nvPr/>
        </p:nvSpPr>
        <p:spPr>
          <a:xfrm>
            <a:off x="243805" y="970992"/>
            <a:ext cx="12517191" cy="484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defRPr b="1" sz="2600">
                <a:solidFill>
                  <a:srgbClr val="1771A9"/>
                </a:solidFill>
                <a:latin typeface="Arial"/>
                <a:ea typeface="Arial"/>
                <a:cs typeface="Arial"/>
                <a:sym typeface="Arial"/>
              </a:defRPr>
            </a:lvl1pPr>
          </a:lstStyle>
          <a:p>
            <a:pPr/>
            <a:r>
              <a:t>Satellite data management and distribution</a:t>
            </a:r>
          </a:p>
        </p:txBody>
      </p:sp>
      <p:pic>
        <p:nvPicPr>
          <p:cNvPr id="286" name="pasted-image.pdf" descr="pasted-image.pdf"/>
          <p:cNvPicPr>
            <a:picLocks noChangeAspect="0"/>
          </p:cNvPicPr>
          <p:nvPr/>
        </p:nvPicPr>
        <p:blipFill>
          <a:blip r:embed="rId4">
            <a:extLst/>
          </a:blip>
          <a:stretch>
            <a:fillRect/>
          </a:stretch>
        </p:blipFill>
        <p:spPr>
          <a:xfrm>
            <a:off x="267200" y="3111831"/>
            <a:ext cx="7264652" cy="4821550"/>
          </a:xfrm>
          <a:prstGeom prst="rect">
            <a:avLst/>
          </a:prstGeom>
        </p:spPr>
      </p:pic>
      <p:pic>
        <p:nvPicPr>
          <p:cNvPr id="287" name="pasted-image.pdf" descr="pasted-image.pdf"/>
          <p:cNvPicPr>
            <a:picLocks noChangeAspect="1"/>
          </p:cNvPicPr>
          <p:nvPr/>
        </p:nvPicPr>
        <p:blipFill>
          <a:blip r:embed="rId5">
            <a:extLst/>
          </a:blip>
          <a:srcRect l="0" t="0" r="0" b="0"/>
          <a:stretch>
            <a:fillRect/>
          </a:stretch>
        </p:blipFill>
        <p:spPr>
          <a:xfrm>
            <a:off x="7921744" y="2158988"/>
            <a:ext cx="4693793" cy="3253125"/>
          </a:xfrm>
          <a:prstGeom prst="rect">
            <a:avLst/>
          </a:prstGeom>
          <a:ln w="12700">
            <a:miter lim="400000"/>
          </a:ln>
        </p:spPr>
      </p:pic>
      <p:pic>
        <p:nvPicPr>
          <p:cNvPr id="288" name="Ligne" descr="Ligne"/>
          <p:cNvPicPr>
            <a:picLocks noChangeAspect="0"/>
          </p:cNvPicPr>
          <p:nvPr/>
        </p:nvPicPr>
        <p:blipFill>
          <a:blip r:embed="rId6">
            <a:extLst/>
          </a:blip>
          <a:stretch>
            <a:fillRect/>
          </a:stretch>
        </p:blipFill>
        <p:spPr>
          <a:xfrm rot="18332021">
            <a:off x="7192581" y="3120494"/>
            <a:ext cx="932215" cy="241526"/>
          </a:xfrm>
          <a:prstGeom prst="rect">
            <a:avLst/>
          </a:prstGeom>
          <a:effectLst>
            <a:outerShdw sx="100000" sy="100000" kx="0" ky="0" algn="b" rotWithShape="0" blurRad="50800" dist="12700" dir="0">
              <a:srgbClr val="000000">
                <a:alpha val="50000"/>
              </a:srgbClr>
            </a:outerShdw>
          </a:effectLst>
        </p:spPr>
      </p:pic>
      <p:pic>
        <p:nvPicPr>
          <p:cNvPr id="289" name="Ligne" descr="Ligne"/>
          <p:cNvPicPr>
            <a:picLocks noChangeAspect="0"/>
          </p:cNvPicPr>
          <p:nvPr/>
        </p:nvPicPr>
        <p:blipFill>
          <a:blip r:embed="rId7">
            <a:extLst/>
          </a:blip>
          <a:stretch>
            <a:fillRect/>
          </a:stretch>
        </p:blipFill>
        <p:spPr>
          <a:xfrm rot="4502260">
            <a:off x="6485231" y="4866440"/>
            <a:ext cx="2349104" cy="241527"/>
          </a:xfrm>
          <a:prstGeom prst="rect">
            <a:avLst/>
          </a:prstGeom>
          <a:effectLst>
            <a:outerShdw sx="100000" sy="100000" kx="0" ky="0" algn="b" rotWithShape="0" blurRad="50800" dist="12700" dir="0">
              <a:srgbClr val="000000">
                <a:alpha val="50000"/>
              </a:srgbClr>
            </a:outerShdw>
          </a:effectLst>
        </p:spPr>
      </p:pic>
      <p:pic>
        <p:nvPicPr>
          <p:cNvPr id="290" name="pasted-image.pdf" descr="pasted-image.pdf"/>
          <p:cNvPicPr>
            <a:picLocks noChangeAspect="0"/>
          </p:cNvPicPr>
          <p:nvPr/>
        </p:nvPicPr>
        <p:blipFill>
          <a:blip r:embed="rId8">
            <a:extLst/>
          </a:blip>
          <a:stretch>
            <a:fillRect/>
          </a:stretch>
        </p:blipFill>
        <p:spPr>
          <a:xfrm>
            <a:off x="7847005" y="2143657"/>
            <a:ext cx="4743265" cy="3279037"/>
          </a:xfrm>
          <a:prstGeom prst="rect">
            <a:avLst/>
          </a:prstGeom>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2"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3" name="Observation Data"/>
          <p:cNvSpPr/>
          <p:nvPr>
            <p:ph type="title"/>
          </p:nvPr>
        </p:nvSpPr>
        <p:spPr>
          <a:prstGeom prst="rect">
            <a:avLst/>
          </a:prstGeom>
        </p:spPr>
        <p:txBody>
          <a:bodyPr/>
          <a:lstStyle>
            <a:lvl1pPr defTabSz="457200">
              <a:defRPr>
                <a:solidFill>
                  <a:srgbClr val="ED720E"/>
                </a:solidFill>
              </a:defRPr>
            </a:lvl1pPr>
          </a:lstStyle>
          <a:p>
            <a:pPr/>
            <a:r>
              <a:t>Observation Data</a:t>
            </a:r>
          </a:p>
        </p:txBody>
      </p:sp>
      <p:sp>
        <p:nvSpPr>
          <p:cNvPr id="294" name="Ground based and in situ data and quick looks distribution (ACTRIS-FR)…"/>
          <p:cNvSpPr/>
          <p:nvPr/>
        </p:nvSpPr>
        <p:spPr>
          <a:xfrm>
            <a:off x="243805" y="1775998"/>
            <a:ext cx="12517190" cy="74059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1" sz="2600">
                <a:solidFill>
                  <a:srgbClr val="1771A9"/>
                </a:solidFill>
                <a:latin typeface="Arial"/>
                <a:ea typeface="Arial"/>
                <a:cs typeface="Arial"/>
                <a:sym typeface="Arial"/>
              </a:defRPr>
            </a:pPr>
            <a:r>
              <a:t>Ground based and in situ data and quick looks distribution (ACTRIS-FR)</a:t>
            </a:r>
          </a:p>
          <a:p>
            <a:pPr marL="457200" indent="-182879" algn="l" defTabSz="457200">
              <a:defRPr sz="1400">
                <a:solidFill>
                  <a:srgbClr val="1771A9"/>
                </a:solidFill>
                <a:latin typeface="Arial"/>
                <a:ea typeface="Arial"/>
                <a:cs typeface="Arial"/>
                <a:sym typeface="Arial"/>
              </a:defRPr>
            </a:pPr>
          </a:p>
          <a:p>
            <a:pPr marL="595347" indent="-321027" algn="l" defTabSz="457200">
              <a:buSzPct val="60000"/>
              <a:buBlip>
                <a:blip r:embed="rId2"/>
              </a:buBlip>
              <a:defRPr sz="2600">
                <a:solidFill>
                  <a:srgbClr val="1771A9"/>
                </a:solidFill>
                <a:latin typeface="Arial"/>
                <a:ea typeface="Arial"/>
                <a:cs typeface="Arial"/>
                <a:sym typeface="Arial"/>
              </a:defRPr>
            </a:pPr>
            <a:r>
              <a:t>On the IPSL mesocentre</a:t>
            </a:r>
          </a:p>
          <a:p>
            <a:pPr marL="595347" indent="-321027" algn="l" defTabSz="457200">
              <a:buSzPct val="60000"/>
              <a:buBlip>
                <a:blip r:embed="rId2"/>
              </a:buBlip>
              <a:defRPr sz="2600">
                <a:solidFill>
                  <a:srgbClr val="1771A9"/>
                </a:solidFill>
                <a:latin typeface="Arial"/>
                <a:ea typeface="Arial"/>
                <a:cs typeface="Arial"/>
                <a:sym typeface="Arial"/>
              </a:defRPr>
            </a:pPr>
            <a:r>
              <a:t>In ames format </a:t>
            </a:r>
          </a:p>
          <a:p>
            <a:pPr marL="595347" indent="-321027" algn="l" defTabSz="457200">
              <a:buSzPct val="60000"/>
              <a:buBlip>
                <a:blip r:embed="rId2"/>
              </a:buBlip>
              <a:defRPr sz="2600">
                <a:solidFill>
                  <a:srgbClr val="1771A9"/>
                </a:solidFill>
                <a:latin typeface="Arial"/>
                <a:ea typeface="Arial"/>
                <a:cs typeface="Arial"/>
                <a:sym typeface="Arial"/>
              </a:defRPr>
            </a:pPr>
            <a:r>
              <a:t>Available through ftp or http </a:t>
            </a:r>
          </a:p>
          <a:p>
            <a:pPr marL="457200" indent="-182879" algn="l" defTabSz="457200">
              <a:defRPr sz="1400">
                <a:solidFill>
                  <a:srgbClr val="1771A9"/>
                </a:solidFill>
                <a:latin typeface="Arial"/>
                <a:ea typeface="Arial"/>
                <a:cs typeface="Arial"/>
                <a:sym typeface="Arial"/>
              </a:defRPr>
            </a:pPr>
          </a:p>
          <a:p>
            <a:pPr marL="285750" indent="-285750" algn="l" defTabSz="457200">
              <a:defRPr sz="1200">
                <a:solidFill>
                  <a:srgbClr val="6095C9"/>
                </a:solidFill>
                <a:latin typeface="Arial"/>
                <a:ea typeface="Arial"/>
                <a:cs typeface="Arial"/>
                <a:sym typeface="Arial"/>
              </a:defRPr>
            </a:pPr>
            <a:r>
              <a:rPr b="1" sz="2600">
                <a:solidFill>
                  <a:srgbClr val="1771A9"/>
                </a:solidFill>
              </a:rPr>
              <a:t>17 stations:</a:t>
            </a:r>
            <a:endParaRPr b="1" sz="2600">
              <a:solidFill>
                <a:srgbClr val="1771A9"/>
              </a:solidFill>
            </a:endParaRPr>
          </a:p>
          <a:p>
            <a:pPr marL="457200" indent="-182879" algn="l" defTabSz="457200">
              <a:defRPr sz="1400">
                <a:solidFill>
                  <a:srgbClr val="1771A9"/>
                </a:solidFill>
                <a:latin typeface="Arial"/>
                <a:ea typeface="Arial"/>
                <a:cs typeface="Arial"/>
                <a:sym typeface="Arial"/>
              </a:defRPr>
            </a:pPr>
          </a:p>
          <a:p>
            <a:pPr lvl="1" marL="285750" indent="-57150" algn="l" defTabSz="457200">
              <a:defRPr sz="1200">
                <a:solidFill>
                  <a:srgbClr val="6095C9"/>
                </a:solidFill>
                <a:latin typeface="Arial"/>
                <a:ea typeface="Arial"/>
                <a:cs typeface="Arial"/>
                <a:sym typeface="Arial"/>
              </a:defRPr>
            </a:pPr>
            <a:r>
              <a:rPr sz="2600">
                <a:solidFill>
                  <a:srgbClr val="1771A9"/>
                </a:solidFill>
              </a:rPr>
              <a:t>OHP, La Réunion, Dumont d'Urville,</a:t>
            </a:r>
            <a:endParaRPr sz="2600">
              <a:solidFill>
                <a:srgbClr val="1771A9"/>
              </a:solidFill>
            </a:endParaRPr>
          </a:p>
          <a:p>
            <a:pPr algn="l" defTabSz="457200">
              <a:defRPr sz="2600">
                <a:solidFill>
                  <a:srgbClr val="1771A9"/>
                </a:solidFill>
                <a:latin typeface="Arial"/>
                <a:ea typeface="Arial"/>
                <a:cs typeface="Arial"/>
                <a:sym typeface="Arial"/>
              </a:defRPr>
            </a:pPr>
            <a:r>
              <a:t>   OMP, Villeneuve d'Ascq, Briançon, </a:t>
            </a:r>
          </a:p>
          <a:p>
            <a:pPr algn="l" defTabSz="457200">
              <a:defRPr sz="2600">
                <a:solidFill>
                  <a:srgbClr val="1771A9"/>
                </a:solidFill>
                <a:latin typeface="Arial"/>
                <a:ea typeface="Arial"/>
                <a:cs typeface="Arial"/>
                <a:sym typeface="Arial"/>
              </a:defRPr>
            </a:pPr>
            <a:r>
              <a:t>   Scorebysund, Andoya, Sodankyla, </a:t>
            </a:r>
          </a:p>
          <a:p>
            <a:pPr algn="l" defTabSz="457200">
              <a:defRPr sz="2600">
                <a:solidFill>
                  <a:srgbClr val="1771A9"/>
                </a:solidFill>
                <a:latin typeface="Arial"/>
                <a:ea typeface="Arial"/>
                <a:cs typeface="Arial"/>
                <a:sym typeface="Arial"/>
              </a:defRPr>
            </a:pPr>
            <a:r>
              <a:t>   Zhigansk, Salekhard, Bordeaux, </a:t>
            </a:r>
          </a:p>
          <a:p>
            <a:pPr algn="l" defTabSz="457200">
              <a:defRPr sz="2600">
                <a:solidFill>
                  <a:srgbClr val="1771A9"/>
                </a:solidFill>
                <a:latin typeface="Arial"/>
                <a:ea typeface="Arial"/>
                <a:cs typeface="Arial"/>
                <a:sym typeface="Arial"/>
              </a:defRPr>
            </a:pPr>
            <a:r>
              <a:t>   Tarawa, Bauru, Kerguelen, </a:t>
            </a:r>
          </a:p>
          <a:p>
            <a:pPr algn="l" defTabSz="457200">
              <a:defRPr sz="2600">
                <a:solidFill>
                  <a:srgbClr val="1771A9"/>
                </a:solidFill>
                <a:latin typeface="Arial"/>
                <a:ea typeface="Arial"/>
                <a:cs typeface="Arial"/>
                <a:sym typeface="Arial"/>
              </a:defRPr>
            </a:pPr>
            <a:r>
              <a:t>   Rio Gallegos, Concordia</a:t>
            </a:r>
          </a:p>
          <a:p>
            <a:pPr marL="457200" indent="-182879" algn="l" defTabSz="457200">
              <a:defRPr sz="1400">
                <a:solidFill>
                  <a:srgbClr val="1771A9"/>
                </a:solidFill>
                <a:latin typeface="Arial"/>
                <a:ea typeface="Arial"/>
                <a:cs typeface="Arial"/>
                <a:sym typeface="Arial"/>
              </a:defRPr>
            </a:pPr>
          </a:p>
          <a:p>
            <a:pPr algn="l" defTabSz="457200">
              <a:defRPr b="1" sz="2600">
                <a:solidFill>
                  <a:srgbClr val="1771A9"/>
                </a:solidFill>
                <a:latin typeface="Arial"/>
                <a:ea typeface="Arial"/>
                <a:cs typeface="Arial"/>
                <a:sym typeface="Arial"/>
              </a:defRPr>
            </a:pPr>
            <a:r>
              <a:t>Atmospheric components measured:</a:t>
            </a:r>
          </a:p>
          <a:p>
            <a:pPr marL="457200" indent="-182879" algn="l" defTabSz="457200">
              <a:defRPr sz="1400">
                <a:solidFill>
                  <a:srgbClr val="1771A9"/>
                </a:solidFill>
                <a:latin typeface="Arial"/>
                <a:ea typeface="Arial"/>
                <a:cs typeface="Arial"/>
                <a:sym typeface="Arial"/>
              </a:defRPr>
            </a:pPr>
          </a:p>
          <a:p>
            <a:pPr marL="595347" indent="-321027" algn="l" defTabSz="457200">
              <a:buSzPct val="60000"/>
              <a:buBlip>
                <a:blip r:embed="rId2"/>
              </a:buBlip>
              <a:defRPr sz="2600">
                <a:solidFill>
                  <a:srgbClr val="1771A9"/>
                </a:solidFill>
                <a:latin typeface="Arial"/>
                <a:ea typeface="Arial"/>
                <a:cs typeface="Arial"/>
                <a:sym typeface="Arial"/>
              </a:defRPr>
            </a:pPr>
            <a:r>
              <a:t>O</a:t>
            </a:r>
            <a:r>
              <a:rPr baseline="-5999"/>
              <a:t>3</a:t>
            </a:r>
            <a:r>
              <a:t> tropo et strato,</a:t>
            </a:r>
          </a:p>
          <a:p>
            <a:pPr marL="595347" indent="-321027" algn="l" defTabSz="457200">
              <a:buSzPct val="60000"/>
              <a:buBlip>
                <a:blip r:embed="rId2"/>
              </a:buBlip>
              <a:defRPr sz="2600">
                <a:solidFill>
                  <a:srgbClr val="1771A9"/>
                </a:solidFill>
                <a:latin typeface="Arial"/>
                <a:ea typeface="Arial"/>
                <a:cs typeface="Arial"/>
                <a:sym typeface="Arial"/>
              </a:defRPr>
            </a:pPr>
            <a:r>
              <a:t>NO</a:t>
            </a:r>
            <a:r>
              <a:rPr baseline="-5999"/>
              <a:t>2</a:t>
            </a:r>
            <a:r>
              <a:t>,</a:t>
            </a:r>
          </a:p>
          <a:p>
            <a:pPr marL="595347" indent="-321027" algn="l" defTabSz="457200">
              <a:buSzPct val="60000"/>
              <a:buBlip>
                <a:blip r:embed="rId2"/>
              </a:buBlip>
              <a:defRPr sz="2600">
                <a:solidFill>
                  <a:srgbClr val="1771A9"/>
                </a:solidFill>
                <a:latin typeface="Arial"/>
                <a:ea typeface="Arial"/>
                <a:cs typeface="Arial"/>
                <a:sym typeface="Arial"/>
              </a:defRPr>
            </a:pPr>
            <a:r>
              <a:t>Temperature,</a:t>
            </a:r>
          </a:p>
          <a:p>
            <a:pPr marL="595347" indent="-321027" algn="l" defTabSz="457200">
              <a:buSzPct val="60000"/>
              <a:buBlip>
                <a:blip r:embed="rId2"/>
              </a:buBlip>
              <a:defRPr sz="2600">
                <a:solidFill>
                  <a:srgbClr val="1771A9"/>
                </a:solidFill>
                <a:latin typeface="Arial"/>
                <a:ea typeface="Arial"/>
                <a:cs typeface="Arial"/>
                <a:sym typeface="Arial"/>
              </a:defRPr>
            </a:pPr>
            <a:r>
              <a:t>Aerosols</a:t>
            </a:r>
          </a:p>
        </p:txBody>
      </p:sp>
      <p:sp>
        <p:nvSpPr>
          <p:cNvPr id="295" name="Ground based and in situ data"/>
          <p:cNvSpPr/>
          <p:nvPr/>
        </p:nvSpPr>
        <p:spPr>
          <a:xfrm>
            <a:off x="243805" y="970992"/>
            <a:ext cx="12517191" cy="484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defRPr b="1" sz="2600">
                <a:solidFill>
                  <a:srgbClr val="1771A9"/>
                </a:solidFill>
                <a:latin typeface="Arial"/>
                <a:ea typeface="Arial"/>
                <a:cs typeface="Arial"/>
                <a:sym typeface="Arial"/>
              </a:defRPr>
            </a:lvl1pPr>
          </a:lstStyle>
          <a:p>
            <a:pPr/>
            <a:r>
              <a:t>Ground based and in situ data</a:t>
            </a:r>
          </a:p>
        </p:txBody>
      </p:sp>
      <p:sp>
        <p:nvSpPr>
          <p:cNvPr id="296" name="http://cds-espri.ipsl.fr/NDACC/"/>
          <p:cNvSpPr/>
          <p:nvPr/>
        </p:nvSpPr>
        <p:spPr>
          <a:xfrm>
            <a:off x="7158142" y="6925611"/>
            <a:ext cx="4957503" cy="4844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b="1" sz="2600" u="sng">
                <a:solidFill>
                  <a:srgbClr val="1771A9"/>
                </a:solidFill>
                <a:latin typeface="Arial"/>
                <a:ea typeface="Arial"/>
                <a:cs typeface="Arial"/>
                <a:sym typeface="Arial"/>
                <a:hlinkClick r:id="rId3" invalidUrl="" action="" tgtFrame="" tooltip="" history="1" highlightClick="0" endSnd="0"/>
              </a:defRPr>
            </a:lvl1pPr>
          </a:lstStyle>
          <a:p>
            <a:pPr/>
            <a:r>
              <a:rPr>
                <a:hlinkClick r:id="rId3" invalidUrl="" action="" tgtFrame="" tooltip="" history="1" highlightClick="0" endSnd="0"/>
              </a:rPr>
              <a:t>http://cds-espri.ipsl.fr/NDACC/ </a:t>
            </a:r>
          </a:p>
        </p:txBody>
      </p:sp>
      <p:grpSp>
        <p:nvGrpSpPr>
          <p:cNvPr id="299" name="pasted-image.pdf"/>
          <p:cNvGrpSpPr/>
          <p:nvPr/>
        </p:nvGrpSpPr>
        <p:grpSpPr>
          <a:xfrm>
            <a:off x="6016768" y="2389970"/>
            <a:ext cx="6657718" cy="4297418"/>
            <a:chOff x="0" y="0"/>
            <a:chExt cx="6657717" cy="4297417"/>
          </a:xfrm>
        </p:grpSpPr>
        <p:pic>
          <p:nvPicPr>
            <p:cNvPr id="298" name="pasted-image.pdf" descr="pasted-image.pdf"/>
            <p:cNvPicPr>
              <a:picLocks noChangeAspect="1"/>
            </p:cNvPicPr>
            <p:nvPr/>
          </p:nvPicPr>
          <p:blipFill>
            <a:blip r:embed="rId4">
              <a:extLst/>
            </a:blip>
            <a:srcRect l="967" t="891" r="2033" b="2501"/>
            <a:stretch>
              <a:fillRect/>
            </a:stretch>
          </p:blipFill>
          <p:spPr>
            <a:xfrm>
              <a:off x="127000" y="88900"/>
              <a:ext cx="6403718" cy="3967218"/>
            </a:xfrm>
            <a:prstGeom prst="rect">
              <a:avLst/>
            </a:prstGeom>
            <a:ln>
              <a:noFill/>
            </a:ln>
            <a:effectLst/>
          </p:spPr>
        </p:pic>
        <p:pic>
          <p:nvPicPr>
            <p:cNvPr id="297" name="pasted-image.pdf" descr="pasted-image.pdf"/>
            <p:cNvPicPr>
              <a:picLocks noChangeAspect="0"/>
            </p:cNvPicPr>
            <p:nvPr/>
          </p:nvPicPr>
          <p:blipFill>
            <a:blip r:embed="rId5">
              <a:extLst/>
            </a:blip>
            <a:stretch>
              <a:fillRect/>
            </a:stretch>
          </p:blipFill>
          <p:spPr>
            <a:xfrm>
              <a:off x="-1" y="0"/>
              <a:ext cx="6657719" cy="4297418"/>
            </a:xfrm>
            <a:prstGeom prst="rect">
              <a:avLst/>
            </a:prstGeom>
            <a:effectLst/>
          </p:spPr>
        </p:pic>
      </p:gr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01" name="pasted-image.pdf" descr="pasted-image.pdf"/>
          <p:cNvPicPr>
            <a:picLocks noChangeAspect="0"/>
          </p:cNvPicPr>
          <p:nvPr/>
        </p:nvPicPr>
        <p:blipFill>
          <a:blip r:embed="rId2">
            <a:extLst/>
          </a:blip>
          <a:stretch>
            <a:fillRect/>
          </a:stretch>
        </p:blipFill>
        <p:spPr>
          <a:xfrm>
            <a:off x="560261" y="2527693"/>
            <a:ext cx="10706205" cy="4916118"/>
          </a:xfrm>
          <a:prstGeom prst="rect">
            <a:avLst/>
          </a:prstGeom>
        </p:spPr>
      </p:pic>
      <p:sp>
        <p:nvSpPr>
          <p:cNvPr id="302"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03" name="Observation Data"/>
          <p:cNvSpPr/>
          <p:nvPr>
            <p:ph type="title"/>
          </p:nvPr>
        </p:nvSpPr>
        <p:spPr>
          <a:prstGeom prst="rect">
            <a:avLst/>
          </a:prstGeom>
        </p:spPr>
        <p:txBody>
          <a:bodyPr/>
          <a:lstStyle>
            <a:lvl1pPr defTabSz="457200">
              <a:defRPr>
                <a:solidFill>
                  <a:srgbClr val="ED720E"/>
                </a:solidFill>
              </a:defRPr>
            </a:lvl1pPr>
          </a:lstStyle>
          <a:p>
            <a:pPr/>
            <a:r>
              <a:t>Observation Data</a:t>
            </a:r>
          </a:p>
        </p:txBody>
      </p:sp>
      <p:sp>
        <p:nvSpPr>
          <p:cNvPr id="304" name="Distribution data via FTP"/>
          <p:cNvSpPr/>
          <p:nvPr/>
        </p:nvSpPr>
        <p:spPr>
          <a:xfrm>
            <a:off x="243805" y="1749342"/>
            <a:ext cx="12517190" cy="4844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b="1" sz="2600">
                <a:solidFill>
                  <a:srgbClr val="1771A9"/>
                </a:solidFill>
                <a:latin typeface="Arial"/>
                <a:ea typeface="Arial"/>
                <a:cs typeface="Arial"/>
                <a:sym typeface="Arial"/>
              </a:defRPr>
            </a:lvl1pPr>
          </a:lstStyle>
          <a:p>
            <a:pPr/>
            <a:r>
              <a:t>Distribution data via FTP</a:t>
            </a:r>
          </a:p>
        </p:txBody>
      </p:sp>
      <p:sp>
        <p:nvSpPr>
          <p:cNvPr id="305" name="Ground based and in situ data"/>
          <p:cNvSpPr/>
          <p:nvPr/>
        </p:nvSpPr>
        <p:spPr>
          <a:xfrm>
            <a:off x="243805" y="970992"/>
            <a:ext cx="12517191" cy="484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defRPr b="1" sz="2600">
                <a:solidFill>
                  <a:srgbClr val="1771A9"/>
                </a:solidFill>
                <a:latin typeface="Arial"/>
                <a:ea typeface="Arial"/>
                <a:cs typeface="Arial"/>
                <a:sym typeface="Arial"/>
              </a:defRPr>
            </a:lvl1pPr>
          </a:lstStyle>
          <a:p>
            <a:pPr/>
            <a:r>
              <a:t>Ground based and in situ data</a:t>
            </a:r>
          </a:p>
        </p:txBody>
      </p:sp>
      <p:pic>
        <p:nvPicPr>
          <p:cNvPr id="306" name="pasted-image.pdf" descr="pasted-image.pdf"/>
          <p:cNvPicPr>
            <a:picLocks noChangeAspect="1"/>
          </p:cNvPicPr>
          <p:nvPr/>
        </p:nvPicPr>
        <p:blipFill>
          <a:blip r:embed="rId3">
            <a:extLst/>
          </a:blip>
          <a:srcRect l="3888" t="17499" r="8522" b="0"/>
          <a:stretch>
            <a:fillRect/>
          </a:stretch>
        </p:blipFill>
        <p:spPr>
          <a:xfrm>
            <a:off x="7516144" y="5358207"/>
            <a:ext cx="4928497" cy="2386170"/>
          </a:xfrm>
          <a:prstGeom prst="rect">
            <a:avLst/>
          </a:prstGeom>
          <a:ln w="12700">
            <a:miter lim="400000"/>
          </a:ln>
          <a:effectLst>
            <a:outerShdw sx="100000" sy="100000" kx="0" ky="0" algn="b" rotWithShape="0" blurRad="190500" dist="50800" dir="5400000">
              <a:srgbClr val="000000">
                <a:alpha val="53294"/>
              </a:srgbClr>
            </a:outerShdw>
          </a:effectLst>
        </p:spPr>
      </p:pic>
      <p:pic>
        <p:nvPicPr>
          <p:cNvPr id="307" name="pasted-image.pdf" descr="pasted-image.pdf"/>
          <p:cNvPicPr>
            <a:picLocks noChangeAspect="1"/>
          </p:cNvPicPr>
          <p:nvPr/>
        </p:nvPicPr>
        <p:blipFill>
          <a:blip r:embed="rId4">
            <a:extLst/>
          </a:blip>
          <a:srcRect l="3945" t="4075" r="5454" b="5835"/>
          <a:stretch>
            <a:fillRect/>
          </a:stretch>
        </p:blipFill>
        <p:spPr>
          <a:xfrm>
            <a:off x="1919802" y="6693564"/>
            <a:ext cx="5481758" cy="2170550"/>
          </a:xfrm>
          <a:prstGeom prst="rect">
            <a:avLst/>
          </a:prstGeom>
          <a:ln w="12700">
            <a:miter lim="400000"/>
          </a:ln>
          <a:effectLst>
            <a:outerShdw sx="100000" sy="100000" kx="0" ky="0" algn="b" rotWithShape="0" blurRad="190500" dist="50800" dir="5400000">
              <a:srgbClr val="000000">
                <a:alpha val="53294"/>
              </a:srgbClr>
            </a:outerShdw>
          </a:effectLst>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09" name="pasted-image.pdf" descr="pasted-image.pdf"/>
          <p:cNvPicPr>
            <a:picLocks noChangeAspect="1"/>
          </p:cNvPicPr>
          <p:nvPr/>
        </p:nvPicPr>
        <p:blipFill>
          <a:blip r:embed="rId2">
            <a:extLst/>
          </a:blip>
          <a:stretch>
            <a:fillRect/>
          </a:stretch>
        </p:blipFill>
        <p:spPr>
          <a:xfrm>
            <a:off x="7582813" y="6062520"/>
            <a:ext cx="4784544" cy="3057272"/>
          </a:xfrm>
          <a:prstGeom prst="rect">
            <a:avLst/>
          </a:prstGeom>
          <a:ln w="12700">
            <a:miter lim="400000"/>
          </a:ln>
          <a:effectLst>
            <a:outerShdw sx="100000" sy="100000" kx="0" ky="0" algn="b" rotWithShape="0" blurRad="190500" dist="50800" dir="5400000">
              <a:srgbClr val="000000">
                <a:alpha val="53294"/>
              </a:srgbClr>
            </a:outerShdw>
          </a:effectLst>
        </p:spPr>
      </p:pic>
      <p:pic>
        <p:nvPicPr>
          <p:cNvPr id="310" name="pasted-image.pdf" descr="pasted-image.pdf"/>
          <p:cNvPicPr>
            <a:picLocks noChangeAspect="1"/>
          </p:cNvPicPr>
          <p:nvPr/>
        </p:nvPicPr>
        <p:blipFill>
          <a:blip r:embed="rId3">
            <a:extLst/>
          </a:blip>
          <a:srcRect l="2308" t="4631" r="8004" b="0"/>
          <a:stretch>
            <a:fillRect/>
          </a:stretch>
        </p:blipFill>
        <p:spPr>
          <a:xfrm>
            <a:off x="7331303" y="1645447"/>
            <a:ext cx="5287473" cy="3170523"/>
          </a:xfrm>
          <a:prstGeom prst="rect">
            <a:avLst/>
          </a:prstGeom>
          <a:ln w="12700">
            <a:miter lim="400000"/>
          </a:ln>
          <a:effectLst>
            <a:outerShdw sx="100000" sy="100000" kx="0" ky="0" algn="b" rotWithShape="0" blurRad="190500" dist="50800" dir="5400000">
              <a:srgbClr val="000000">
                <a:alpha val="53294"/>
              </a:srgbClr>
            </a:outerShdw>
          </a:effectLst>
        </p:spPr>
      </p:pic>
      <p:sp>
        <p:nvSpPr>
          <p:cNvPr id="311"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2" name="Observation Data"/>
          <p:cNvSpPr/>
          <p:nvPr>
            <p:ph type="title"/>
          </p:nvPr>
        </p:nvSpPr>
        <p:spPr>
          <a:prstGeom prst="rect">
            <a:avLst/>
          </a:prstGeom>
        </p:spPr>
        <p:txBody>
          <a:bodyPr/>
          <a:lstStyle>
            <a:lvl1pPr defTabSz="457200">
              <a:defRPr>
                <a:solidFill>
                  <a:srgbClr val="ED720E"/>
                </a:solidFill>
              </a:defRPr>
            </a:lvl1pPr>
          </a:lstStyle>
          <a:p>
            <a:pPr/>
            <a:r>
              <a:t>Observation Data</a:t>
            </a:r>
          </a:p>
        </p:txBody>
      </p:sp>
      <p:sp>
        <p:nvSpPr>
          <p:cNvPr id="313" name="Model data and quicklooks distribution…"/>
          <p:cNvSpPr/>
          <p:nvPr/>
        </p:nvSpPr>
        <p:spPr>
          <a:xfrm>
            <a:off x="352236" y="2414411"/>
            <a:ext cx="12208588" cy="58311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b="1" sz="2600">
                <a:solidFill>
                  <a:srgbClr val="1771A9"/>
                </a:solidFill>
                <a:latin typeface="Arial"/>
                <a:ea typeface="Arial"/>
                <a:cs typeface="Arial"/>
                <a:sym typeface="Arial"/>
              </a:defRPr>
            </a:pPr>
            <a:r>
              <a:t>Model data and quicklooks distribution</a:t>
            </a:r>
          </a:p>
          <a:p>
            <a:pPr marL="457200" indent="-182879" algn="l" defTabSz="457200">
              <a:defRPr sz="1400">
                <a:solidFill>
                  <a:srgbClr val="1771A9"/>
                </a:solidFill>
                <a:latin typeface="Arial"/>
                <a:ea typeface="Arial"/>
                <a:cs typeface="Arial"/>
                <a:sym typeface="Arial"/>
              </a:defRPr>
            </a:pPr>
          </a:p>
          <a:p>
            <a:pPr marL="595347" indent="-321027" algn="l" defTabSz="457200">
              <a:buSzPct val="60000"/>
              <a:buBlip>
                <a:blip r:embed="rId4"/>
              </a:buBlip>
              <a:defRPr sz="2600">
                <a:solidFill>
                  <a:srgbClr val="1771A9"/>
                </a:solidFill>
                <a:latin typeface="Arial"/>
                <a:ea typeface="Arial"/>
                <a:cs typeface="Arial"/>
                <a:sym typeface="Arial"/>
              </a:defRPr>
            </a:pPr>
            <a:r>
              <a:t>On the IPSL mesocentre</a:t>
            </a:r>
          </a:p>
          <a:p>
            <a:pPr marL="595347" indent="-321027" algn="l" defTabSz="457200">
              <a:buSzPct val="60000"/>
              <a:buBlip>
                <a:blip r:embed="rId4"/>
              </a:buBlip>
              <a:defRPr sz="2600">
                <a:solidFill>
                  <a:srgbClr val="1771A9"/>
                </a:solidFill>
                <a:latin typeface="Arial"/>
                <a:ea typeface="Arial"/>
                <a:cs typeface="Arial"/>
                <a:sym typeface="Arial"/>
              </a:defRPr>
            </a:pPr>
            <a:r>
              <a:t>In native format </a:t>
            </a:r>
          </a:p>
          <a:p>
            <a:pPr marL="595347" indent="-321027" algn="l" defTabSz="457200">
              <a:buSzPct val="60000"/>
              <a:buBlip>
                <a:blip r:embed="rId4"/>
              </a:buBlip>
              <a:defRPr sz="2600">
                <a:solidFill>
                  <a:srgbClr val="1771A9"/>
                </a:solidFill>
                <a:latin typeface="Arial"/>
                <a:ea typeface="Arial"/>
                <a:cs typeface="Arial"/>
                <a:sym typeface="Arial"/>
              </a:defRPr>
            </a:pPr>
            <a:r>
              <a:t>Available through HTTP, FTP </a:t>
            </a:r>
          </a:p>
          <a:p>
            <a:pPr marL="457200" indent="-182879" algn="l" defTabSz="457200">
              <a:defRPr sz="1400">
                <a:solidFill>
                  <a:srgbClr val="1771A9"/>
                </a:solidFill>
                <a:latin typeface="Arial"/>
                <a:ea typeface="Arial"/>
                <a:cs typeface="Arial"/>
                <a:sym typeface="Arial"/>
              </a:defRPr>
            </a:pPr>
          </a:p>
          <a:p>
            <a:pPr marL="342900" indent="-342900" algn="l" defTabSz="457200">
              <a:defRPr sz="2000">
                <a:solidFill>
                  <a:srgbClr val="6095C9"/>
                </a:solidFill>
                <a:latin typeface="Arial"/>
                <a:ea typeface="Arial"/>
                <a:cs typeface="Arial"/>
                <a:sym typeface="Arial"/>
              </a:defRPr>
            </a:pPr>
            <a:r>
              <a:rPr b="1" sz="2600">
                <a:solidFill>
                  <a:srgbClr val="1771A9"/>
                </a:solidFill>
              </a:rPr>
              <a:t>MIMOSA :</a:t>
            </a:r>
            <a:endParaRPr b="1" sz="2600">
              <a:solidFill>
                <a:srgbClr val="1771A9"/>
              </a:solidFill>
            </a:endParaRPr>
          </a:p>
          <a:p>
            <a:pPr marL="457200" indent="-182879" algn="l" defTabSz="457200">
              <a:defRPr sz="1400">
                <a:solidFill>
                  <a:srgbClr val="1771A9"/>
                </a:solidFill>
                <a:latin typeface="Arial"/>
                <a:ea typeface="Arial"/>
                <a:cs typeface="Arial"/>
                <a:sym typeface="Arial"/>
              </a:defRPr>
            </a:pPr>
          </a:p>
          <a:p>
            <a:pPr marL="279400" indent="-5079" algn="l" defTabSz="457200">
              <a:defRPr sz="2600">
                <a:solidFill>
                  <a:srgbClr val="1771A9"/>
                </a:solidFill>
                <a:latin typeface="Arial"/>
                <a:ea typeface="Arial"/>
                <a:cs typeface="Arial"/>
                <a:sym typeface="Arial"/>
              </a:defRPr>
            </a:pPr>
            <a:r>
              <a:t>Potential vorticity and temperature fields: daily analysis and forecasts production (Mimosa model, North and South Hemisphere and Tropic)</a:t>
            </a:r>
          </a:p>
          <a:p>
            <a:pPr marL="457200" indent="-182879" algn="l" defTabSz="457200">
              <a:defRPr sz="1400">
                <a:solidFill>
                  <a:srgbClr val="1771A9"/>
                </a:solidFill>
                <a:latin typeface="Arial"/>
                <a:ea typeface="Arial"/>
                <a:cs typeface="Arial"/>
                <a:sym typeface="Arial"/>
              </a:defRPr>
            </a:pPr>
          </a:p>
          <a:p>
            <a:pPr marL="342900" indent="-342900" algn="l" defTabSz="457200">
              <a:defRPr sz="2000">
                <a:solidFill>
                  <a:srgbClr val="6095C9"/>
                </a:solidFill>
                <a:latin typeface="Arial"/>
                <a:ea typeface="Arial"/>
                <a:cs typeface="Arial"/>
                <a:sym typeface="Arial"/>
              </a:defRPr>
            </a:pPr>
            <a:r>
              <a:rPr b="1" sz="2600">
                <a:solidFill>
                  <a:srgbClr val="1771A9"/>
                </a:solidFill>
              </a:rPr>
              <a:t>REPROBUS:</a:t>
            </a:r>
            <a:endParaRPr b="1" sz="2600">
              <a:solidFill>
                <a:srgbClr val="1771A9"/>
              </a:solidFill>
            </a:endParaRPr>
          </a:p>
          <a:p>
            <a:pPr marL="457200" indent="-182879" algn="l" defTabSz="457200">
              <a:defRPr sz="1400">
                <a:solidFill>
                  <a:srgbClr val="1771A9"/>
                </a:solidFill>
                <a:latin typeface="Arial"/>
                <a:ea typeface="Arial"/>
                <a:cs typeface="Arial"/>
                <a:sym typeface="Arial"/>
              </a:defRPr>
            </a:pPr>
          </a:p>
          <a:p>
            <a:pPr lvl="1" marL="342900" indent="-114300" algn="l" defTabSz="457200">
              <a:defRPr sz="2000">
                <a:solidFill>
                  <a:srgbClr val="6095C9"/>
                </a:solidFill>
                <a:latin typeface="Arial"/>
                <a:ea typeface="Arial"/>
                <a:cs typeface="Arial"/>
                <a:sym typeface="Arial"/>
              </a:defRPr>
            </a:pPr>
            <a:r>
              <a:rPr sz="2600">
                <a:solidFill>
                  <a:srgbClr val="1771A9"/>
                </a:solidFill>
              </a:rPr>
              <a:t>50 atmospheric constituent fields</a:t>
            </a:r>
            <a:endParaRPr sz="2600">
              <a:solidFill>
                <a:srgbClr val="1771A9"/>
              </a:solidFill>
            </a:endParaRPr>
          </a:p>
          <a:p>
            <a:pPr lvl="1" marL="342900" indent="-114300" algn="l" defTabSz="457200">
              <a:defRPr sz="2000">
                <a:solidFill>
                  <a:srgbClr val="6095C9"/>
                </a:solidFill>
                <a:latin typeface="Arial"/>
                <a:ea typeface="Arial"/>
                <a:cs typeface="Arial"/>
                <a:sym typeface="Arial"/>
              </a:defRPr>
            </a:pPr>
            <a:r>
              <a:rPr sz="2600">
                <a:solidFill>
                  <a:srgbClr val="1771A9"/>
                </a:solidFill>
              </a:rPr>
              <a:t>(O</a:t>
            </a:r>
            <a:r>
              <a:rPr baseline="-5999" sz="2600">
                <a:solidFill>
                  <a:srgbClr val="1771A9"/>
                </a:solidFill>
              </a:rPr>
              <a:t>3</a:t>
            </a:r>
            <a:r>
              <a:rPr sz="2600">
                <a:solidFill>
                  <a:srgbClr val="1771A9"/>
                </a:solidFill>
              </a:rPr>
              <a:t>, ClO, NO</a:t>
            </a:r>
            <a:r>
              <a:rPr baseline="-5999" sz="2600">
                <a:solidFill>
                  <a:srgbClr val="1771A9"/>
                </a:solidFill>
              </a:rPr>
              <a:t>2</a:t>
            </a:r>
            <a:r>
              <a:rPr sz="2600">
                <a:solidFill>
                  <a:srgbClr val="1771A9"/>
                </a:solidFill>
              </a:rPr>
              <a:t>, N</a:t>
            </a:r>
            <a:r>
              <a:rPr baseline="-5999" sz="2600">
                <a:solidFill>
                  <a:srgbClr val="1771A9"/>
                </a:solidFill>
              </a:rPr>
              <a:t>2</a:t>
            </a:r>
            <a:r>
              <a:rPr sz="2600">
                <a:solidFill>
                  <a:srgbClr val="1771A9"/>
                </a:solidFill>
              </a:rPr>
              <a:t>O, BrO, etc.):</a:t>
            </a:r>
            <a:endParaRPr sz="2600">
              <a:solidFill>
                <a:srgbClr val="1771A9"/>
              </a:solidFill>
            </a:endParaRPr>
          </a:p>
          <a:p>
            <a:pPr lvl="1" marL="342900" indent="-114300" algn="l" defTabSz="457200">
              <a:defRPr sz="2000">
                <a:solidFill>
                  <a:srgbClr val="6095C9"/>
                </a:solidFill>
                <a:latin typeface="Arial"/>
                <a:ea typeface="Arial"/>
                <a:cs typeface="Arial"/>
                <a:sym typeface="Arial"/>
              </a:defRPr>
            </a:pPr>
            <a:r>
              <a:rPr sz="2600">
                <a:solidFill>
                  <a:srgbClr val="1771A9"/>
                </a:solidFill>
              </a:rPr>
              <a:t>daily analysis production (REPROBUS </a:t>
            </a:r>
            <a:endParaRPr sz="2600">
              <a:solidFill>
                <a:srgbClr val="1771A9"/>
              </a:solidFill>
            </a:endParaRPr>
          </a:p>
          <a:p>
            <a:pPr lvl="1" marL="342900" indent="-114300" algn="l" defTabSz="457200">
              <a:defRPr sz="2000">
                <a:solidFill>
                  <a:srgbClr val="6095C9"/>
                </a:solidFill>
                <a:latin typeface="Arial"/>
                <a:ea typeface="Arial"/>
                <a:cs typeface="Arial"/>
                <a:sym typeface="Arial"/>
              </a:defRPr>
            </a:pPr>
            <a:r>
              <a:rPr sz="2600">
                <a:solidFill>
                  <a:srgbClr val="1771A9"/>
                </a:solidFill>
              </a:rPr>
              <a:t>model)</a:t>
            </a:r>
          </a:p>
        </p:txBody>
      </p:sp>
      <p:sp>
        <p:nvSpPr>
          <p:cNvPr id="314" name="Model data distribution"/>
          <p:cNvSpPr/>
          <p:nvPr/>
        </p:nvSpPr>
        <p:spPr>
          <a:xfrm>
            <a:off x="243805" y="970992"/>
            <a:ext cx="12517191" cy="484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defRPr b="1" sz="2600">
                <a:solidFill>
                  <a:srgbClr val="1771A9"/>
                </a:solidFill>
                <a:latin typeface="Arial"/>
                <a:ea typeface="Arial"/>
                <a:cs typeface="Arial"/>
                <a:sym typeface="Arial"/>
              </a:defRPr>
            </a:lvl1pPr>
          </a:lstStyle>
          <a:p>
            <a:pPr/>
            <a:r>
              <a:t>Model data distribution</a:t>
            </a:r>
          </a:p>
        </p:txBody>
      </p:sp>
      <p:pic>
        <p:nvPicPr>
          <p:cNvPr id="315" name="Ligne" descr="Ligne"/>
          <p:cNvPicPr>
            <a:picLocks noChangeAspect="0"/>
          </p:cNvPicPr>
          <p:nvPr/>
        </p:nvPicPr>
        <p:blipFill>
          <a:blip r:embed="rId5">
            <a:extLst/>
          </a:blip>
          <a:stretch>
            <a:fillRect/>
          </a:stretch>
        </p:blipFill>
        <p:spPr>
          <a:xfrm rot="20228002">
            <a:off x="4881735" y="4182262"/>
            <a:ext cx="2286557" cy="241526"/>
          </a:xfrm>
          <a:prstGeom prst="rect">
            <a:avLst/>
          </a:prstGeom>
          <a:effectLst>
            <a:outerShdw sx="100000" sy="100000" kx="0" ky="0" algn="b" rotWithShape="0" blurRad="50800" dist="12700" dir="0">
              <a:srgbClr val="000000">
                <a:alpha val="50000"/>
              </a:srgbClr>
            </a:outerShdw>
          </a:effectLst>
        </p:spPr>
      </p:pic>
      <p:pic>
        <p:nvPicPr>
          <p:cNvPr id="316" name="Ligne" descr="Ligne"/>
          <p:cNvPicPr>
            <a:picLocks noChangeAspect="0"/>
          </p:cNvPicPr>
          <p:nvPr/>
        </p:nvPicPr>
        <p:blipFill>
          <a:blip r:embed="rId6">
            <a:extLst/>
          </a:blip>
          <a:stretch>
            <a:fillRect/>
          </a:stretch>
        </p:blipFill>
        <p:spPr>
          <a:xfrm>
            <a:off x="6101187" y="6883731"/>
            <a:ext cx="1323411" cy="241527"/>
          </a:xfrm>
          <a:prstGeom prst="rect">
            <a:avLst/>
          </a:prstGeom>
          <a:effectLst>
            <a:outerShdw sx="100000" sy="100000" kx="0" ky="0" algn="b" rotWithShape="0" blurRad="50800" dist="12700" dir="0">
              <a:srgbClr val="000000">
                <a:alpha val="50000"/>
              </a:srgbClr>
            </a:outerShdw>
          </a:effectLst>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8"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9" name="Observation Data"/>
          <p:cNvSpPr/>
          <p:nvPr>
            <p:ph type="title"/>
          </p:nvPr>
        </p:nvSpPr>
        <p:spPr>
          <a:prstGeom prst="rect">
            <a:avLst/>
          </a:prstGeom>
        </p:spPr>
        <p:txBody>
          <a:bodyPr/>
          <a:lstStyle>
            <a:lvl1pPr defTabSz="457200">
              <a:defRPr>
                <a:solidFill>
                  <a:srgbClr val="ED720E"/>
                </a:solidFill>
              </a:defRPr>
            </a:lvl1pPr>
          </a:lstStyle>
          <a:p>
            <a:pPr/>
            <a:r>
              <a:t>Observation Data</a:t>
            </a:r>
          </a:p>
        </p:txBody>
      </p:sp>
      <p:sp>
        <p:nvSpPr>
          <p:cNvPr id="320" name="GEISA data distribution:…"/>
          <p:cNvSpPr/>
          <p:nvPr/>
        </p:nvSpPr>
        <p:spPr>
          <a:xfrm>
            <a:off x="243804" y="1839500"/>
            <a:ext cx="12517192" cy="72408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42900" indent="-342900" algn="l" defTabSz="457200">
              <a:defRPr b="1" sz="2600">
                <a:solidFill>
                  <a:srgbClr val="1771A9"/>
                </a:solidFill>
                <a:latin typeface="Arial"/>
                <a:ea typeface="Arial"/>
                <a:cs typeface="Arial"/>
                <a:sym typeface="Arial"/>
              </a:defRPr>
            </a:pPr>
            <a:r>
              <a:t>GEISA data distribution:</a:t>
            </a:r>
          </a:p>
          <a:p>
            <a:pPr marL="457200" indent="-182879" algn="l" defTabSz="457200">
              <a:defRPr sz="1400">
                <a:solidFill>
                  <a:srgbClr val="1771A9"/>
                </a:solidFill>
                <a:latin typeface="Arial"/>
                <a:ea typeface="Arial"/>
                <a:cs typeface="Arial"/>
                <a:sym typeface="Arial"/>
              </a:defRPr>
            </a:pPr>
          </a:p>
          <a:p>
            <a:pPr marL="595347" indent="-321027" algn="l" defTabSz="457200">
              <a:buSzPct val="60000"/>
              <a:buBlip>
                <a:blip r:embed="rId2"/>
              </a:buBlip>
              <a:defRPr sz="2600">
                <a:solidFill>
                  <a:srgbClr val="1771A9"/>
                </a:solidFill>
                <a:latin typeface="Arial"/>
                <a:ea typeface="Arial"/>
                <a:cs typeface="Arial"/>
                <a:sym typeface="Arial"/>
              </a:defRPr>
            </a:pPr>
            <a:r>
              <a:t>On the IPSL mesocentre</a:t>
            </a:r>
          </a:p>
          <a:p>
            <a:pPr marL="595347" indent="-321027" algn="l" defTabSz="457200">
              <a:buSzPct val="60000"/>
              <a:buBlip>
                <a:blip r:embed="rId2"/>
              </a:buBlip>
              <a:defRPr sz="2600">
                <a:solidFill>
                  <a:srgbClr val="1771A9"/>
                </a:solidFill>
                <a:latin typeface="Arial"/>
                <a:ea typeface="Arial"/>
                <a:cs typeface="Arial"/>
                <a:sym typeface="Arial"/>
              </a:defRPr>
            </a:pPr>
            <a:r>
              <a:t>In native format </a:t>
            </a:r>
          </a:p>
          <a:p>
            <a:pPr marL="595347" indent="-321027" algn="l" defTabSz="457200">
              <a:buSzPct val="60000"/>
              <a:buBlip>
                <a:blip r:embed="rId2"/>
              </a:buBlip>
              <a:defRPr sz="2600">
                <a:solidFill>
                  <a:srgbClr val="1771A9"/>
                </a:solidFill>
                <a:latin typeface="Arial"/>
                <a:ea typeface="Arial"/>
                <a:cs typeface="Arial"/>
                <a:sym typeface="Arial"/>
              </a:defRPr>
            </a:pPr>
            <a:r>
              <a:t>Available through HTTP only (</a:t>
            </a:r>
            <a:r>
              <a:rPr u="sng">
                <a:hlinkClick r:id="rId3" invalidUrl="" action="" tgtFrame="" tooltip="" history="1" highlightClick="0" endSnd="0"/>
              </a:rPr>
              <a:t>cds-espri.ipsl.fr/GEISA</a:t>
            </a:r>
            <a:r>
              <a:t>) </a:t>
            </a:r>
          </a:p>
          <a:p>
            <a:pPr marL="457200" indent="-182879" algn="l" defTabSz="457200">
              <a:defRPr sz="1400">
                <a:solidFill>
                  <a:srgbClr val="1771A9"/>
                </a:solidFill>
                <a:latin typeface="Arial"/>
                <a:ea typeface="Arial"/>
                <a:cs typeface="Arial"/>
                <a:sym typeface="Arial"/>
              </a:defRPr>
            </a:pPr>
          </a:p>
          <a:p>
            <a:pPr marL="342900" indent="-342900" algn="l" defTabSz="457200">
              <a:defRPr b="1" sz="2600">
                <a:solidFill>
                  <a:srgbClr val="1771A9"/>
                </a:solidFill>
                <a:latin typeface="Arial"/>
                <a:ea typeface="Arial"/>
                <a:cs typeface="Arial"/>
                <a:sym typeface="Arial"/>
              </a:defRPr>
            </a:pPr>
            <a:r>
              <a:t>Three SUB-DATABASES:</a:t>
            </a:r>
          </a:p>
          <a:p>
            <a:pPr marL="457200" indent="-182879" algn="l" defTabSz="457200">
              <a:defRPr sz="1400">
                <a:solidFill>
                  <a:srgbClr val="1771A9"/>
                </a:solidFill>
                <a:latin typeface="Arial"/>
                <a:ea typeface="Arial"/>
                <a:cs typeface="Arial"/>
                <a:sym typeface="Arial"/>
              </a:defRPr>
            </a:pPr>
          </a:p>
          <a:p>
            <a:pPr marL="595347" indent="-321027" algn="l" defTabSz="457200">
              <a:buSzPct val="60000"/>
              <a:buBlip>
                <a:blip r:embed="rId2"/>
              </a:buBlip>
              <a:defRPr sz="2600">
                <a:solidFill>
                  <a:srgbClr val="1771A9"/>
                </a:solidFill>
                <a:latin typeface="Arial"/>
                <a:ea typeface="Arial"/>
                <a:cs typeface="Arial"/>
                <a:sym typeface="Arial"/>
              </a:defRPr>
            </a:pPr>
            <a:r>
              <a:t>Line parameters sub-database</a:t>
            </a:r>
          </a:p>
          <a:p>
            <a:pPr lvl="1" marL="1039847" indent="-321027" algn="l" defTabSz="457200">
              <a:buSzPct val="60000"/>
              <a:buBlip>
                <a:blip r:embed="rId4"/>
              </a:buBlip>
              <a:defRPr sz="2600">
                <a:solidFill>
                  <a:srgbClr val="1771A9"/>
                </a:solidFill>
                <a:latin typeface="Arial"/>
                <a:ea typeface="Arial"/>
                <a:cs typeface="Arial"/>
                <a:sym typeface="Arial"/>
              </a:defRPr>
            </a:pPr>
            <a:r>
              <a:t>52 molecules (113 isotopic species) </a:t>
            </a:r>
          </a:p>
          <a:p>
            <a:pPr lvl="1" marL="1039847" indent="-321027" algn="l" defTabSz="457200">
              <a:buSzPct val="60000"/>
              <a:buBlip>
                <a:blip r:embed="rId4"/>
              </a:buBlip>
              <a:defRPr sz="2600">
                <a:solidFill>
                  <a:srgbClr val="1771A9"/>
                </a:solidFill>
                <a:latin typeface="Arial"/>
                <a:ea typeface="Arial"/>
                <a:cs typeface="Arial"/>
                <a:sym typeface="Arial"/>
              </a:defRPr>
            </a:pPr>
            <a:r>
              <a:t>Over 4,800,000 entries in the spectral range</a:t>
            </a:r>
          </a:p>
          <a:p>
            <a:pPr lvl="1" marL="457200" indent="261619" algn="l" defTabSz="457200">
              <a:defRPr sz="2600">
                <a:solidFill>
                  <a:srgbClr val="1771A9"/>
                </a:solidFill>
                <a:latin typeface="Arial"/>
                <a:ea typeface="Arial"/>
                <a:cs typeface="Arial"/>
                <a:sym typeface="Arial"/>
              </a:defRPr>
            </a:pPr>
            <a:r>
              <a:t>10-6  -  35,877 cm</a:t>
            </a:r>
            <a:r>
              <a:rPr baseline="31999"/>
              <a:t>-1</a:t>
            </a:r>
            <a:r>
              <a:t>  (1010 -  0.28 µm)</a:t>
            </a:r>
          </a:p>
          <a:p>
            <a:pPr marL="279400" indent="-5079" algn="l" defTabSz="457200">
              <a:defRPr sz="2600">
                <a:solidFill>
                  <a:srgbClr val="1771A9"/>
                </a:solidFill>
                <a:latin typeface="Arial"/>
                <a:ea typeface="Arial"/>
                <a:cs typeface="Arial"/>
                <a:sym typeface="Arial"/>
              </a:defRPr>
            </a:pPr>
            <a:r>
              <a:t>(Major permanent constituants of EARTH atmosphere: O</a:t>
            </a:r>
            <a:r>
              <a:rPr baseline="-5999"/>
              <a:t>2</a:t>
            </a:r>
            <a:r>
              <a:t>, H</a:t>
            </a:r>
            <a:r>
              <a:rPr baseline="-5999"/>
              <a:t>2</a:t>
            </a:r>
            <a:r>
              <a:t>O, HDO, CO</a:t>
            </a:r>
            <a:r>
              <a:rPr baseline="-5999"/>
              <a:t>2, </a:t>
            </a:r>
            <a:r>
              <a:t>etc. and trace molecules: CH</a:t>
            </a:r>
            <a:r>
              <a:rPr baseline="-5999"/>
              <a:t>4</a:t>
            </a:r>
            <a:r>
              <a:t>, NO, SO</a:t>
            </a:r>
            <a:r>
              <a:rPr baseline="-5999"/>
              <a:t>2</a:t>
            </a:r>
            <a:r>
              <a:t>, NO</a:t>
            </a:r>
            <a:r>
              <a:rPr baseline="-5999"/>
              <a:t>2</a:t>
            </a:r>
            <a:r>
              <a:t>, NH</a:t>
            </a:r>
            <a:r>
              <a:rPr baseline="-5999"/>
              <a:t>3</a:t>
            </a:r>
            <a:r>
              <a:t>, HNO</a:t>
            </a:r>
            <a:r>
              <a:rPr baseline="-5999"/>
              <a:t>3</a:t>
            </a:r>
            <a:r>
              <a:t>, OH,HF, HCl, HBr, HI, ClO, OCS, H</a:t>
            </a:r>
            <a:r>
              <a:rPr baseline="-5999"/>
              <a:t>2</a:t>
            </a:r>
            <a:r>
              <a:t>CO, PH</a:t>
            </a:r>
            <a:r>
              <a:rPr baseline="-5999"/>
              <a:t>3</a:t>
            </a:r>
            <a:r>
              <a:t>)</a:t>
            </a:r>
          </a:p>
          <a:p>
            <a:pPr marL="279400" indent="-5079" algn="l" defTabSz="457200">
              <a:defRPr sz="2600">
                <a:solidFill>
                  <a:srgbClr val="1771A9"/>
                </a:solidFill>
                <a:latin typeface="Arial"/>
                <a:ea typeface="Arial"/>
                <a:cs typeface="Arial"/>
                <a:sym typeface="Arial"/>
              </a:defRPr>
            </a:pPr>
            <a:r>
              <a:t>(Molecules in atmospheres of JUPITER, SATURN, URANUS,TITAN, etc.: C</a:t>
            </a:r>
            <a:r>
              <a:rPr baseline="-5999"/>
              <a:t>6</a:t>
            </a:r>
            <a:r>
              <a:t>H</a:t>
            </a:r>
            <a:r>
              <a:rPr baseline="-5999"/>
              <a:t>6</a:t>
            </a:r>
            <a:r>
              <a:t>, CH</a:t>
            </a:r>
            <a:r>
              <a:rPr baseline="-5999"/>
              <a:t>4</a:t>
            </a:r>
            <a:r>
              <a:t>, CH</a:t>
            </a:r>
            <a:r>
              <a:rPr baseline="-5999"/>
              <a:t>3</a:t>
            </a:r>
            <a:r>
              <a:t>D, C</a:t>
            </a:r>
            <a:r>
              <a:rPr baseline="-5999"/>
              <a:t>2</a:t>
            </a:r>
            <a:r>
              <a:t>H</a:t>
            </a:r>
            <a:r>
              <a:rPr baseline="-5999"/>
              <a:t>2</a:t>
            </a:r>
            <a:r>
              <a:t>, C</a:t>
            </a:r>
            <a:r>
              <a:rPr baseline="-5999"/>
              <a:t>2</a:t>
            </a:r>
            <a:r>
              <a:t>H</a:t>
            </a:r>
            <a:r>
              <a:rPr baseline="-5999"/>
              <a:t>4</a:t>
            </a:r>
            <a:r>
              <a:t>, GeH</a:t>
            </a:r>
            <a:r>
              <a:rPr baseline="-5999"/>
              <a:t>4</a:t>
            </a:r>
            <a:r>
              <a:t>, HCN,  C</a:t>
            </a:r>
            <a:r>
              <a:rPr baseline="-5999"/>
              <a:t>3</a:t>
            </a:r>
            <a:r>
              <a:t>H</a:t>
            </a:r>
            <a:r>
              <a:rPr baseline="-5999"/>
              <a:t>8</a:t>
            </a:r>
            <a:r>
              <a:t>, C</a:t>
            </a:r>
            <a:r>
              <a:rPr baseline="-5999"/>
              <a:t>3</a:t>
            </a:r>
            <a:r>
              <a:t>H</a:t>
            </a:r>
            <a:r>
              <a:rPr baseline="-5999"/>
              <a:t>4</a:t>
            </a:r>
            <a:r>
              <a:t>)</a:t>
            </a:r>
            <a:endParaRPr baseline="-5999"/>
          </a:p>
          <a:p>
            <a:pPr algn="l" defTabSz="457200">
              <a:defRPr sz="1600">
                <a:solidFill>
                  <a:srgbClr val="6095C9"/>
                </a:solidFill>
                <a:latin typeface="Corbel"/>
                <a:ea typeface="Corbel"/>
                <a:cs typeface="Corbel"/>
                <a:sym typeface="Corbel"/>
              </a:defRPr>
            </a:pPr>
          </a:p>
          <a:p>
            <a:pPr marL="595347" indent="-321027" algn="l" defTabSz="457200">
              <a:buSzPct val="60000"/>
              <a:buBlip>
                <a:blip r:embed="rId2"/>
              </a:buBlip>
              <a:defRPr sz="2600">
                <a:solidFill>
                  <a:srgbClr val="1771A9"/>
                </a:solidFill>
                <a:latin typeface="Arial"/>
                <a:ea typeface="Arial"/>
                <a:cs typeface="Arial"/>
                <a:sym typeface="Arial"/>
              </a:defRPr>
            </a:pPr>
            <a:r>
              <a:t>Absorption cross-sections sub-database (IR and UV/Visible)</a:t>
            </a:r>
          </a:p>
          <a:p>
            <a:pPr marL="595347" indent="-321027" algn="l" defTabSz="457200">
              <a:buSzPct val="60000"/>
              <a:buBlip>
                <a:blip r:embed="rId2"/>
              </a:buBlip>
              <a:defRPr sz="2600">
                <a:solidFill>
                  <a:srgbClr val="1771A9"/>
                </a:solidFill>
                <a:latin typeface="Arial"/>
                <a:ea typeface="Arial"/>
                <a:cs typeface="Arial"/>
                <a:sym typeface="Arial"/>
              </a:defRPr>
            </a:pPr>
            <a:r>
              <a:t>Microphysical and optical properties of atmospheric Aerosols sub-database</a:t>
            </a:r>
          </a:p>
        </p:txBody>
      </p:sp>
      <p:sp>
        <p:nvSpPr>
          <p:cNvPr id="321" name="GEISA 2015 data distribution"/>
          <p:cNvSpPr/>
          <p:nvPr/>
        </p:nvSpPr>
        <p:spPr>
          <a:xfrm>
            <a:off x="243805" y="970992"/>
            <a:ext cx="12517191" cy="484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defRPr b="1" sz="2600">
                <a:solidFill>
                  <a:srgbClr val="1771A9"/>
                </a:solidFill>
                <a:latin typeface="Arial"/>
                <a:ea typeface="Arial"/>
                <a:cs typeface="Arial"/>
                <a:sym typeface="Arial"/>
              </a:defRPr>
            </a:lvl1pPr>
          </a:lstStyle>
          <a:p>
            <a:pPr/>
            <a:r>
              <a:t>GEISA 2015 data distribution</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3"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24" name="Model data"/>
          <p:cNvSpPr/>
          <p:nvPr>
            <p:ph type="title"/>
          </p:nvPr>
        </p:nvSpPr>
        <p:spPr>
          <a:prstGeom prst="rect">
            <a:avLst/>
          </a:prstGeom>
        </p:spPr>
        <p:txBody>
          <a:bodyPr/>
          <a:lstStyle/>
          <a:p>
            <a:pPr/>
            <a:r>
              <a:t>Model data</a:t>
            </a:r>
          </a:p>
        </p:txBody>
      </p:sp>
      <p:sp>
        <p:nvSpPr>
          <p:cNvPr id="325" name="NEMO"/>
          <p:cNvSpPr/>
          <p:nvPr/>
        </p:nvSpPr>
        <p:spPr>
          <a:xfrm>
            <a:off x="5722990" y="7032718"/>
            <a:ext cx="5737941" cy="1928276"/>
          </a:xfrm>
          <a:prstGeom prst="roundRect">
            <a:avLst>
              <a:gd name="adj" fmla="val 11476"/>
            </a:avLst>
          </a:prstGeom>
          <a:gradFill>
            <a:gsLst>
              <a:gs pos="0">
                <a:srgbClr val="B5CDEF"/>
              </a:gs>
              <a:gs pos="35000">
                <a:srgbClr val="CBDBF3"/>
              </a:gs>
              <a:gs pos="100000">
                <a:srgbClr val="EAF1FB"/>
              </a:gs>
            </a:gsLst>
            <a:path>
              <a:fillToRect l="50000" t="101100" r="50000" b="-1100"/>
            </a:path>
          </a:gradFill>
          <a:ln>
            <a:solidFill>
              <a:srgbClr val="5C728C"/>
            </a:solidFill>
            <a:bevel/>
          </a:ln>
          <a:extLst>
            <a:ext uri="{C572A759-6A51-4108-AA02-DFA0A04FC94B}">
              <ma14:wrappingTextBoxFlag xmlns:ma14="http://schemas.microsoft.com/office/mac/drawingml/2011/main" val="1"/>
            </a:ext>
          </a:extLst>
        </p:spPr>
        <p:txBody>
          <a:bodyPr lIns="50800" tIns="50800" rIns="50800" bIns="50800" anchor="ctr"/>
          <a:lstStyle/>
          <a:p>
            <a:pPr>
              <a:defRPr sz="2400">
                <a:solidFill>
                  <a:srgbClr val="414141"/>
                </a:solidFill>
                <a:latin typeface="Avenir Next"/>
                <a:ea typeface="Avenir Next"/>
                <a:cs typeface="Avenir Next"/>
                <a:sym typeface="Avenir Next"/>
              </a:defRPr>
            </a:pPr>
            <a:r>
              <a:t>NEMO</a:t>
            </a:r>
          </a:p>
          <a:p>
            <a:pPr>
              <a:defRPr sz="2400">
                <a:solidFill>
                  <a:srgbClr val="414141"/>
                </a:solidFill>
                <a:latin typeface="Avenir Next"/>
                <a:ea typeface="Avenir Next"/>
                <a:cs typeface="Avenir Next"/>
                <a:sym typeface="Avenir Next"/>
              </a:defRPr>
            </a:pPr>
          </a:p>
          <a:p>
            <a:pPr>
              <a:defRPr sz="2400">
                <a:solidFill>
                  <a:srgbClr val="414141"/>
                </a:solidFill>
                <a:latin typeface="Avenir Next"/>
                <a:ea typeface="Avenir Next"/>
                <a:cs typeface="Avenir Next"/>
                <a:sym typeface="Avenir Next"/>
              </a:defRPr>
            </a:pPr>
          </a:p>
          <a:p>
            <a:pPr>
              <a:defRPr sz="2400">
                <a:solidFill>
                  <a:srgbClr val="414141"/>
                </a:solidFill>
                <a:latin typeface="Avenir Next"/>
                <a:ea typeface="Avenir Next"/>
                <a:cs typeface="Avenir Next"/>
                <a:sym typeface="Avenir Next"/>
              </a:defRPr>
            </a:pPr>
          </a:p>
        </p:txBody>
      </p:sp>
      <p:sp>
        <p:nvSpPr>
          <p:cNvPr id="326" name="Climate models: example of IPSL-CM"/>
          <p:cNvSpPr/>
          <p:nvPr/>
        </p:nvSpPr>
        <p:spPr>
          <a:xfrm>
            <a:off x="243805" y="970992"/>
            <a:ext cx="12517191" cy="484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defRPr b="1" sz="2600">
                <a:solidFill>
                  <a:srgbClr val="1771A9"/>
                </a:solidFill>
                <a:latin typeface="Arial"/>
                <a:ea typeface="Arial"/>
                <a:cs typeface="Arial"/>
                <a:sym typeface="Arial"/>
              </a:defRPr>
            </a:lvl1pPr>
          </a:lstStyle>
          <a:p>
            <a:pPr/>
            <a:r>
              <a:t>Climate models: example of IPSL-CM</a:t>
            </a:r>
          </a:p>
        </p:txBody>
      </p:sp>
      <p:sp>
        <p:nvSpPr>
          <p:cNvPr id="327" name="INCA/REPROBUS…"/>
          <p:cNvSpPr/>
          <p:nvPr/>
        </p:nvSpPr>
        <p:spPr>
          <a:xfrm>
            <a:off x="1587855" y="2459703"/>
            <a:ext cx="2784750" cy="1214502"/>
          </a:xfrm>
          <a:prstGeom prst="roundRect">
            <a:avLst>
              <a:gd name="adj" fmla="val 17605"/>
            </a:avLst>
          </a:prstGeom>
          <a:gradFill>
            <a:gsLst>
              <a:gs pos="0">
                <a:srgbClr val="E3EDB2"/>
              </a:gs>
              <a:gs pos="35000">
                <a:srgbClr val="EAF2C9"/>
              </a:gs>
              <a:gs pos="100000">
                <a:srgbClr val="F7FBE9"/>
              </a:gs>
            </a:gsLst>
            <a:lin ang="16200000"/>
          </a:gradFill>
          <a:ln>
            <a:solidFill>
              <a:srgbClr val="CBA968"/>
            </a:solidFill>
            <a:bevel/>
          </a:ln>
          <a:extLst>
            <a:ext uri="{C572A759-6A51-4108-AA02-DFA0A04FC94B}">
              <ma14:wrappingTextBoxFlag xmlns:ma14="http://schemas.microsoft.com/office/mac/drawingml/2011/main" val="1"/>
            </a:ext>
          </a:extLst>
        </p:spPr>
        <p:txBody>
          <a:bodyPr lIns="50800" tIns="50800" rIns="50800" bIns="50800" anchor="ctr"/>
          <a:lstStyle/>
          <a:p>
            <a:pPr>
              <a:defRPr sz="2400">
                <a:solidFill>
                  <a:srgbClr val="414141"/>
                </a:solidFill>
                <a:latin typeface="Avenir Next"/>
                <a:ea typeface="Avenir Next"/>
                <a:cs typeface="Avenir Next"/>
                <a:sym typeface="Avenir Next"/>
              </a:defRPr>
            </a:pPr>
            <a:r>
              <a:t>INCA/REPROBUS</a:t>
            </a:r>
          </a:p>
          <a:p>
            <a:pPr>
              <a:defRPr sz="1400">
                <a:solidFill>
                  <a:srgbClr val="414141"/>
                </a:solidFill>
                <a:latin typeface="Avenir Next"/>
                <a:ea typeface="Avenir Next"/>
                <a:cs typeface="Avenir Next"/>
                <a:sym typeface="Avenir Next"/>
              </a:defRPr>
            </a:pPr>
            <a:r>
              <a:t>(Chimie atmosphérique + Aérosols)</a:t>
            </a:r>
          </a:p>
        </p:txBody>
      </p:sp>
      <p:sp>
        <p:nvSpPr>
          <p:cNvPr id="328" name="LMDZ…"/>
          <p:cNvSpPr/>
          <p:nvPr/>
        </p:nvSpPr>
        <p:spPr>
          <a:xfrm>
            <a:off x="5181857" y="2459703"/>
            <a:ext cx="2784750" cy="1214502"/>
          </a:xfrm>
          <a:prstGeom prst="roundRect">
            <a:avLst>
              <a:gd name="adj" fmla="val 17605"/>
            </a:avLst>
          </a:prstGeom>
          <a:gradFill>
            <a:gsLst>
              <a:gs pos="0">
                <a:srgbClr val="B5CDEF"/>
              </a:gs>
              <a:gs pos="35000">
                <a:srgbClr val="CBDBF3"/>
              </a:gs>
              <a:gs pos="100000">
                <a:srgbClr val="EAF1FB"/>
              </a:gs>
            </a:gsLst>
            <a:lin ang="16200000"/>
          </a:gradFill>
          <a:ln>
            <a:solidFill>
              <a:srgbClr val="9E95A9"/>
            </a:solidFill>
            <a:bevel/>
          </a:ln>
          <a:extLst>
            <a:ext uri="{C572A759-6A51-4108-AA02-DFA0A04FC94B}">
              <ma14:wrappingTextBoxFlag xmlns:ma14="http://schemas.microsoft.com/office/mac/drawingml/2011/main" val="1"/>
            </a:ext>
          </a:extLst>
        </p:spPr>
        <p:txBody>
          <a:bodyPr lIns="50800" tIns="50800" rIns="50800" bIns="50800" anchor="ctr"/>
          <a:lstStyle/>
          <a:p>
            <a:pPr>
              <a:defRPr sz="2400">
                <a:solidFill>
                  <a:srgbClr val="414141"/>
                </a:solidFill>
                <a:latin typeface="Avenir Next"/>
                <a:ea typeface="Avenir Next"/>
                <a:cs typeface="Avenir Next"/>
                <a:sym typeface="Avenir Next"/>
              </a:defRPr>
            </a:pPr>
            <a:r>
              <a:t>LMDZ</a:t>
            </a:r>
          </a:p>
          <a:p>
            <a:pPr>
              <a:defRPr sz="1400">
                <a:solidFill>
                  <a:srgbClr val="414141"/>
                </a:solidFill>
                <a:latin typeface="Avenir Next"/>
                <a:ea typeface="Avenir Next"/>
                <a:cs typeface="Avenir Next"/>
                <a:sym typeface="Avenir Next"/>
              </a:defRPr>
            </a:pPr>
            <a:r>
              <a:t>(Atmosphère)</a:t>
            </a:r>
          </a:p>
        </p:txBody>
      </p:sp>
      <p:sp>
        <p:nvSpPr>
          <p:cNvPr id="329" name="ORCHIDEE…"/>
          <p:cNvSpPr/>
          <p:nvPr/>
        </p:nvSpPr>
        <p:spPr>
          <a:xfrm>
            <a:off x="8775858" y="2459703"/>
            <a:ext cx="2784750" cy="1214502"/>
          </a:xfrm>
          <a:prstGeom prst="roundRect">
            <a:avLst>
              <a:gd name="adj" fmla="val 17605"/>
            </a:avLst>
          </a:prstGeom>
          <a:gradFill>
            <a:gsLst>
              <a:gs pos="0">
                <a:srgbClr val="FFBFB4"/>
              </a:gs>
              <a:gs pos="35000">
                <a:srgbClr val="FFD1C9"/>
              </a:gs>
              <a:gs pos="100000">
                <a:srgbClr val="FFEDEA"/>
              </a:gs>
            </a:gsLst>
            <a:lin ang="16200000"/>
          </a:gradFill>
          <a:ln>
            <a:solidFill>
              <a:srgbClr val="A66E62"/>
            </a:solidFill>
            <a:bevel/>
          </a:ln>
          <a:extLst>
            <a:ext uri="{C572A759-6A51-4108-AA02-DFA0A04FC94B}">
              <ma14:wrappingTextBoxFlag xmlns:ma14="http://schemas.microsoft.com/office/mac/drawingml/2011/main" val="1"/>
            </a:ext>
          </a:extLst>
        </p:spPr>
        <p:txBody>
          <a:bodyPr lIns="50800" tIns="50800" rIns="50800" bIns="50800" anchor="ctr"/>
          <a:lstStyle/>
          <a:p>
            <a:pPr>
              <a:defRPr sz="2400">
                <a:solidFill>
                  <a:srgbClr val="414141"/>
                </a:solidFill>
                <a:latin typeface="Avenir Next"/>
                <a:ea typeface="Avenir Next"/>
                <a:cs typeface="Avenir Next"/>
                <a:sym typeface="Avenir Next"/>
              </a:defRPr>
            </a:pPr>
            <a:r>
              <a:t>ORCHIDEE</a:t>
            </a:r>
          </a:p>
          <a:p>
            <a:pPr>
              <a:defRPr sz="1400">
                <a:solidFill>
                  <a:srgbClr val="414141"/>
                </a:solidFill>
                <a:latin typeface="Avenir Next"/>
                <a:ea typeface="Avenir Next"/>
                <a:cs typeface="Avenir Next"/>
                <a:sym typeface="Avenir Next"/>
              </a:defRPr>
            </a:pPr>
            <a:r>
              <a:t>(Surfaces continentales +</a:t>
            </a:r>
          </a:p>
          <a:p>
            <a:pPr>
              <a:defRPr sz="1400">
                <a:solidFill>
                  <a:srgbClr val="414141"/>
                </a:solidFill>
                <a:latin typeface="Avenir Next"/>
                <a:ea typeface="Avenir Next"/>
                <a:cs typeface="Avenir Next"/>
                <a:sym typeface="Avenir Next"/>
              </a:defRPr>
            </a:pPr>
            <a:r>
              <a:t>Végétation)</a:t>
            </a:r>
          </a:p>
        </p:txBody>
      </p:sp>
      <p:sp>
        <p:nvSpPr>
          <p:cNvPr id="330" name="OPA…"/>
          <p:cNvSpPr/>
          <p:nvPr/>
        </p:nvSpPr>
        <p:spPr>
          <a:xfrm>
            <a:off x="5722990" y="7745617"/>
            <a:ext cx="2784750" cy="1214502"/>
          </a:xfrm>
          <a:prstGeom prst="roundRect">
            <a:avLst>
              <a:gd name="adj" fmla="val 17605"/>
            </a:avLst>
          </a:prstGeom>
          <a:ln>
            <a:solidFill>
              <a:srgbClr val="5C728C"/>
            </a:solidFill>
            <a:custDash>
              <a:ds d="100000" sp="200000"/>
            </a:custDash>
          </a:ln>
          <a:extLst>
            <a:ext uri="{C572A759-6A51-4108-AA02-DFA0A04FC94B}">
              <ma14:wrappingTextBoxFlag xmlns:ma14="http://schemas.microsoft.com/office/mac/drawingml/2011/main" val="1"/>
            </a:ext>
          </a:extLst>
        </p:spPr>
        <p:txBody>
          <a:bodyPr lIns="50800" tIns="50800" rIns="50800" bIns="50800" anchor="ctr"/>
          <a:lstStyle/>
          <a:p>
            <a:pPr>
              <a:defRPr sz="2400">
                <a:solidFill>
                  <a:srgbClr val="414141"/>
                </a:solidFill>
                <a:latin typeface="Avenir Next"/>
                <a:ea typeface="Avenir Next"/>
                <a:cs typeface="Avenir Next"/>
                <a:sym typeface="Avenir Next"/>
              </a:defRPr>
            </a:pPr>
            <a:r>
              <a:t>OPA</a:t>
            </a:r>
          </a:p>
          <a:p>
            <a:pPr>
              <a:defRPr sz="1400">
                <a:solidFill>
                  <a:srgbClr val="414141"/>
                </a:solidFill>
                <a:latin typeface="Avenir Next"/>
                <a:ea typeface="Avenir Next"/>
                <a:cs typeface="Avenir Next"/>
                <a:sym typeface="Avenir Next"/>
              </a:defRPr>
            </a:pPr>
            <a:r>
              <a:t>(Dynamique océanique)</a:t>
            </a:r>
          </a:p>
        </p:txBody>
      </p:sp>
      <p:sp>
        <p:nvSpPr>
          <p:cNvPr id="331" name="LIM…"/>
          <p:cNvSpPr/>
          <p:nvPr/>
        </p:nvSpPr>
        <p:spPr>
          <a:xfrm>
            <a:off x="8676227" y="7745617"/>
            <a:ext cx="2784749" cy="1214502"/>
          </a:xfrm>
          <a:prstGeom prst="roundRect">
            <a:avLst>
              <a:gd name="adj" fmla="val 17605"/>
            </a:avLst>
          </a:prstGeom>
          <a:gradFill>
            <a:gsLst>
              <a:gs pos="0">
                <a:srgbClr val="B3F4E4"/>
              </a:gs>
              <a:gs pos="35000">
                <a:srgbClr val="C9F6EB"/>
              </a:gs>
              <a:gs pos="100000">
                <a:srgbClr val="E9FDF8"/>
              </a:gs>
            </a:gsLst>
            <a:lin ang="16200000"/>
          </a:gradFill>
          <a:ln>
            <a:solidFill>
              <a:srgbClr val="5D9286"/>
            </a:solidFill>
            <a:custDash>
              <a:ds d="100000" sp="200000"/>
            </a:custDash>
          </a:ln>
          <a:extLst>
            <a:ext uri="{C572A759-6A51-4108-AA02-DFA0A04FC94B}">
              <ma14:wrappingTextBoxFlag xmlns:ma14="http://schemas.microsoft.com/office/mac/drawingml/2011/main" val="1"/>
            </a:ext>
          </a:extLst>
        </p:spPr>
        <p:txBody>
          <a:bodyPr lIns="50800" tIns="50800" rIns="50800" bIns="50800" anchor="ctr"/>
          <a:lstStyle/>
          <a:p>
            <a:pPr>
              <a:defRPr sz="2400">
                <a:solidFill>
                  <a:srgbClr val="414141"/>
                </a:solidFill>
                <a:latin typeface="Avenir Next"/>
                <a:ea typeface="Avenir Next"/>
                <a:cs typeface="Avenir Next"/>
                <a:sym typeface="Avenir Next"/>
              </a:defRPr>
            </a:pPr>
            <a:r>
              <a:t>LIM</a:t>
            </a:r>
          </a:p>
          <a:p>
            <a:pPr>
              <a:defRPr sz="1400">
                <a:solidFill>
                  <a:srgbClr val="414141"/>
                </a:solidFill>
                <a:latin typeface="Avenir Next"/>
                <a:ea typeface="Avenir Next"/>
                <a:cs typeface="Avenir Next"/>
                <a:sym typeface="Avenir Next"/>
              </a:defRPr>
            </a:pPr>
            <a:r>
              <a:t>(Glace de mer)</a:t>
            </a:r>
          </a:p>
        </p:txBody>
      </p:sp>
      <p:sp>
        <p:nvSpPr>
          <p:cNvPr id="332" name="PISCES…"/>
          <p:cNvSpPr/>
          <p:nvPr/>
        </p:nvSpPr>
        <p:spPr>
          <a:xfrm>
            <a:off x="2129944" y="7745617"/>
            <a:ext cx="2784750" cy="1214502"/>
          </a:xfrm>
          <a:prstGeom prst="roundRect">
            <a:avLst>
              <a:gd name="adj" fmla="val 17605"/>
            </a:avLst>
          </a:prstGeom>
          <a:gradFill>
            <a:gsLst>
              <a:gs pos="0">
                <a:srgbClr val="FFDEAD"/>
              </a:gs>
              <a:gs pos="35000">
                <a:srgbClr val="FFE7C5"/>
              </a:gs>
              <a:gs pos="100000">
                <a:srgbClr val="FFF5E8"/>
              </a:gs>
            </a:gsLst>
            <a:lin ang="16200000"/>
          </a:gradFill>
          <a:ln>
            <a:solidFill>
              <a:srgbClr val="C9A663"/>
            </a:solidFill>
            <a:bevel/>
          </a:ln>
          <a:extLst>
            <a:ext uri="{C572A759-6A51-4108-AA02-DFA0A04FC94B}">
              <ma14:wrappingTextBoxFlag xmlns:ma14="http://schemas.microsoft.com/office/mac/drawingml/2011/main" val="1"/>
            </a:ext>
          </a:extLst>
        </p:spPr>
        <p:txBody>
          <a:bodyPr lIns="50800" tIns="50800" rIns="50800" bIns="50800" anchor="ctr"/>
          <a:lstStyle/>
          <a:p>
            <a:pPr>
              <a:defRPr sz="2400">
                <a:solidFill>
                  <a:srgbClr val="414141"/>
                </a:solidFill>
                <a:latin typeface="Avenir Next"/>
                <a:ea typeface="Avenir Next"/>
                <a:cs typeface="Avenir Next"/>
                <a:sym typeface="Avenir Next"/>
              </a:defRPr>
            </a:pPr>
            <a:r>
              <a:t>PISCES</a:t>
            </a:r>
          </a:p>
          <a:p>
            <a:pPr>
              <a:defRPr sz="1400">
                <a:solidFill>
                  <a:srgbClr val="414141"/>
                </a:solidFill>
                <a:latin typeface="Avenir Next"/>
                <a:ea typeface="Avenir Next"/>
                <a:cs typeface="Avenir Next"/>
                <a:sym typeface="Avenir Next"/>
              </a:defRPr>
            </a:pPr>
            <a:r>
              <a:t>(Biogéochimie marine)</a:t>
            </a:r>
          </a:p>
        </p:txBody>
      </p:sp>
      <p:sp>
        <p:nvSpPr>
          <p:cNvPr id="333" name="OASIS…"/>
          <p:cNvSpPr/>
          <p:nvPr/>
        </p:nvSpPr>
        <p:spPr>
          <a:xfrm>
            <a:off x="5767943" y="4525924"/>
            <a:ext cx="1739293" cy="1654166"/>
          </a:xfrm>
          <a:prstGeom prst="pentagon">
            <a:avLst/>
          </a:prstGeom>
          <a:solidFill>
            <a:srgbClr val="74B6A8"/>
          </a:solidFill>
          <a:ln>
            <a:solidFill>
              <a:srgbClr val="535353"/>
            </a:solidFill>
            <a:bevel/>
          </a:ln>
          <a:extLst>
            <a:ext uri="{C572A759-6A51-4108-AA02-DFA0A04FC94B}">
              <ma14:wrappingTextBoxFlag xmlns:ma14="http://schemas.microsoft.com/office/mac/drawingml/2011/main" val="1"/>
            </a:ext>
          </a:extLst>
        </p:spPr>
        <p:txBody>
          <a:bodyPr lIns="50800" tIns="50800" rIns="50800" bIns="50800" anchor="ctr"/>
          <a:lstStyle/>
          <a:p>
            <a:pPr>
              <a:defRPr sz="2400">
                <a:solidFill>
                  <a:srgbClr val="414141"/>
                </a:solidFill>
                <a:latin typeface="Avenir Next"/>
                <a:ea typeface="Avenir Next"/>
                <a:cs typeface="Avenir Next"/>
                <a:sym typeface="Avenir Next"/>
              </a:defRPr>
            </a:pPr>
            <a:r>
              <a:t>OASIS</a:t>
            </a:r>
          </a:p>
          <a:p>
            <a:pPr>
              <a:defRPr sz="1400">
                <a:solidFill>
                  <a:srgbClr val="414141"/>
                </a:solidFill>
                <a:latin typeface="Avenir Next"/>
                <a:ea typeface="Avenir Next"/>
                <a:cs typeface="Avenir Next"/>
                <a:sym typeface="Avenir Next"/>
              </a:defRPr>
            </a:pPr>
            <a:r>
              <a:t>(Coupleur)</a:t>
            </a:r>
          </a:p>
        </p:txBody>
      </p:sp>
      <p:sp>
        <p:nvSpPr>
          <p:cNvPr id="334" name="Flèche double"/>
          <p:cNvSpPr/>
          <p:nvPr/>
        </p:nvSpPr>
        <p:spPr>
          <a:xfrm>
            <a:off x="4541399" y="2911582"/>
            <a:ext cx="473673" cy="310745"/>
          </a:xfrm>
          <a:prstGeom prst="leftRightArrow">
            <a:avLst>
              <a:gd name="adj1" fmla="val 46942"/>
              <a:gd name="adj2" fmla="val 59582"/>
            </a:avLst>
          </a:prstGeom>
          <a:solidFill>
            <a:srgbClr val="74B6A8"/>
          </a:solidFill>
          <a:ln>
            <a:solidFill>
              <a:srgbClr val="535353"/>
            </a:solidFill>
            <a:bevel/>
          </a:ln>
        </p:spPr>
        <p:txBody>
          <a:bodyPr lIns="50800" tIns="50800" rIns="50800" bIns="50800" anchor="ctr"/>
          <a:lstStyle/>
          <a:p>
            <a:pPr>
              <a:defRPr sz="2400">
                <a:solidFill>
                  <a:srgbClr val="414141"/>
                </a:solidFill>
                <a:latin typeface="Avenir Next"/>
                <a:ea typeface="Avenir Next"/>
                <a:cs typeface="Avenir Next"/>
                <a:sym typeface="Avenir Next"/>
              </a:defRPr>
            </a:pPr>
          </a:p>
        </p:txBody>
      </p:sp>
      <p:sp>
        <p:nvSpPr>
          <p:cNvPr id="335" name="Flèche double"/>
          <p:cNvSpPr/>
          <p:nvPr/>
        </p:nvSpPr>
        <p:spPr>
          <a:xfrm>
            <a:off x="8135401" y="2979947"/>
            <a:ext cx="473672" cy="310745"/>
          </a:xfrm>
          <a:prstGeom prst="leftRightArrow">
            <a:avLst>
              <a:gd name="adj1" fmla="val 46942"/>
              <a:gd name="adj2" fmla="val 59582"/>
            </a:avLst>
          </a:prstGeom>
          <a:solidFill>
            <a:srgbClr val="74B6A8"/>
          </a:solidFill>
          <a:ln>
            <a:solidFill>
              <a:srgbClr val="535353"/>
            </a:solidFill>
            <a:bevel/>
          </a:ln>
        </p:spPr>
        <p:txBody>
          <a:bodyPr lIns="50800" tIns="50800" rIns="50800" bIns="50800" anchor="ctr"/>
          <a:lstStyle/>
          <a:p>
            <a:pPr>
              <a:defRPr sz="2400">
                <a:solidFill>
                  <a:srgbClr val="414141"/>
                </a:solidFill>
                <a:latin typeface="Avenir Next"/>
                <a:ea typeface="Avenir Next"/>
                <a:cs typeface="Avenir Next"/>
                <a:sym typeface="Avenir Next"/>
              </a:defRPr>
            </a:pPr>
          </a:p>
        </p:txBody>
      </p:sp>
      <p:sp>
        <p:nvSpPr>
          <p:cNvPr id="336" name="Flèche double"/>
          <p:cNvSpPr/>
          <p:nvPr/>
        </p:nvSpPr>
        <p:spPr>
          <a:xfrm rot="16200000">
            <a:off x="6400754" y="3945147"/>
            <a:ext cx="473673" cy="310745"/>
          </a:xfrm>
          <a:prstGeom prst="leftRightArrow">
            <a:avLst>
              <a:gd name="adj1" fmla="val 46942"/>
              <a:gd name="adj2" fmla="val 59582"/>
            </a:avLst>
          </a:prstGeom>
          <a:solidFill>
            <a:srgbClr val="74B6A8"/>
          </a:solidFill>
          <a:ln>
            <a:solidFill>
              <a:srgbClr val="535353"/>
            </a:solidFill>
            <a:bevel/>
          </a:ln>
        </p:spPr>
        <p:txBody>
          <a:bodyPr lIns="50800" tIns="50800" rIns="50800" bIns="50800" anchor="ctr"/>
          <a:lstStyle/>
          <a:p>
            <a:pPr>
              <a:defRPr sz="2400">
                <a:solidFill>
                  <a:srgbClr val="414141"/>
                </a:solidFill>
                <a:latin typeface="Avenir Next"/>
                <a:ea typeface="Avenir Next"/>
                <a:cs typeface="Avenir Next"/>
                <a:sym typeface="Avenir Next"/>
              </a:defRPr>
            </a:pPr>
          </a:p>
        </p:txBody>
      </p:sp>
      <p:sp>
        <p:nvSpPr>
          <p:cNvPr id="337" name="Flèche double"/>
          <p:cNvSpPr/>
          <p:nvPr/>
        </p:nvSpPr>
        <p:spPr>
          <a:xfrm rot="16200000">
            <a:off x="6400754" y="6451032"/>
            <a:ext cx="473673" cy="310745"/>
          </a:xfrm>
          <a:prstGeom prst="leftRightArrow">
            <a:avLst>
              <a:gd name="adj1" fmla="val 46942"/>
              <a:gd name="adj2" fmla="val 59582"/>
            </a:avLst>
          </a:prstGeom>
          <a:solidFill>
            <a:srgbClr val="74B6A8"/>
          </a:solidFill>
          <a:ln>
            <a:solidFill>
              <a:srgbClr val="535353"/>
            </a:solidFill>
            <a:bevel/>
          </a:ln>
        </p:spPr>
        <p:txBody>
          <a:bodyPr lIns="50800" tIns="50800" rIns="50800" bIns="50800" anchor="ctr"/>
          <a:lstStyle/>
          <a:p>
            <a:pPr>
              <a:defRPr sz="2400">
                <a:solidFill>
                  <a:srgbClr val="414141"/>
                </a:solidFill>
                <a:latin typeface="Avenir Next"/>
                <a:ea typeface="Avenir Next"/>
                <a:cs typeface="Avenir Next"/>
                <a:sym typeface="Avenir Next"/>
              </a:defRPr>
            </a:pPr>
          </a:p>
        </p:txBody>
      </p:sp>
      <p:sp>
        <p:nvSpPr>
          <p:cNvPr id="338" name="Flèche double"/>
          <p:cNvSpPr/>
          <p:nvPr/>
        </p:nvSpPr>
        <p:spPr>
          <a:xfrm>
            <a:off x="5082533" y="8197496"/>
            <a:ext cx="473672" cy="310744"/>
          </a:xfrm>
          <a:prstGeom prst="leftRightArrow">
            <a:avLst>
              <a:gd name="adj1" fmla="val 46942"/>
              <a:gd name="adj2" fmla="val 59582"/>
            </a:avLst>
          </a:prstGeom>
          <a:solidFill>
            <a:srgbClr val="74B6A8"/>
          </a:solidFill>
          <a:ln>
            <a:solidFill>
              <a:srgbClr val="535353"/>
            </a:solidFill>
            <a:bevel/>
          </a:ln>
        </p:spPr>
        <p:txBody>
          <a:bodyPr lIns="50800" tIns="50800" rIns="50800" bIns="50800" anchor="ctr"/>
          <a:lstStyle/>
          <a:p>
            <a:pPr>
              <a:defRPr sz="2400">
                <a:solidFill>
                  <a:srgbClr val="414141"/>
                </a:solidFill>
                <a:latin typeface="Avenir Next"/>
                <a:ea typeface="Avenir Next"/>
                <a:cs typeface="Avenir Next"/>
                <a:sym typeface="Avenir Next"/>
              </a:defRPr>
            </a:pPr>
          </a:p>
        </p:txBody>
      </p:sp>
      <p:pic>
        <p:nvPicPr>
          <p:cNvPr id="339" name="pasted-image.png" descr="pasted-image.png"/>
          <p:cNvPicPr>
            <a:picLocks noChangeAspect="1"/>
          </p:cNvPicPr>
          <p:nvPr/>
        </p:nvPicPr>
        <p:blipFill>
          <a:blip r:embed="rId2">
            <a:extLst/>
          </a:blip>
          <a:stretch>
            <a:fillRect/>
          </a:stretch>
        </p:blipFill>
        <p:spPr>
          <a:xfrm rot="1060115">
            <a:off x="10461721" y="1604836"/>
            <a:ext cx="1788228" cy="1344928"/>
          </a:xfrm>
          <a:prstGeom prst="rect">
            <a:avLst/>
          </a:prstGeom>
          <a:ln w="12700">
            <a:miter lim="400000"/>
          </a:ln>
        </p:spPr>
      </p:pic>
      <p:pic>
        <p:nvPicPr>
          <p:cNvPr id="340" name="pasted-image.png" descr="pasted-image.png"/>
          <p:cNvPicPr>
            <a:picLocks noChangeAspect="1"/>
          </p:cNvPicPr>
          <p:nvPr/>
        </p:nvPicPr>
        <p:blipFill>
          <a:blip r:embed="rId3">
            <a:extLst/>
          </a:blip>
          <a:stretch>
            <a:fillRect/>
          </a:stretch>
        </p:blipFill>
        <p:spPr>
          <a:xfrm>
            <a:off x="4682012" y="1757503"/>
            <a:ext cx="1621526" cy="1110746"/>
          </a:xfrm>
          <a:prstGeom prst="rect">
            <a:avLst/>
          </a:prstGeom>
          <a:ln w="12700">
            <a:miter lim="400000"/>
          </a:ln>
        </p:spPr>
      </p:pic>
      <p:pic>
        <p:nvPicPr>
          <p:cNvPr id="341" name="pasted-image.png" descr="pasted-image.png"/>
          <p:cNvPicPr>
            <a:picLocks noChangeAspect="1"/>
          </p:cNvPicPr>
          <p:nvPr/>
        </p:nvPicPr>
        <p:blipFill>
          <a:blip r:embed="rId4">
            <a:extLst/>
          </a:blip>
          <a:stretch>
            <a:fillRect/>
          </a:stretch>
        </p:blipFill>
        <p:spPr>
          <a:xfrm>
            <a:off x="592928" y="1797479"/>
            <a:ext cx="1621526" cy="1621526"/>
          </a:xfrm>
          <a:prstGeom prst="rect">
            <a:avLst/>
          </a:prstGeom>
          <a:ln w="12700">
            <a:miter lim="400000"/>
          </a:ln>
        </p:spPr>
      </p:pic>
      <p:pic>
        <p:nvPicPr>
          <p:cNvPr id="342" name="pasted-image.png" descr="pasted-image.png"/>
          <p:cNvPicPr>
            <a:picLocks noChangeAspect="1"/>
          </p:cNvPicPr>
          <p:nvPr/>
        </p:nvPicPr>
        <p:blipFill>
          <a:blip r:embed="rId5">
            <a:extLst/>
          </a:blip>
          <a:stretch>
            <a:fillRect/>
          </a:stretch>
        </p:blipFill>
        <p:spPr>
          <a:xfrm>
            <a:off x="10542890" y="7364354"/>
            <a:ext cx="1382366" cy="1444197"/>
          </a:xfrm>
          <a:prstGeom prst="rect">
            <a:avLst/>
          </a:prstGeom>
          <a:ln w="12700">
            <a:miter lim="400000"/>
          </a:ln>
        </p:spPr>
      </p:pic>
      <p:pic>
        <p:nvPicPr>
          <p:cNvPr id="343" name="pasted-image.png" descr="pasted-image.png"/>
          <p:cNvPicPr>
            <a:picLocks noChangeAspect="1"/>
          </p:cNvPicPr>
          <p:nvPr/>
        </p:nvPicPr>
        <p:blipFill>
          <a:blip r:embed="rId6">
            <a:extLst/>
          </a:blip>
          <a:stretch>
            <a:fillRect/>
          </a:stretch>
        </p:blipFill>
        <p:spPr>
          <a:xfrm>
            <a:off x="5503166" y="7156293"/>
            <a:ext cx="1281149" cy="1224027"/>
          </a:xfrm>
          <a:prstGeom prst="rect">
            <a:avLst/>
          </a:prstGeom>
          <a:ln w="12700">
            <a:miter lim="400000"/>
          </a:ln>
        </p:spPr>
      </p:pic>
      <p:pic>
        <p:nvPicPr>
          <p:cNvPr id="344" name="pasted-image.png" descr="pasted-image.png"/>
          <p:cNvPicPr>
            <a:picLocks noChangeAspect="1"/>
          </p:cNvPicPr>
          <p:nvPr/>
        </p:nvPicPr>
        <p:blipFill>
          <a:blip r:embed="rId7">
            <a:extLst/>
          </a:blip>
          <a:stretch>
            <a:fillRect/>
          </a:stretch>
        </p:blipFill>
        <p:spPr>
          <a:xfrm>
            <a:off x="1349924" y="6815806"/>
            <a:ext cx="1905001" cy="1905001"/>
          </a:xfrm>
          <a:prstGeom prst="rect">
            <a:avLst/>
          </a:prstGeom>
          <a:ln w="12700">
            <a:miter lim="400000"/>
          </a:ln>
        </p:spPr>
      </p:pic>
      <p:grpSp>
        <p:nvGrpSpPr>
          <p:cNvPr id="348" name="Grouper"/>
          <p:cNvGrpSpPr/>
          <p:nvPr/>
        </p:nvGrpSpPr>
        <p:grpSpPr>
          <a:xfrm>
            <a:off x="8300816" y="4076894"/>
            <a:ext cx="3344567" cy="2556643"/>
            <a:chOff x="0" y="0"/>
            <a:chExt cx="3344566" cy="2556642"/>
          </a:xfrm>
        </p:grpSpPr>
        <p:pic>
          <p:nvPicPr>
            <p:cNvPr id="345" name="img25 copie.png" descr="img25 copie.png"/>
            <p:cNvPicPr>
              <a:picLocks noChangeAspect="1"/>
            </p:cNvPicPr>
            <p:nvPr/>
          </p:nvPicPr>
          <p:blipFill>
            <a:blip r:embed="rId8">
              <a:extLst/>
            </a:blip>
            <a:stretch>
              <a:fillRect/>
            </a:stretch>
          </p:blipFill>
          <p:spPr>
            <a:xfrm>
              <a:off x="0" y="0"/>
              <a:ext cx="3305870" cy="2556643"/>
            </a:xfrm>
            <a:prstGeom prst="rect">
              <a:avLst/>
            </a:prstGeom>
            <a:ln w="12700" cap="flat">
              <a:noFill/>
              <a:miter lim="400000"/>
            </a:ln>
            <a:effectLst>
              <a:outerShdw sx="100000" sy="100000" kx="0" ky="0" algn="b" rotWithShape="0" blurRad="355600" dist="0" dir="0">
                <a:srgbClr val="000000">
                  <a:alpha val="75000"/>
                </a:srgbClr>
              </a:outerShdw>
            </a:effectLst>
          </p:spPr>
        </p:pic>
        <p:sp>
          <p:nvSpPr>
            <p:cNvPr id="349" name="Ligne de connexion"/>
            <p:cNvSpPr/>
            <p:nvPr/>
          </p:nvSpPr>
          <p:spPr>
            <a:xfrm>
              <a:off x="131890" y="957100"/>
              <a:ext cx="141138" cy="513246"/>
            </a:xfrm>
            <a:custGeom>
              <a:avLst/>
              <a:gdLst/>
              <a:ahLst/>
              <a:cxnLst>
                <a:cxn ang="0">
                  <a:pos x="wd2" y="hd2"/>
                </a:cxn>
                <a:cxn ang="5400000">
                  <a:pos x="wd2" y="hd2"/>
                </a:cxn>
                <a:cxn ang="10800000">
                  <a:pos x="wd2" y="hd2"/>
                </a:cxn>
                <a:cxn ang="16200000">
                  <a:pos x="wd2" y="hd2"/>
                </a:cxn>
              </a:cxnLst>
              <a:rect l="0" t="0" r="r" b="b"/>
              <a:pathLst>
                <a:path w="16200" h="21600" fill="norm" stroke="1" extrusionOk="0">
                  <a:moveTo>
                    <a:pt x="16200" y="21600"/>
                  </a:moveTo>
                  <a:cubicBezTo>
                    <a:pt x="-5329" y="14849"/>
                    <a:pt x="-5400" y="7649"/>
                    <a:pt x="15987" y="0"/>
                  </a:cubicBezTo>
                </a:path>
              </a:pathLst>
            </a:custGeom>
            <a:noFill/>
            <a:ln w="25400" cap="flat">
              <a:solidFill>
                <a:srgbClr val="5D9286"/>
              </a:solidFill>
              <a:prstDash val="solid"/>
              <a:bevel/>
              <a:tailEnd type="triangle" w="med" len="med"/>
            </a:ln>
            <a:effectLst/>
          </p:spPr>
          <p:txBody>
            <a:bodyPr/>
            <a:lstStyle/>
            <a:p>
              <a:pPr/>
            </a:p>
          </p:txBody>
        </p:sp>
        <p:sp>
          <p:nvSpPr>
            <p:cNvPr id="350" name="Ligne de connexion"/>
            <p:cNvSpPr/>
            <p:nvPr/>
          </p:nvSpPr>
          <p:spPr>
            <a:xfrm>
              <a:off x="3200314" y="964999"/>
              <a:ext cx="144253" cy="527244"/>
            </a:xfrm>
            <a:custGeom>
              <a:avLst/>
              <a:gdLst/>
              <a:ahLst/>
              <a:cxnLst>
                <a:cxn ang="0">
                  <a:pos x="wd2" y="hd2"/>
                </a:cxn>
                <a:cxn ang="5400000">
                  <a:pos x="wd2" y="hd2"/>
                </a:cxn>
                <a:cxn ang="10800000">
                  <a:pos x="wd2" y="hd2"/>
                </a:cxn>
                <a:cxn ang="16200000">
                  <a:pos x="wd2" y="hd2"/>
                </a:cxn>
              </a:cxnLst>
              <a:rect l="0" t="0" r="r" b="b"/>
              <a:pathLst>
                <a:path w="16203" h="21600" fill="norm" stroke="1" extrusionOk="0">
                  <a:moveTo>
                    <a:pt x="0" y="0"/>
                  </a:moveTo>
                  <a:cubicBezTo>
                    <a:pt x="21291" y="6659"/>
                    <a:pt x="21600" y="13859"/>
                    <a:pt x="926" y="21600"/>
                  </a:cubicBezTo>
                </a:path>
              </a:pathLst>
            </a:custGeom>
            <a:noFill/>
            <a:ln w="25400" cap="flat">
              <a:solidFill>
                <a:srgbClr val="5D9286"/>
              </a:solidFill>
              <a:prstDash val="solid"/>
              <a:bevel/>
              <a:tailEnd type="triangle" w="med" len="med"/>
            </a:ln>
            <a:effectLst/>
          </p:spPr>
          <p:txBody>
            <a:bodyPr/>
            <a:lstStyle/>
            <a:p>
              <a:pPr/>
            </a:p>
          </p:txBody>
        </p:sp>
      </p:gr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2"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53" name="Model data"/>
          <p:cNvSpPr/>
          <p:nvPr>
            <p:ph type="title"/>
          </p:nvPr>
        </p:nvSpPr>
        <p:spPr>
          <a:prstGeom prst="rect">
            <a:avLst/>
          </a:prstGeom>
        </p:spPr>
        <p:txBody>
          <a:bodyPr/>
          <a:lstStyle/>
          <a:p>
            <a:pPr/>
            <a:r>
              <a:t>Model data</a:t>
            </a:r>
          </a:p>
        </p:txBody>
      </p:sp>
      <p:sp>
        <p:nvSpPr>
          <p:cNvPr id="354" name="IPCC Assessment Report cycle"/>
          <p:cNvSpPr/>
          <p:nvPr/>
        </p:nvSpPr>
        <p:spPr>
          <a:xfrm>
            <a:off x="243805" y="970992"/>
            <a:ext cx="12517191" cy="484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defRPr b="1" sz="2600">
                <a:solidFill>
                  <a:srgbClr val="1771A9"/>
                </a:solidFill>
                <a:latin typeface="Arial"/>
                <a:ea typeface="Arial"/>
                <a:cs typeface="Arial"/>
                <a:sym typeface="Arial"/>
              </a:defRPr>
            </a:lvl1pPr>
          </a:lstStyle>
          <a:p>
            <a:pPr/>
            <a:r>
              <a:t>IPCC Assessment Report cycle </a:t>
            </a:r>
          </a:p>
        </p:txBody>
      </p:sp>
      <p:sp>
        <p:nvSpPr>
          <p:cNvPr id="355" name="The group's objective is the study of natural and anthropogenic variability in the global climate system. IPSL is also studying climate change impacts and usage of climate projections for adaptation to climate change related to industry. IPSL is one of the climate modelling centre of international repute contributing to the IPCC (Intergovernmental Panel on Climate Change)."/>
          <p:cNvSpPr/>
          <p:nvPr/>
        </p:nvSpPr>
        <p:spPr>
          <a:xfrm>
            <a:off x="480087" y="1663134"/>
            <a:ext cx="12044627" cy="18696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defRPr sz="2400">
                <a:solidFill>
                  <a:srgbClr val="1771A9"/>
                </a:solidFill>
                <a:latin typeface="Arial"/>
                <a:ea typeface="Arial"/>
                <a:cs typeface="Arial"/>
                <a:sym typeface="Arial"/>
              </a:defRPr>
            </a:lvl1pPr>
          </a:lstStyle>
          <a:p>
            <a:pPr/>
            <a:r>
              <a:t>The group's objective is the study of natural and anthropogenic variability in the global climate system. IPSL is also studying climate change impacts and usage of climate projections for adaptation to climate change related to industry. IPSL is one of the climate modelling centre of international repute contributing to the IPCC (Intergovernmental Panel on Climate Change).</a:t>
            </a:r>
          </a:p>
        </p:txBody>
      </p:sp>
      <p:pic>
        <p:nvPicPr>
          <p:cNvPr id="356" name="image.jpg" descr="image.jpg"/>
          <p:cNvPicPr>
            <a:picLocks noChangeAspect="0"/>
          </p:cNvPicPr>
          <p:nvPr/>
        </p:nvPicPr>
        <p:blipFill>
          <a:blip r:embed="rId2">
            <a:extLst/>
          </a:blip>
          <a:stretch>
            <a:fillRect/>
          </a:stretch>
        </p:blipFill>
        <p:spPr>
          <a:xfrm>
            <a:off x="6516086" y="5675553"/>
            <a:ext cx="2782889" cy="3514726"/>
          </a:xfrm>
          <a:prstGeom prst="rect">
            <a:avLst/>
          </a:prstGeom>
        </p:spPr>
      </p:pic>
      <p:pic>
        <p:nvPicPr>
          <p:cNvPr id="357" name="image.png" descr="image.png"/>
          <p:cNvPicPr>
            <a:picLocks noChangeAspect="0"/>
          </p:cNvPicPr>
          <p:nvPr/>
        </p:nvPicPr>
        <p:blipFill>
          <a:blip r:embed="rId3">
            <a:extLst/>
          </a:blip>
          <a:stretch>
            <a:fillRect/>
          </a:stretch>
        </p:blipFill>
        <p:spPr>
          <a:xfrm>
            <a:off x="9239091" y="5675553"/>
            <a:ext cx="2682876" cy="3514726"/>
          </a:xfrm>
          <a:prstGeom prst="rect">
            <a:avLst/>
          </a:prstGeom>
        </p:spPr>
      </p:pic>
      <p:pic>
        <p:nvPicPr>
          <p:cNvPr id="358" name="image.jpg" descr="image.jpg"/>
          <p:cNvPicPr>
            <a:picLocks noChangeAspect="0"/>
          </p:cNvPicPr>
          <p:nvPr/>
        </p:nvPicPr>
        <p:blipFill>
          <a:blip r:embed="rId4">
            <a:extLst/>
          </a:blip>
          <a:stretch>
            <a:fillRect/>
          </a:stretch>
        </p:blipFill>
        <p:spPr>
          <a:xfrm>
            <a:off x="3893204" y="5675553"/>
            <a:ext cx="2719389" cy="3514726"/>
          </a:xfrm>
          <a:prstGeom prst="rect">
            <a:avLst/>
          </a:prstGeom>
        </p:spPr>
      </p:pic>
      <p:pic>
        <p:nvPicPr>
          <p:cNvPr id="359" name="image.jpg" descr="image.jpg"/>
          <p:cNvPicPr>
            <a:picLocks noChangeAspect="0"/>
          </p:cNvPicPr>
          <p:nvPr/>
        </p:nvPicPr>
        <p:blipFill>
          <a:blip r:embed="rId5">
            <a:extLst/>
          </a:blip>
          <a:stretch>
            <a:fillRect/>
          </a:stretch>
        </p:blipFill>
        <p:spPr>
          <a:xfrm>
            <a:off x="1214732" y="5675532"/>
            <a:ext cx="2719954" cy="3514747"/>
          </a:xfrm>
          <a:prstGeom prst="rect">
            <a:avLst/>
          </a:prstGeom>
        </p:spPr>
      </p:pic>
      <p:pic>
        <p:nvPicPr>
          <p:cNvPr id="360" name="image.png" descr="image.png"/>
          <p:cNvPicPr>
            <a:picLocks noChangeAspect="0"/>
          </p:cNvPicPr>
          <p:nvPr/>
        </p:nvPicPr>
        <p:blipFill>
          <a:blip r:embed="rId6">
            <a:extLst/>
          </a:blip>
          <a:stretch>
            <a:fillRect/>
          </a:stretch>
        </p:blipFill>
        <p:spPr>
          <a:xfrm>
            <a:off x="9032412" y="3625926"/>
            <a:ext cx="3198569" cy="1463514"/>
          </a:xfrm>
          <a:prstGeom prst="rect">
            <a:avLst/>
          </a:prstGeom>
          <a:ln w="12700">
            <a:miter lim="400000"/>
          </a:ln>
        </p:spPr>
      </p:pic>
      <p:pic>
        <p:nvPicPr>
          <p:cNvPr id="361" name="WCRP.png" descr="WCRP.png"/>
          <p:cNvPicPr>
            <a:picLocks noChangeAspect="1"/>
          </p:cNvPicPr>
          <p:nvPr/>
        </p:nvPicPr>
        <p:blipFill>
          <a:blip r:embed="rId7">
            <a:extLst/>
          </a:blip>
          <a:stretch>
            <a:fillRect/>
          </a:stretch>
        </p:blipFill>
        <p:spPr>
          <a:xfrm>
            <a:off x="685601" y="3775297"/>
            <a:ext cx="3372088" cy="1212323"/>
          </a:xfrm>
          <a:prstGeom prst="rect">
            <a:avLst/>
          </a:prstGeom>
          <a:ln w="12700">
            <a:miter lim="400000"/>
          </a:ln>
        </p:spPr>
      </p:pic>
      <p:sp>
        <p:nvSpPr>
          <p:cNvPr id="362" name="IPCC ARs…"/>
          <p:cNvSpPr/>
          <p:nvPr/>
        </p:nvSpPr>
        <p:spPr>
          <a:xfrm>
            <a:off x="4364211" y="3971648"/>
            <a:ext cx="4276378" cy="10830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49262">
              <a:defRPr b="1" sz="2200">
                <a:solidFill>
                  <a:srgbClr val="1771A9"/>
                </a:solidFill>
                <a:latin typeface="Arial"/>
                <a:ea typeface="Arial"/>
                <a:cs typeface="Arial"/>
                <a:sym typeface="Arial"/>
              </a:defRPr>
            </a:pPr>
            <a:r>
              <a:t>IPCC ARs</a:t>
            </a:r>
          </a:p>
          <a:p>
            <a:pPr defTabSz="449262">
              <a:defRPr sz="2200">
                <a:solidFill>
                  <a:srgbClr val="1771A9"/>
                </a:solidFill>
                <a:latin typeface="Arial"/>
                <a:ea typeface="Arial"/>
                <a:cs typeface="Arial"/>
                <a:sym typeface="Arial"/>
              </a:defRPr>
            </a:pPr>
            <a:r>
              <a:t>Collect the state of the art in </a:t>
            </a:r>
          </a:p>
          <a:p>
            <a:pPr defTabSz="449262">
              <a:defRPr sz="2200">
                <a:solidFill>
                  <a:srgbClr val="1771A9"/>
                </a:solidFill>
                <a:latin typeface="Arial"/>
                <a:ea typeface="Arial"/>
                <a:cs typeface="Arial"/>
                <a:sym typeface="Arial"/>
              </a:defRPr>
            </a:pPr>
            <a:r>
              <a:t>understanding the climate system</a:t>
            </a:r>
          </a:p>
        </p:txBody>
      </p:sp>
      <p:sp>
        <p:nvSpPr>
          <p:cNvPr id="363" name="#2"/>
          <p:cNvSpPr/>
          <p:nvPr/>
        </p:nvSpPr>
        <p:spPr>
          <a:xfrm>
            <a:off x="2359435" y="5537217"/>
            <a:ext cx="425079" cy="4226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defTabSz="449262">
              <a:defRPr b="1" sz="2200">
                <a:solidFill>
                  <a:srgbClr val="1771A9"/>
                </a:solidFill>
                <a:latin typeface="Arial"/>
                <a:ea typeface="Arial"/>
                <a:cs typeface="Arial"/>
                <a:sym typeface="Arial"/>
              </a:defRPr>
            </a:lvl1pPr>
          </a:lstStyle>
          <a:p>
            <a:pPr/>
            <a:r>
              <a:t>#2</a:t>
            </a:r>
          </a:p>
        </p:txBody>
      </p:sp>
      <p:sp>
        <p:nvSpPr>
          <p:cNvPr id="364" name="#3"/>
          <p:cNvSpPr/>
          <p:nvPr/>
        </p:nvSpPr>
        <p:spPr>
          <a:xfrm>
            <a:off x="5037624" y="5537217"/>
            <a:ext cx="425079" cy="4226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defTabSz="449262">
              <a:defRPr b="1" sz="2200">
                <a:solidFill>
                  <a:srgbClr val="1771A9"/>
                </a:solidFill>
                <a:latin typeface="Arial"/>
                <a:ea typeface="Arial"/>
                <a:cs typeface="Arial"/>
                <a:sym typeface="Arial"/>
              </a:defRPr>
            </a:lvl1pPr>
          </a:lstStyle>
          <a:p>
            <a:pPr/>
            <a:r>
              <a:t>#3</a:t>
            </a:r>
          </a:p>
        </p:txBody>
      </p:sp>
      <p:sp>
        <p:nvSpPr>
          <p:cNvPr id="365" name="#4"/>
          <p:cNvSpPr/>
          <p:nvPr/>
        </p:nvSpPr>
        <p:spPr>
          <a:xfrm>
            <a:off x="7692256" y="5537217"/>
            <a:ext cx="425078" cy="4226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defTabSz="449262">
              <a:defRPr b="1" sz="2200">
                <a:solidFill>
                  <a:srgbClr val="1771A9"/>
                </a:solidFill>
                <a:latin typeface="Arial"/>
                <a:ea typeface="Arial"/>
                <a:cs typeface="Arial"/>
                <a:sym typeface="Arial"/>
              </a:defRPr>
            </a:lvl1pPr>
          </a:lstStyle>
          <a:p>
            <a:pPr/>
            <a:r>
              <a:t>#4</a:t>
            </a:r>
          </a:p>
        </p:txBody>
      </p:sp>
      <p:sp>
        <p:nvSpPr>
          <p:cNvPr id="366" name="#5"/>
          <p:cNvSpPr/>
          <p:nvPr/>
        </p:nvSpPr>
        <p:spPr>
          <a:xfrm>
            <a:off x="10365254" y="5537217"/>
            <a:ext cx="425079" cy="4226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defTabSz="449262">
              <a:defRPr b="1" sz="2200">
                <a:solidFill>
                  <a:srgbClr val="1771A9"/>
                </a:solidFill>
                <a:latin typeface="Arial"/>
                <a:ea typeface="Arial"/>
                <a:cs typeface="Arial"/>
                <a:sym typeface="Arial"/>
              </a:defRPr>
            </a:lvl1pPr>
          </a:lstStyle>
          <a:p>
            <a:pPr/>
            <a:r>
              <a:t>#5</a:t>
            </a:r>
          </a:p>
        </p:txBody>
      </p:sp>
      <p:sp>
        <p:nvSpPr>
          <p:cNvPr id="367" name="…"/>
          <p:cNvSpPr/>
          <p:nvPr/>
        </p:nvSpPr>
        <p:spPr>
          <a:xfrm>
            <a:off x="710232" y="7209301"/>
            <a:ext cx="419101" cy="4472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defTabSz="449262">
              <a:defRPr b="1" sz="2400">
                <a:solidFill>
                  <a:srgbClr val="1771A9"/>
                </a:solidFill>
                <a:latin typeface="Arial"/>
                <a:ea typeface="Arial"/>
                <a:cs typeface="Arial"/>
                <a:sym typeface="Arial"/>
              </a:defRPr>
            </a:lvl1pPr>
          </a:lstStyle>
          <a:p>
            <a:pPr/>
            <a:r>
              <a:t>…</a:t>
            </a:r>
          </a:p>
        </p:txBody>
      </p:sp>
      <p:sp>
        <p:nvSpPr>
          <p:cNvPr id="368" name="…"/>
          <p:cNvSpPr/>
          <p:nvPr/>
        </p:nvSpPr>
        <p:spPr>
          <a:xfrm>
            <a:off x="11824667" y="7209301"/>
            <a:ext cx="419101" cy="4472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defTabSz="449262">
              <a:defRPr b="1" sz="2400">
                <a:solidFill>
                  <a:srgbClr val="1771A9"/>
                </a:solidFill>
                <a:latin typeface="Arial"/>
                <a:ea typeface="Arial"/>
                <a:cs typeface="Arial"/>
                <a:sym typeface="Arial"/>
              </a:defRPr>
            </a:lvl1pPr>
          </a:lstStyle>
          <a:p>
            <a:pPr/>
            <a:r>
              <a:t>…</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0"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1" name="Model data"/>
          <p:cNvSpPr/>
          <p:nvPr>
            <p:ph type="title"/>
          </p:nvPr>
        </p:nvSpPr>
        <p:spPr>
          <a:prstGeom prst="rect">
            <a:avLst/>
          </a:prstGeom>
        </p:spPr>
        <p:txBody>
          <a:bodyPr/>
          <a:lstStyle/>
          <a:p>
            <a:pPr/>
            <a:r>
              <a:t>Model data</a:t>
            </a:r>
          </a:p>
        </p:txBody>
      </p:sp>
      <p:sp>
        <p:nvSpPr>
          <p:cNvPr id="372" name="Couple Model Intercomparison Project"/>
          <p:cNvSpPr/>
          <p:nvPr/>
        </p:nvSpPr>
        <p:spPr>
          <a:xfrm>
            <a:off x="243805" y="970992"/>
            <a:ext cx="12517191" cy="484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defRPr b="1" sz="2600">
                <a:solidFill>
                  <a:srgbClr val="1771A9"/>
                </a:solidFill>
                <a:latin typeface="Arial"/>
                <a:ea typeface="Arial"/>
                <a:cs typeface="Arial"/>
                <a:sym typeface="Arial"/>
              </a:defRPr>
            </a:lvl1pPr>
          </a:lstStyle>
          <a:p>
            <a:pPr/>
            <a:r>
              <a:t>Couple Model Intercomparison Project</a:t>
            </a:r>
          </a:p>
        </p:txBody>
      </p:sp>
      <p:sp>
        <p:nvSpPr>
          <p:cNvPr id="373" name="From phase 5 (CMIP5)"/>
          <p:cNvSpPr/>
          <p:nvPr/>
        </p:nvSpPr>
        <p:spPr>
          <a:xfrm>
            <a:off x="1603553" y="2216761"/>
            <a:ext cx="3455214"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400">
                <a:solidFill>
                  <a:srgbClr val="1771A9"/>
                </a:solidFill>
                <a:latin typeface="Avenir Next"/>
                <a:ea typeface="Avenir Next"/>
                <a:cs typeface="Avenir Next"/>
                <a:sym typeface="Avenir Next"/>
              </a:defRPr>
            </a:lvl1pPr>
          </a:lstStyle>
          <a:p>
            <a:pPr/>
            <a:r>
              <a:t> From phase 5 (CMIP5)</a:t>
            </a:r>
          </a:p>
        </p:txBody>
      </p:sp>
      <p:sp>
        <p:nvSpPr>
          <p:cNvPr id="374" name="To phase 6 (CMIP6)"/>
          <p:cNvSpPr/>
          <p:nvPr/>
        </p:nvSpPr>
        <p:spPr>
          <a:xfrm>
            <a:off x="7972142" y="2216761"/>
            <a:ext cx="3036114"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400">
                <a:solidFill>
                  <a:srgbClr val="1771A9"/>
                </a:solidFill>
                <a:latin typeface="Avenir Next"/>
                <a:ea typeface="Avenir Next"/>
                <a:cs typeface="Avenir Next"/>
                <a:sym typeface="Avenir Next"/>
              </a:defRPr>
            </a:lvl1pPr>
          </a:lstStyle>
          <a:p>
            <a:pPr/>
            <a:r>
              <a:t> To phase 6 (CMIP6)</a:t>
            </a:r>
          </a:p>
        </p:txBody>
      </p:sp>
      <p:pic>
        <p:nvPicPr>
          <p:cNvPr id="375" name="cmip7-circle-long-term.png" descr="cmip7-circle-long-term.png"/>
          <p:cNvPicPr>
            <a:picLocks noChangeAspect="1"/>
          </p:cNvPicPr>
          <p:nvPr/>
        </p:nvPicPr>
        <p:blipFill>
          <a:blip r:embed="rId2">
            <a:extLst/>
          </a:blip>
          <a:stretch>
            <a:fillRect/>
          </a:stretch>
        </p:blipFill>
        <p:spPr>
          <a:xfrm>
            <a:off x="516851" y="2942622"/>
            <a:ext cx="5628619" cy="5650896"/>
          </a:xfrm>
          <a:prstGeom prst="rect">
            <a:avLst/>
          </a:prstGeom>
          <a:ln w="12700">
            <a:miter lim="400000"/>
          </a:ln>
        </p:spPr>
      </p:pic>
      <p:pic>
        <p:nvPicPr>
          <p:cNvPr id="376" name="pasted-image.jpg" descr="pasted-image.jpg"/>
          <p:cNvPicPr>
            <a:picLocks noChangeAspect="1"/>
          </p:cNvPicPr>
          <p:nvPr/>
        </p:nvPicPr>
        <p:blipFill>
          <a:blip r:embed="rId3">
            <a:extLst/>
          </a:blip>
          <a:srcRect l="0" t="3204" r="0" b="3204"/>
          <a:stretch>
            <a:fillRect/>
          </a:stretch>
        </p:blipFill>
        <p:spPr>
          <a:xfrm>
            <a:off x="6450335" y="2783858"/>
            <a:ext cx="6079694" cy="5651003"/>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4" name="Introduction"/>
          <p:cNvSpPr/>
          <p:nvPr>
            <p:ph type="title"/>
          </p:nvPr>
        </p:nvSpPr>
        <p:spPr>
          <a:prstGeom prst="rect">
            <a:avLst/>
          </a:prstGeom>
        </p:spPr>
        <p:txBody>
          <a:bodyPr/>
          <a:lstStyle>
            <a:lvl1pPr defTabSz="457200">
              <a:defRPr>
                <a:solidFill>
                  <a:srgbClr val="ED720E"/>
                </a:solidFill>
              </a:defRPr>
            </a:lvl1pPr>
          </a:lstStyle>
          <a:p>
            <a:pPr/>
            <a:r>
              <a:t>Introduction</a:t>
            </a:r>
          </a:p>
        </p:txBody>
      </p:sp>
      <p:sp>
        <p:nvSpPr>
          <p:cNvPr id="155" name="Objectives of data management on the mesocentre:…"/>
          <p:cNvSpPr/>
          <p:nvPr/>
        </p:nvSpPr>
        <p:spPr>
          <a:xfrm>
            <a:off x="325760" y="2322481"/>
            <a:ext cx="12353280" cy="56619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b="1" sz="2600">
                <a:solidFill>
                  <a:srgbClr val="1771A9"/>
                </a:solidFill>
                <a:latin typeface="Arial"/>
                <a:ea typeface="Arial"/>
                <a:cs typeface="Arial"/>
                <a:sym typeface="Arial"/>
              </a:defRPr>
            </a:pPr>
            <a:r>
              <a:t>Objectives of data management on the mesocentre: </a:t>
            </a:r>
          </a:p>
          <a:p>
            <a:pPr algn="l" defTabSz="457200">
              <a:defRPr sz="2600">
                <a:solidFill>
                  <a:srgbClr val="1771A9"/>
                </a:solidFill>
                <a:latin typeface="Arial"/>
                <a:ea typeface="Arial"/>
                <a:cs typeface="Arial"/>
                <a:sym typeface="Arial"/>
              </a:defRPr>
            </a:pPr>
          </a:p>
          <a:p>
            <a:pPr marL="595347" indent="-321027" algn="l" defTabSz="457200">
              <a:buSzPct val="60000"/>
              <a:buBlip>
                <a:blip r:embed="rId2"/>
              </a:buBlip>
              <a:defRPr sz="2600">
                <a:solidFill>
                  <a:srgbClr val="1771A9"/>
                </a:solidFill>
                <a:latin typeface="Arial"/>
                <a:ea typeface="Arial"/>
                <a:cs typeface="Arial"/>
                <a:sym typeface="Arial"/>
              </a:defRPr>
            </a:pPr>
            <a:r>
              <a:t>The data close to the computing facility used by IPSL Labs</a:t>
            </a:r>
          </a:p>
          <a:p>
            <a:pPr marL="595347" indent="-321027" algn="l" defTabSz="457200">
              <a:buSzPct val="60000"/>
              <a:buBlip>
                <a:blip r:embed="rId2"/>
              </a:buBlip>
              <a:defRPr sz="2600">
                <a:solidFill>
                  <a:srgbClr val="1771A9"/>
                </a:solidFill>
                <a:latin typeface="Arial"/>
                <a:ea typeface="Arial"/>
                <a:cs typeface="Arial"/>
                <a:sym typeface="Arial"/>
              </a:defRPr>
            </a:pPr>
            <a:r>
              <a:t>To ease the use of observation and model data ➯ IPSL: a unique place</a:t>
            </a:r>
          </a:p>
          <a:p>
            <a:pPr marL="595347" indent="-321027" algn="l" defTabSz="457200">
              <a:buSzPct val="60000"/>
              <a:buBlip>
                <a:blip r:embed="rId2"/>
              </a:buBlip>
              <a:defRPr sz="2600">
                <a:solidFill>
                  <a:srgbClr val="1771A9"/>
                </a:solidFill>
                <a:latin typeface="Arial"/>
                <a:ea typeface="Arial"/>
                <a:cs typeface="Arial"/>
                <a:sym typeface="Arial"/>
              </a:defRPr>
            </a:pPr>
            <a:r>
              <a:t>To allow a mix use of different data types (model data, in-situ, satellites, reanalyses):</a:t>
            </a:r>
          </a:p>
          <a:p>
            <a:pPr marL="457200" indent="-182879" algn="l" defTabSz="457200">
              <a:defRPr sz="2600">
                <a:solidFill>
                  <a:srgbClr val="1771A9"/>
                </a:solidFill>
                <a:latin typeface="Arial"/>
                <a:ea typeface="Arial"/>
                <a:cs typeface="Arial"/>
                <a:sym typeface="Arial"/>
              </a:defRPr>
            </a:pPr>
          </a:p>
          <a:p>
            <a:pPr marL="457200" indent="-182879" algn="l" defTabSz="457200">
              <a:defRPr sz="2600">
                <a:solidFill>
                  <a:srgbClr val="1771A9"/>
                </a:solidFill>
                <a:latin typeface="Arial"/>
                <a:ea typeface="Arial"/>
                <a:cs typeface="Arial"/>
                <a:sym typeface="Arial"/>
              </a:defRPr>
            </a:pPr>
          </a:p>
          <a:p>
            <a:pPr marL="595347" indent="-321027" algn="l" defTabSz="457200">
              <a:buSzPct val="60000"/>
              <a:buBlip>
                <a:blip r:embed="rId2"/>
              </a:buBlip>
              <a:defRPr sz="2600">
                <a:solidFill>
                  <a:srgbClr val="1771A9"/>
                </a:solidFill>
                <a:latin typeface="Arial"/>
                <a:ea typeface="Arial"/>
                <a:cs typeface="Arial"/>
                <a:sym typeface="Arial"/>
              </a:defRPr>
            </a:pPr>
            <a:r>
              <a:t>Which data?</a:t>
            </a:r>
          </a:p>
          <a:p>
            <a:pPr marL="869667" indent="-321027" algn="l" defTabSz="457200">
              <a:buSzPct val="60000"/>
              <a:buBlip>
                <a:blip r:embed="rId3"/>
              </a:buBlip>
              <a:defRPr sz="2600">
                <a:solidFill>
                  <a:srgbClr val="1771A9"/>
                </a:solidFill>
                <a:latin typeface="Arial"/>
                <a:ea typeface="Arial"/>
                <a:cs typeface="Arial"/>
                <a:sym typeface="Arial"/>
              </a:defRPr>
            </a:pPr>
            <a:r>
              <a:t>Data produced by the IPSL scientific community</a:t>
            </a:r>
          </a:p>
          <a:p>
            <a:pPr marL="869667" indent="-321027" algn="l" defTabSz="457200">
              <a:buSzPct val="60000"/>
              <a:buBlip>
                <a:blip r:embed="rId3"/>
              </a:buBlip>
              <a:defRPr sz="2600">
                <a:solidFill>
                  <a:srgbClr val="1771A9"/>
                </a:solidFill>
                <a:latin typeface="Arial"/>
                <a:ea typeface="Arial"/>
                <a:cs typeface="Arial"/>
                <a:sym typeface="Arial"/>
              </a:defRPr>
            </a:pPr>
            <a:r>
              <a:t>Data from other data centres or communities</a:t>
            </a:r>
          </a:p>
          <a:p>
            <a:pPr marL="285750" indent="-285750" algn="l" defTabSz="457200">
              <a:defRPr sz="2400">
                <a:solidFill>
                  <a:srgbClr val="1771A9"/>
                </a:solidFill>
                <a:latin typeface="Arial"/>
                <a:ea typeface="Arial"/>
                <a:cs typeface="Arial"/>
                <a:sym typeface="Arial"/>
              </a:defRPr>
            </a:pPr>
          </a:p>
          <a:p>
            <a:pPr marL="285750" indent="-285750" algn="l" defTabSz="457200">
              <a:defRPr sz="2400">
                <a:solidFill>
                  <a:srgbClr val="1771A9"/>
                </a:solidFill>
                <a:latin typeface="Arial"/>
                <a:ea typeface="Arial"/>
                <a:cs typeface="Arial"/>
                <a:sym typeface="Arial"/>
              </a:defRPr>
            </a:pPr>
          </a:p>
          <a:p>
            <a:pPr marL="457200" indent="-457200" defTabSz="457200">
              <a:defRPr b="1">
                <a:solidFill>
                  <a:srgbClr val="EC710E"/>
                </a:solidFill>
                <a:latin typeface="Arial"/>
                <a:ea typeface="Arial"/>
                <a:cs typeface="Arial"/>
                <a:sym typeface="Arial"/>
              </a:defRPr>
            </a:pPr>
            <a:r>
              <a:t>The organised archive of data ≈ 1.6Po</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78" name="Sans titre.png" descr="Sans titre.png"/>
          <p:cNvPicPr>
            <a:picLocks noChangeAspect="1"/>
          </p:cNvPicPr>
          <p:nvPr/>
        </p:nvPicPr>
        <p:blipFill>
          <a:blip r:embed="rId2">
            <a:extLst/>
          </a:blip>
          <a:stretch>
            <a:fillRect/>
          </a:stretch>
        </p:blipFill>
        <p:spPr>
          <a:xfrm>
            <a:off x="4709451" y="7429868"/>
            <a:ext cx="4261450" cy="1993260"/>
          </a:xfrm>
          <a:prstGeom prst="rect">
            <a:avLst/>
          </a:prstGeom>
          <a:ln w="12700">
            <a:miter lim="400000"/>
          </a:ln>
        </p:spPr>
      </p:pic>
      <p:sp>
        <p:nvSpPr>
          <p:cNvPr id="379"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80" name="Model data"/>
          <p:cNvSpPr/>
          <p:nvPr>
            <p:ph type="title"/>
          </p:nvPr>
        </p:nvSpPr>
        <p:spPr>
          <a:prstGeom prst="rect">
            <a:avLst/>
          </a:prstGeom>
        </p:spPr>
        <p:txBody>
          <a:bodyPr/>
          <a:lstStyle/>
          <a:p>
            <a:pPr/>
            <a:r>
              <a:t>Model data</a:t>
            </a:r>
          </a:p>
        </p:txBody>
      </p:sp>
      <p:sp>
        <p:nvSpPr>
          <p:cNvPr id="381" name="Couple Model Intercomparison Project"/>
          <p:cNvSpPr/>
          <p:nvPr/>
        </p:nvSpPr>
        <p:spPr>
          <a:xfrm>
            <a:off x="243805" y="970992"/>
            <a:ext cx="12517191" cy="484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defRPr b="1" sz="2600">
                <a:solidFill>
                  <a:srgbClr val="1771A9"/>
                </a:solidFill>
                <a:latin typeface="Arial"/>
                <a:ea typeface="Arial"/>
                <a:cs typeface="Arial"/>
                <a:sym typeface="Arial"/>
              </a:defRPr>
            </a:lvl1pPr>
          </a:lstStyle>
          <a:p>
            <a:pPr/>
            <a:r>
              <a:t>Couple Model Intercomparison Project</a:t>
            </a:r>
          </a:p>
        </p:txBody>
      </p:sp>
      <p:sp>
        <p:nvSpPr>
          <p:cNvPr id="382" name="Many, many processes !…"/>
          <p:cNvSpPr/>
          <p:nvPr/>
        </p:nvSpPr>
        <p:spPr>
          <a:xfrm>
            <a:off x="312744" y="2052603"/>
            <a:ext cx="12044627" cy="11584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sz="2400">
                <a:solidFill>
                  <a:srgbClr val="1771A9"/>
                </a:solidFill>
                <a:latin typeface="Arial"/>
                <a:ea typeface="Arial"/>
                <a:cs typeface="Arial"/>
                <a:sym typeface="Arial"/>
              </a:defRPr>
            </a:pPr>
            <a:r>
              <a:t>Many, many processes !</a:t>
            </a:r>
          </a:p>
          <a:p>
            <a:pPr algn="l">
              <a:defRPr sz="2400">
                <a:solidFill>
                  <a:srgbClr val="1771A9"/>
                </a:solidFill>
                <a:latin typeface="Arial"/>
                <a:ea typeface="Arial"/>
                <a:cs typeface="Arial"/>
                <a:sym typeface="Arial"/>
              </a:defRPr>
            </a:pPr>
            <a:r>
              <a:t>Many, many (interconnected) communities !</a:t>
            </a:r>
          </a:p>
          <a:p>
            <a:pPr algn="l">
              <a:defRPr sz="2400">
                <a:solidFill>
                  <a:srgbClr val="1771A9"/>
                </a:solidFill>
                <a:latin typeface="Arial"/>
                <a:ea typeface="Arial"/>
                <a:cs typeface="Arial"/>
                <a:sym typeface="Arial"/>
              </a:defRPr>
            </a:pPr>
            <a:r>
              <a:t>Many, many closed tied projects:</a:t>
            </a:r>
          </a:p>
        </p:txBody>
      </p:sp>
      <p:graphicFrame>
        <p:nvGraphicFramePr>
          <p:cNvPr id="383" name="Tableau"/>
          <p:cNvGraphicFramePr/>
          <p:nvPr/>
        </p:nvGraphicFramePr>
        <p:xfrm>
          <a:off x="986" y="3700100"/>
          <a:ext cx="13002828" cy="363566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063267"/>
                <a:gridCol w="8939561"/>
              </a:tblGrid>
              <a:tr h="463913">
                <a:tc>
                  <a:txBody>
                    <a:bodyPr/>
                    <a:lstStyle/>
                    <a:p>
                      <a:pPr lvl="6" algn="l">
                        <a:defRPr b="1" i="1" sz="2400">
                          <a:solidFill>
                            <a:srgbClr val="1771A9"/>
                          </a:solidFill>
                          <a:latin typeface="Arial"/>
                          <a:ea typeface="Arial"/>
                          <a:cs typeface="Arial"/>
                          <a:sym typeface="Arial"/>
                        </a:defRPr>
                      </a:pPr>
                      <a:r>
                        <a:t>input4MIPs</a:t>
                      </a:r>
                    </a:p>
                  </a:txBody>
                  <a:tcPr marL="50800" marR="50800" marT="50800" marB="50800" anchor="t" anchorCtr="0" horzOverflow="overflow"/>
                </a:tc>
                <a:tc>
                  <a:txBody>
                    <a:bodyPr/>
                    <a:lstStyle/>
                    <a:p>
                      <a:pPr algn="l"/>
                      <a:r>
                        <a:rPr sz="2400">
                          <a:solidFill>
                            <a:srgbClr val="1771A9"/>
                          </a:solidFill>
                          <a:latin typeface="Arial"/>
                          <a:ea typeface="Arial"/>
                          <a:cs typeface="Arial"/>
                          <a:sym typeface="Arial"/>
                        </a:rPr>
                        <a:t>Input datasets for Model Intercomparison Projects</a:t>
                      </a:r>
                    </a:p>
                  </a:txBody>
                  <a:tcPr marL="50800" marR="50800" marT="50800" marB="50800" anchor="t" anchorCtr="0" horzOverflow="overflow"/>
                </a:tc>
              </a:tr>
              <a:tr h="463913">
                <a:tc>
                  <a:txBody>
                    <a:bodyPr/>
                    <a:lstStyle/>
                    <a:p>
                      <a:pPr lvl="6" algn="l">
                        <a:defRPr b="1" i="1" sz="2400">
                          <a:solidFill>
                            <a:srgbClr val="1771A9"/>
                          </a:solidFill>
                          <a:latin typeface="Arial"/>
                          <a:ea typeface="Arial"/>
                          <a:cs typeface="Arial"/>
                          <a:sym typeface="Arial"/>
                        </a:defRPr>
                      </a:pPr>
                      <a:r>
                        <a:t>ISIMIP</a:t>
                      </a:r>
                    </a:p>
                  </a:txBody>
                  <a:tcPr marL="50800" marR="50800" marT="50800" marB="50800" anchor="t" anchorCtr="0" horzOverflow="overflow">
                    <a:solidFill>
                      <a:srgbClr val="76D6FF">
                        <a:alpha val="50000"/>
                      </a:srgbClr>
                    </a:solidFill>
                  </a:tcPr>
                </a:tc>
                <a:tc>
                  <a:txBody>
                    <a:bodyPr/>
                    <a:lstStyle/>
                    <a:p>
                      <a:pPr algn="l"/>
                      <a:r>
                        <a:rPr sz="2400">
                          <a:solidFill>
                            <a:srgbClr val="1771A9"/>
                          </a:solidFill>
                          <a:latin typeface="Arial"/>
                          <a:ea typeface="Arial"/>
                          <a:cs typeface="Arial"/>
                          <a:sym typeface="Arial"/>
                        </a:rPr>
                        <a:t>Inter-Sectoral Impact Model Intercomparison Project</a:t>
                      </a:r>
                    </a:p>
                  </a:txBody>
                  <a:tcPr marL="50800" marR="50800" marT="50800" marB="50800" anchor="t" anchorCtr="0" horzOverflow="overflow">
                    <a:solidFill>
                      <a:srgbClr val="76D6FF">
                        <a:alpha val="50000"/>
                      </a:srgbClr>
                    </a:solidFill>
                  </a:tcPr>
                </a:tc>
              </a:tr>
              <a:tr h="463913">
                <a:tc>
                  <a:txBody>
                    <a:bodyPr/>
                    <a:lstStyle/>
                    <a:p>
                      <a:pPr lvl="6" algn="l">
                        <a:defRPr b="1" i="1" sz="2400">
                          <a:solidFill>
                            <a:srgbClr val="1771A9"/>
                          </a:solidFill>
                          <a:latin typeface="Arial"/>
                          <a:ea typeface="Arial"/>
                          <a:cs typeface="Arial"/>
                          <a:sym typeface="Arial"/>
                        </a:defRPr>
                      </a:pPr>
                      <a:r>
                        <a:t>GeoMIP</a:t>
                      </a:r>
                    </a:p>
                  </a:txBody>
                  <a:tcPr marL="50800" marR="50800" marT="50800" marB="50800" anchor="t" anchorCtr="0" horzOverflow="overflow"/>
                </a:tc>
                <a:tc>
                  <a:txBody>
                    <a:bodyPr/>
                    <a:lstStyle/>
                    <a:p>
                      <a:pPr algn="l"/>
                      <a:r>
                        <a:rPr sz="2400">
                          <a:solidFill>
                            <a:srgbClr val="1771A9"/>
                          </a:solidFill>
                          <a:latin typeface="Arial"/>
                          <a:ea typeface="Arial"/>
                          <a:cs typeface="Arial"/>
                          <a:sym typeface="Arial"/>
                        </a:rPr>
                        <a:t>Geoengineering Model Intercomparison Project</a:t>
                      </a:r>
                    </a:p>
                  </a:txBody>
                  <a:tcPr marL="50800" marR="50800" marT="50800" marB="50800" anchor="t" anchorCtr="0" horzOverflow="overflow"/>
                </a:tc>
              </a:tr>
              <a:tr h="463913">
                <a:tc>
                  <a:txBody>
                    <a:bodyPr/>
                    <a:lstStyle/>
                    <a:p>
                      <a:pPr lvl="6" algn="l">
                        <a:defRPr b="1" i="1" sz="2400">
                          <a:solidFill>
                            <a:srgbClr val="1771A9"/>
                          </a:solidFill>
                          <a:latin typeface="Arial"/>
                          <a:ea typeface="Arial"/>
                          <a:cs typeface="Arial"/>
                          <a:sym typeface="Arial"/>
                        </a:defRPr>
                      </a:pPr>
                      <a:r>
                        <a:t>PMIP3</a:t>
                      </a:r>
                    </a:p>
                  </a:txBody>
                  <a:tcPr marL="50800" marR="50800" marT="50800" marB="50800" anchor="t" anchorCtr="0" horzOverflow="overflow">
                    <a:solidFill>
                      <a:srgbClr val="76D6FF">
                        <a:alpha val="50000"/>
                      </a:srgbClr>
                    </a:solidFill>
                  </a:tcPr>
                </a:tc>
                <a:tc>
                  <a:txBody>
                    <a:bodyPr/>
                    <a:lstStyle/>
                    <a:p>
                      <a:pPr algn="l"/>
                      <a:r>
                        <a:rPr sz="2400">
                          <a:solidFill>
                            <a:srgbClr val="1771A9"/>
                          </a:solidFill>
                          <a:latin typeface="Arial"/>
                          <a:ea typeface="Arial"/>
                          <a:cs typeface="Arial"/>
                          <a:sym typeface="Arial"/>
                        </a:rPr>
                        <a:t>Paleoclimate Modelling Intercomparison Project</a:t>
                      </a:r>
                    </a:p>
                  </a:txBody>
                  <a:tcPr marL="50800" marR="50800" marT="50800" marB="50800" anchor="t" anchorCtr="0" horzOverflow="overflow">
                    <a:solidFill>
                      <a:srgbClr val="76D6FF">
                        <a:alpha val="50000"/>
                      </a:srgbClr>
                    </a:solidFill>
                  </a:tcPr>
                </a:tc>
              </a:tr>
              <a:tr h="463913">
                <a:tc>
                  <a:txBody>
                    <a:bodyPr/>
                    <a:lstStyle/>
                    <a:p>
                      <a:pPr lvl="6" algn="l">
                        <a:defRPr b="1" i="1" sz="2400">
                          <a:solidFill>
                            <a:srgbClr val="1771A9"/>
                          </a:solidFill>
                          <a:latin typeface="Arial"/>
                          <a:ea typeface="Arial"/>
                          <a:cs typeface="Arial"/>
                          <a:sym typeface="Arial"/>
                        </a:defRPr>
                      </a:pPr>
                      <a:r>
                        <a:t>TAMIP</a:t>
                      </a:r>
                    </a:p>
                  </a:txBody>
                  <a:tcPr marL="50800" marR="50800" marT="50800" marB="50800" anchor="t" anchorCtr="0" horzOverflow="overflow"/>
                </a:tc>
                <a:tc>
                  <a:txBody>
                    <a:bodyPr/>
                    <a:lstStyle/>
                    <a:p>
                      <a:pPr algn="l"/>
                      <a:r>
                        <a:rPr sz="2400">
                          <a:solidFill>
                            <a:srgbClr val="1771A9"/>
                          </a:solidFill>
                          <a:latin typeface="Arial"/>
                          <a:ea typeface="Arial"/>
                          <a:cs typeface="Arial"/>
                          <a:sym typeface="Arial"/>
                        </a:rPr>
                        <a:t>Transpose-Atmospheric Model Intercomparison Project</a:t>
                      </a:r>
                    </a:p>
                  </a:txBody>
                  <a:tcPr marL="50800" marR="50800" marT="50800" marB="50800" anchor="t" anchorCtr="0" horzOverflow="overflow"/>
                </a:tc>
              </a:tr>
              <a:tr h="463913">
                <a:tc>
                  <a:txBody>
                    <a:bodyPr/>
                    <a:lstStyle/>
                    <a:p>
                      <a:pPr lvl="6" algn="l">
                        <a:defRPr b="1" i="1" sz="2400">
                          <a:solidFill>
                            <a:srgbClr val="1771A9"/>
                          </a:solidFill>
                          <a:latin typeface="Arial"/>
                          <a:ea typeface="Arial"/>
                          <a:cs typeface="Arial"/>
                          <a:sym typeface="Arial"/>
                        </a:defRPr>
                      </a:pPr>
                      <a:r>
                        <a:t>EUCLIPSE</a:t>
                      </a:r>
                    </a:p>
                  </a:txBody>
                  <a:tcPr marL="50800" marR="50800" marT="50800" marB="50800" anchor="t" anchorCtr="0" horzOverflow="overflow">
                    <a:solidFill>
                      <a:srgbClr val="76D6FF">
                        <a:alpha val="50000"/>
                      </a:srgbClr>
                    </a:solidFill>
                  </a:tcPr>
                </a:tc>
                <a:tc>
                  <a:txBody>
                    <a:bodyPr/>
                    <a:lstStyle/>
                    <a:p>
                      <a:pPr algn="l"/>
                      <a:r>
                        <a:rPr sz="2400">
                          <a:solidFill>
                            <a:srgbClr val="1771A9"/>
                          </a:solidFill>
                          <a:latin typeface="Arial"/>
                          <a:ea typeface="Arial"/>
                          <a:cs typeface="Arial"/>
                          <a:sym typeface="Arial"/>
                        </a:rPr>
                        <a:t>European Union Cloud Intercomparison, Process Study and Evaluation Project</a:t>
                      </a:r>
                    </a:p>
                  </a:txBody>
                  <a:tcPr marL="50800" marR="50800" marT="50800" marB="50800" anchor="t" anchorCtr="0" horzOverflow="overflow">
                    <a:solidFill>
                      <a:srgbClr val="76D6FF">
                        <a:alpha val="50000"/>
                      </a:srgbClr>
                    </a:solidFill>
                  </a:tcPr>
                </a:tc>
              </a:tr>
              <a:tr h="463913">
                <a:tc>
                  <a:txBody>
                    <a:bodyPr/>
                    <a:lstStyle/>
                    <a:p>
                      <a:pPr lvl="6" algn="l">
                        <a:defRPr b="1" i="1" sz="2400">
                          <a:solidFill>
                            <a:srgbClr val="1771A9"/>
                          </a:solidFill>
                          <a:latin typeface="Arial"/>
                          <a:ea typeface="Arial"/>
                          <a:cs typeface="Arial"/>
                          <a:sym typeface="Arial"/>
                        </a:defRPr>
                      </a:pPr>
                      <a:r>
                        <a:t>LUCID</a:t>
                      </a:r>
                    </a:p>
                  </a:txBody>
                  <a:tcPr marL="50800" marR="50800" marT="50800" marB="50800" anchor="t" anchorCtr="0" horzOverflow="overflow"/>
                </a:tc>
                <a:tc>
                  <a:txBody>
                    <a:bodyPr/>
                    <a:lstStyle/>
                    <a:p>
                      <a:pPr algn="l"/>
                      <a:r>
                        <a:rPr sz="2400">
                          <a:solidFill>
                            <a:srgbClr val="1771A9"/>
                          </a:solidFill>
                          <a:latin typeface="Arial"/>
                          <a:ea typeface="Arial"/>
                          <a:cs typeface="Arial"/>
                          <a:sym typeface="Arial"/>
                        </a:rPr>
                        <a:t>Land-Use and Climate, IDentification of robust impacts</a:t>
                      </a:r>
                    </a:p>
                  </a:txBody>
                  <a:tcPr marL="50800" marR="50800" marT="50800" marB="50800" anchor="t" anchorCtr="0" horzOverflow="overflow"/>
                </a:tc>
              </a:tr>
            </a:tbl>
          </a:graphicData>
        </a:graphic>
      </p:graphicFrame>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5"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86" name="Model data"/>
          <p:cNvSpPr/>
          <p:nvPr>
            <p:ph type="title"/>
          </p:nvPr>
        </p:nvSpPr>
        <p:spPr>
          <a:prstGeom prst="rect">
            <a:avLst/>
          </a:prstGeom>
        </p:spPr>
        <p:txBody>
          <a:bodyPr/>
          <a:lstStyle/>
          <a:p>
            <a:pPr/>
            <a:r>
              <a:t>Model data</a:t>
            </a:r>
          </a:p>
        </p:txBody>
      </p:sp>
      <p:sp>
        <p:nvSpPr>
          <p:cNvPr id="387" name="The Coordinated Regional Climate…"/>
          <p:cNvSpPr/>
          <p:nvPr/>
        </p:nvSpPr>
        <p:spPr>
          <a:xfrm>
            <a:off x="243805" y="970992"/>
            <a:ext cx="12517191" cy="8781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1" sz="2600">
                <a:solidFill>
                  <a:srgbClr val="1771A9"/>
                </a:solidFill>
                <a:latin typeface="Arial"/>
                <a:ea typeface="Arial"/>
                <a:cs typeface="Arial"/>
                <a:sym typeface="Arial"/>
              </a:defRPr>
            </a:pPr>
            <a:r>
              <a:t>The Coordinated Regional Climate</a:t>
            </a:r>
          </a:p>
          <a:p>
            <a:pPr defTabSz="457200">
              <a:defRPr b="1" sz="2600">
                <a:solidFill>
                  <a:srgbClr val="1771A9"/>
                </a:solidFill>
                <a:latin typeface="Arial"/>
                <a:ea typeface="Arial"/>
                <a:cs typeface="Arial"/>
                <a:sym typeface="Arial"/>
              </a:defRPr>
            </a:pPr>
            <a:r>
              <a:t>Downscaling Experiment (CORDEX)</a:t>
            </a:r>
          </a:p>
        </p:txBody>
      </p:sp>
      <p:sp>
        <p:nvSpPr>
          <p:cNvPr id="388" name="The CORDEX vision is to advance and coordinate the science and application of regional climate downscaling through global partnerships. CORDEX goals are:…"/>
          <p:cNvSpPr/>
          <p:nvPr/>
        </p:nvSpPr>
        <p:spPr>
          <a:xfrm>
            <a:off x="480087" y="2207203"/>
            <a:ext cx="12044627" cy="32920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a:defRPr sz="2400">
                <a:solidFill>
                  <a:srgbClr val="1771A9"/>
                </a:solidFill>
                <a:latin typeface="Arial"/>
                <a:ea typeface="Arial"/>
                <a:cs typeface="Arial"/>
                <a:sym typeface="Arial"/>
              </a:defRPr>
            </a:pPr>
            <a:r>
              <a:t>The CORDEX vision is to advance and coordinate the science and application of regional climate downscaling through global partnerships. CORDEX goals are:</a:t>
            </a:r>
          </a:p>
          <a:p>
            <a:pPr algn="just">
              <a:defRPr sz="2400">
                <a:solidFill>
                  <a:srgbClr val="1771A9"/>
                </a:solidFill>
                <a:latin typeface="Arial"/>
                <a:ea typeface="Arial"/>
                <a:cs typeface="Arial"/>
                <a:sym typeface="Arial"/>
              </a:defRPr>
            </a:pPr>
          </a:p>
          <a:p>
            <a:pPr marL="330200" indent="-330200" algn="just">
              <a:buSzPct val="100000"/>
              <a:buChar char="✓"/>
              <a:defRPr sz="2400">
                <a:solidFill>
                  <a:srgbClr val="1771A9"/>
                </a:solidFill>
                <a:latin typeface="Arial"/>
                <a:ea typeface="Arial"/>
                <a:cs typeface="Arial"/>
                <a:sym typeface="Arial"/>
              </a:defRPr>
            </a:pPr>
            <a:r>
              <a:t>To better understand relevant regional/local climate phenomena, their variability and changes, through downscaling,</a:t>
            </a:r>
          </a:p>
          <a:p>
            <a:pPr marL="330200" indent="-330200" algn="just">
              <a:buSzPct val="100000"/>
              <a:buChar char="✓"/>
              <a:defRPr sz="2400">
                <a:solidFill>
                  <a:srgbClr val="1771A9"/>
                </a:solidFill>
                <a:latin typeface="Arial"/>
                <a:ea typeface="Arial"/>
                <a:cs typeface="Arial"/>
                <a:sym typeface="Arial"/>
              </a:defRPr>
            </a:pPr>
            <a:r>
              <a:t>To evaluate and improve regional climate downscaling models and techniques,</a:t>
            </a:r>
          </a:p>
          <a:p>
            <a:pPr marL="330200" indent="-330200" algn="just">
              <a:buSzPct val="100000"/>
              <a:buChar char="✓"/>
              <a:defRPr sz="2400">
                <a:solidFill>
                  <a:srgbClr val="1771A9"/>
                </a:solidFill>
                <a:latin typeface="Arial"/>
                <a:ea typeface="Arial"/>
                <a:cs typeface="Arial"/>
                <a:sym typeface="Arial"/>
              </a:defRPr>
            </a:pPr>
            <a:r>
              <a:t>To produce coordinated sets of regional downscaled projections worldwide, and</a:t>
            </a:r>
          </a:p>
          <a:p>
            <a:pPr marL="330200" indent="-330200" algn="just">
              <a:buSzPct val="100000"/>
              <a:buChar char="✓"/>
              <a:defRPr sz="2400">
                <a:solidFill>
                  <a:srgbClr val="1771A9"/>
                </a:solidFill>
                <a:latin typeface="Arial"/>
                <a:ea typeface="Arial"/>
                <a:cs typeface="Arial"/>
                <a:sym typeface="Arial"/>
              </a:defRPr>
            </a:pPr>
            <a:r>
              <a:t>To foster communication and knowledge exchange with users of regional climate information.</a:t>
            </a:r>
          </a:p>
        </p:txBody>
      </p:sp>
      <p:pic>
        <p:nvPicPr>
          <p:cNvPr id="389" name="pasted-image.jpeg" descr="pasted-image.jpeg"/>
          <p:cNvPicPr>
            <a:picLocks noChangeAspect="1"/>
          </p:cNvPicPr>
          <p:nvPr/>
        </p:nvPicPr>
        <p:blipFill>
          <a:blip r:embed="rId2">
            <a:extLst/>
          </a:blip>
          <a:stretch>
            <a:fillRect/>
          </a:stretch>
        </p:blipFill>
        <p:spPr>
          <a:xfrm>
            <a:off x="812800" y="5932420"/>
            <a:ext cx="11379200" cy="3098801"/>
          </a:xfrm>
          <a:prstGeom prst="rect">
            <a:avLst/>
          </a:prstGeom>
          <a:ln w="12700">
            <a:miter lim="400000"/>
          </a:ln>
        </p:spPr>
      </p:pic>
      <p:sp>
        <p:nvSpPr>
          <p:cNvPr id="390" name="CORDEX domains"/>
          <p:cNvSpPr/>
          <p:nvPr/>
        </p:nvSpPr>
        <p:spPr>
          <a:xfrm>
            <a:off x="10523746" y="5697492"/>
            <a:ext cx="1596430"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atin typeface="Arial"/>
                <a:ea typeface="Arial"/>
                <a:cs typeface="Arial"/>
                <a:sym typeface="Arial"/>
              </a:defRPr>
            </a:lvl1pPr>
          </a:lstStyle>
          <a:p>
            <a:pPr/>
            <a:r>
              <a:t>CORDEX domains</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2"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93" name="Model data"/>
          <p:cNvSpPr/>
          <p:nvPr>
            <p:ph type="title"/>
          </p:nvPr>
        </p:nvSpPr>
        <p:spPr>
          <a:prstGeom prst="rect">
            <a:avLst/>
          </a:prstGeom>
        </p:spPr>
        <p:txBody>
          <a:bodyPr/>
          <a:lstStyle/>
          <a:p>
            <a:pPr/>
            <a:r>
              <a:t>Model data</a:t>
            </a:r>
          </a:p>
        </p:txBody>
      </p:sp>
      <p:sp>
        <p:nvSpPr>
          <p:cNvPr id="394" name="Climate « big » data"/>
          <p:cNvSpPr/>
          <p:nvPr/>
        </p:nvSpPr>
        <p:spPr>
          <a:xfrm>
            <a:off x="243805" y="970992"/>
            <a:ext cx="12517191" cy="484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defRPr b="1" sz="2600">
                <a:solidFill>
                  <a:srgbClr val="1771A9"/>
                </a:solidFill>
                <a:latin typeface="Arial"/>
                <a:ea typeface="Arial"/>
                <a:cs typeface="Arial"/>
                <a:sym typeface="Arial"/>
              </a:defRPr>
            </a:lvl1pPr>
          </a:lstStyle>
          <a:p>
            <a:pPr/>
            <a:r>
              <a:t>Climate « big » data</a:t>
            </a:r>
          </a:p>
        </p:txBody>
      </p:sp>
      <p:sp>
        <p:nvSpPr>
          <p:cNvPr id="395" name="CMIP5 data archive final status…"/>
          <p:cNvSpPr/>
          <p:nvPr/>
        </p:nvSpPr>
        <p:spPr>
          <a:xfrm>
            <a:off x="480087" y="1594786"/>
            <a:ext cx="12044627" cy="34698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a:defRPr b="1" sz="2400">
                <a:solidFill>
                  <a:srgbClr val="1771A9"/>
                </a:solidFill>
                <a:latin typeface="Arial"/>
                <a:ea typeface="Arial"/>
                <a:cs typeface="Arial"/>
                <a:sym typeface="Arial"/>
              </a:defRPr>
            </a:pPr>
            <a:r>
              <a:t>CMIP5 data archive final status</a:t>
            </a:r>
          </a:p>
          <a:p>
            <a:pPr marL="359228" indent="-359228" algn="just">
              <a:buClr>
                <a:srgbClr val="414141"/>
              </a:buClr>
              <a:buSzPct val="50000"/>
              <a:buBlip>
                <a:blip r:embed="rId2"/>
              </a:buBlip>
              <a:defRPr sz="2400">
                <a:solidFill>
                  <a:srgbClr val="1771A9"/>
                </a:solidFill>
                <a:latin typeface="Arial"/>
                <a:ea typeface="Arial"/>
                <a:cs typeface="Arial"/>
                <a:sym typeface="Arial"/>
              </a:defRPr>
            </a:pPr>
            <a:r>
              <a:t>1.8 PB for 59,000 datasets, 4.3 Mio Files,</a:t>
            </a:r>
          </a:p>
          <a:p>
            <a:pPr marL="359228" indent="-359228" algn="just">
              <a:buClr>
                <a:srgbClr val="414141"/>
              </a:buClr>
              <a:buSzPct val="50000"/>
              <a:buBlip>
                <a:blip r:embed="rId2"/>
              </a:buBlip>
              <a:defRPr sz="2400">
                <a:solidFill>
                  <a:srgbClr val="1771A9"/>
                </a:solidFill>
                <a:latin typeface="Arial"/>
                <a:ea typeface="Arial"/>
                <a:cs typeface="Arial"/>
                <a:sym typeface="Arial"/>
              </a:defRPr>
            </a:pPr>
            <a:r>
              <a:t>60 climate models</a:t>
            </a:r>
          </a:p>
          <a:p>
            <a:pPr marL="359228" indent="-359228" algn="just">
              <a:buClr>
                <a:srgbClr val="414141"/>
              </a:buClr>
              <a:buSzPct val="50000"/>
              <a:buBlip>
                <a:blip r:embed="rId2"/>
              </a:buBlip>
              <a:defRPr sz="2400">
                <a:solidFill>
                  <a:srgbClr val="1771A9"/>
                </a:solidFill>
                <a:latin typeface="Arial"/>
                <a:ea typeface="Arial"/>
                <a:cs typeface="Arial"/>
                <a:sym typeface="Arial"/>
              </a:defRPr>
            </a:pPr>
            <a:r>
              <a:t>CMIP5 data is about 50 times CMIP3.</a:t>
            </a:r>
          </a:p>
          <a:p>
            <a:pPr algn="just">
              <a:defRPr sz="1200">
                <a:solidFill>
                  <a:srgbClr val="1771A9"/>
                </a:solidFill>
                <a:latin typeface="Arial"/>
                <a:ea typeface="Arial"/>
                <a:cs typeface="Arial"/>
                <a:sym typeface="Arial"/>
              </a:defRPr>
            </a:pPr>
          </a:p>
          <a:p>
            <a:pPr algn="just">
              <a:defRPr b="1" sz="2400">
                <a:solidFill>
                  <a:srgbClr val="1771A9"/>
                </a:solidFill>
                <a:latin typeface="Arial"/>
                <a:ea typeface="Arial"/>
                <a:cs typeface="Arial"/>
                <a:sym typeface="Arial"/>
              </a:defRPr>
            </a:pPr>
            <a:r>
              <a:t>Extrapolation to CMIP6</a:t>
            </a:r>
          </a:p>
          <a:p>
            <a:pPr marL="359228" indent="-359228" algn="just">
              <a:buClr>
                <a:srgbClr val="414141"/>
              </a:buClr>
              <a:buSzPct val="50000"/>
              <a:buBlip>
                <a:blip r:embed="rId2"/>
              </a:buBlip>
              <a:defRPr sz="2400">
                <a:solidFill>
                  <a:srgbClr val="1771A9"/>
                </a:solidFill>
                <a:latin typeface="Arial"/>
                <a:ea typeface="Arial"/>
                <a:cs typeface="Arial"/>
                <a:sym typeface="Arial"/>
              </a:defRPr>
            </a:pPr>
            <a:r>
              <a:t>CMIP6 has a more complex experiment structure than CMIP5, </a:t>
            </a:r>
          </a:p>
          <a:p>
            <a:pPr marL="359228" indent="-359228" algn="just">
              <a:buClr>
                <a:srgbClr val="414141"/>
              </a:buClr>
              <a:buSzPct val="50000"/>
              <a:buBlip>
                <a:blip r:embed="rId2"/>
              </a:buBlip>
              <a:defRPr sz="2400">
                <a:solidFill>
                  <a:srgbClr val="1771A9"/>
                </a:solidFill>
                <a:latin typeface="Arial"/>
                <a:ea typeface="Arial"/>
                <a:cs typeface="Arial"/>
                <a:sym typeface="Arial"/>
              </a:defRPr>
            </a:pPr>
            <a:r>
              <a:t>More models, finer spatial resolution and larger ensembles,</a:t>
            </a:r>
          </a:p>
          <a:p>
            <a:pPr marL="359228" indent="-359228" algn="just">
              <a:buClr>
                <a:srgbClr val="414141"/>
              </a:buClr>
              <a:buSzPct val="50000"/>
              <a:buBlip>
                <a:blip r:embed="rId2"/>
              </a:buBlip>
              <a:defRPr b="1" sz="2400">
                <a:solidFill>
                  <a:srgbClr val="0433FF"/>
                </a:solidFill>
                <a:latin typeface="Arial"/>
                <a:ea typeface="Arial"/>
                <a:cs typeface="Arial"/>
                <a:sym typeface="Arial"/>
              </a:defRPr>
            </a:pPr>
            <a:r>
              <a:t>Factor of 20: 36 PB in 86 Mio Files</a:t>
            </a:r>
          </a:p>
          <a:p>
            <a:pPr marL="359228" indent="-359228" algn="just">
              <a:buClr>
                <a:srgbClr val="414141"/>
              </a:buClr>
              <a:buSzPct val="50000"/>
              <a:buBlip>
                <a:blip r:embed="rId2"/>
              </a:buBlip>
              <a:defRPr b="1" sz="2400">
                <a:solidFill>
                  <a:srgbClr val="FF2600"/>
                </a:solidFill>
                <a:latin typeface="Arial"/>
                <a:ea typeface="Arial"/>
                <a:cs typeface="Arial"/>
                <a:sym typeface="Arial"/>
              </a:defRPr>
            </a:pPr>
            <a:r>
              <a:t>Factor of 50: 90 PB in 215 Mio Files</a:t>
            </a:r>
          </a:p>
        </p:txBody>
      </p:sp>
      <p:grpSp>
        <p:nvGrpSpPr>
          <p:cNvPr id="403" name="Grouper"/>
          <p:cNvGrpSpPr/>
          <p:nvPr/>
        </p:nvGrpSpPr>
        <p:grpSpPr>
          <a:xfrm>
            <a:off x="6556657" y="4499054"/>
            <a:ext cx="6032183" cy="4729435"/>
            <a:chOff x="-215900" y="-190499"/>
            <a:chExt cx="6032182" cy="4729434"/>
          </a:xfrm>
        </p:grpSpPr>
        <p:pic>
          <p:nvPicPr>
            <p:cNvPr id="396" name="pasted-image.pdf" descr="pasted-image.pdf"/>
            <p:cNvPicPr>
              <a:picLocks noChangeAspect="0"/>
            </p:cNvPicPr>
            <p:nvPr/>
          </p:nvPicPr>
          <p:blipFill>
            <a:blip r:embed="rId3">
              <a:extLst/>
            </a:blip>
            <a:stretch>
              <a:fillRect/>
            </a:stretch>
          </p:blipFill>
          <p:spPr>
            <a:xfrm>
              <a:off x="-215900" y="-190500"/>
              <a:ext cx="6032183" cy="4729435"/>
            </a:xfrm>
            <a:prstGeom prst="rect">
              <a:avLst/>
            </a:prstGeom>
            <a:effectLst/>
          </p:spPr>
        </p:pic>
        <p:sp>
          <p:nvSpPr>
            <p:cNvPr id="397" name="Ligne"/>
            <p:cNvSpPr/>
            <p:nvPr/>
          </p:nvSpPr>
          <p:spPr>
            <a:xfrm>
              <a:off x="3731236" y="714142"/>
              <a:ext cx="342409" cy="1"/>
            </a:xfrm>
            <a:prstGeom prst="line">
              <a:avLst/>
            </a:prstGeom>
            <a:noFill/>
            <a:ln w="25400" cap="flat">
              <a:solidFill>
                <a:srgbClr val="6476D2"/>
              </a:solidFill>
              <a:prstDash val="solid"/>
              <a:bevel/>
            </a:ln>
            <a:effectLst/>
          </p:spPr>
          <p:txBody>
            <a:bodyPr wrap="square" lIns="45718" tIns="45718" rIns="45718" bIns="45718" numCol="1" anchor="t">
              <a:noAutofit/>
            </a:bodyPr>
            <a:lstStyle/>
            <a:p>
              <a:pPr algn="l" defTabSz="457200">
                <a:defRPr sz="1200">
                  <a:latin typeface="Helvetica"/>
                  <a:ea typeface="Helvetica"/>
                  <a:cs typeface="Helvetica"/>
                  <a:sym typeface="Helvetica"/>
                </a:defRPr>
              </a:pPr>
            </a:p>
          </p:txBody>
        </p:sp>
        <p:sp>
          <p:nvSpPr>
            <p:cNvPr id="398" name=": CMIP3 (≈35TB)"/>
            <p:cNvSpPr/>
            <p:nvPr/>
          </p:nvSpPr>
          <p:spPr>
            <a:xfrm>
              <a:off x="4073087" y="528305"/>
              <a:ext cx="1457916" cy="3470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r" defTabSz="449262">
                <a:lnSpc>
                  <a:spcPct val="93000"/>
                </a:lnSpc>
                <a:defRPr sz="1400">
                  <a:latin typeface="Avenir Next"/>
                  <a:ea typeface="Avenir Next"/>
                  <a:cs typeface="Avenir Next"/>
                  <a:sym typeface="Avenir Next"/>
                </a:defRPr>
              </a:lvl1pPr>
            </a:lstStyle>
            <a:p>
              <a:pPr/>
              <a:r>
                <a:t>: CMIP3 (≈35TB)</a:t>
              </a:r>
            </a:p>
          </p:txBody>
        </p:sp>
        <p:sp>
          <p:nvSpPr>
            <p:cNvPr id="399" name="Rectangle"/>
            <p:cNvSpPr/>
            <p:nvPr/>
          </p:nvSpPr>
          <p:spPr>
            <a:xfrm>
              <a:off x="2545894" y="810359"/>
              <a:ext cx="225622" cy="3387675"/>
            </a:xfrm>
            <a:prstGeom prst="rect">
              <a:avLst/>
            </a:prstGeom>
            <a:noFill/>
            <a:ln w="25400" cap="flat">
              <a:solidFill>
                <a:srgbClr val="942192"/>
              </a:solidFill>
              <a:prstDash val="solid"/>
              <a:bevel/>
            </a:ln>
            <a:effectLst/>
          </p:spPr>
          <p:txBody>
            <a:bodyPr wrap="square" lIns="50800" tIns="50800" rIns="50800" bIns="50800" numCol="1" anchor="ctr">
              <a:noAutofit/>
            </a:bodyPr>
            <a:lstStyle/>
            <a:p>
              <a:pPr>
                <a:defRPr sz="2400">
                  <a:solidFill>
                    <a:srgbClr val="414141"/>
                  </a:solidFill>
                  <a:latin typeface="Bodoni SvtyTwo ITC TT-Book"/>
                  <a:ea typeface="Bodoni SvtyTwo ITC TT-Book"/>
                  <a:cs typeface="Bodoni SvtyTwo ITC TT-Book"/>
                  <a:sym typeface="Bodoni SvtyTwo ITC TT-Book"/>
                </a:defRPr>
              </a:pPr>
            </a:p>
          </p:txBody>
        </p:sp>
        <p:sp>
          <p:nvSpPr>
            <p:cNvPr id="400" name="Rectangle"/>
            <p:cNvSpPr/>
            <p:nvPr/>
          </p:nvSpPr>
          <p:spPr>
            <a:xfrm>
              <a:off x="1254477" y="810359"/>
              <a:ext cx="225622" cy="3387675"/>
            </a:xfrm>
            <a:prstGeom prst="rect">
              <a:avLst/>
            </a:prstGeom>
            <a:noFill/>
            <a:ln w="25400" cap="flat">
              <a:solidFill>
                <a:srgbClr val="942192"/>
              </a:solidFill>
              <a:prstDash val="solid"/>
              <a:bevel/>
            </a:ln>
            <a:effectLst/>
          </p:spPr>
          <p:txBody>
            <a:bodyPr wrap="square" lIns="50800" tIns="50800" rIns="50800" bIns="50800" numCol="1" anchor="ctr">
              <a:noAutofit/>
            </a:bodyPr>
            <a:lstStyle/>
            <a:p>
              <a:pPr>
                <a:defRPr sz="2400">
                  <a:solidFill>
                    <a:srgbClr val="414141"/>
                  </a:solidFill>
                  <a:latin typeface="Bodoni SvtyTwo ITC TT-Book"/>
                  <a:ea typeface="Bodoni SvtyTwo ITC TT-Book"/>
                  <a:cs typeface="Bodoni SvtyTwo ITC TT-Book"/>
                  <a:sym typeface="Bodoni SvtyTwo ITC TT-Book"/>
                </a:defRPr>
              </a:pPr>
            </a:p>
          </p:txBody>
        </p:sp>
        <p:sp>
          <p:nvSpPr>
            <p:cNvPr id="401" name="IPSL"/>
            <p:cNvSpPr/>
            <p:nvPr/>
          </p:nvSpPr>
          <p:spPr>
            <a:xfrm>
              <a:off x="2387874" y="523592"/>
              <a:ext cx="490285" cy="3319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r" defTabSz="449262">
                <a:lnSpc>
                  <a:spcPct val="93000"/>
                </a:lnSpc>
                <a:defRPr sz="1400">
                  <a:latin typeface="Avenir Next"/>
                  <a:ea typeface="Avenir Next"/>
                  <a:cs typeface="Avenir Next"/>
                  <a:sym typeface="Avenir Next"/>
                </a:defRPr>
              </a:lvl1pPr>
            </a:lstStyle>
            <a:p>
              <a:pPr/>
              <a:r>
                <a:t>IPSL</a:t>
              </a:r>
            </a:p>
          </p:txBody>
        </p:sp>
        <p:sp>
          <p:nvSpPr>
            <p:cNvPr id="402" name="CNRM"/>
            <p:cNvSpPr/>
            <p:nvPr/>
          </p:nvSpPr>
          <p:spPr>
            <a:xfrm>
              <a:off x="996160" y="523592"/>
              <a:ext cx="716856" cy="3319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r" defTabSz="449262">
                <a:lnSpc>
                  <a:spcPct val="93000"/>
                </a:lnSpc>
                <a:defRPr sz="1400">
                  <a:latin typeface="Avenir Next"/>
                  <a:ea typeface="Avenir Next"/>
                  <a:cs typeface="Avenir Next"/>
                  <a:sym typeface="Avenir Next"/>
                </a:defRPr>
              </a:lvl1pPr>
            </a:lstStyle>
            <a:p>
              <a:pPr/>
              <a:r>
                <a:t>CNRM</a:t>
              </a:r>
            </a:p>
          </p:txBody>
        </p:sp>
      </p:grpSp>
      <p:pic>
        <p:nvPicPr>
          <p:cNvPr id="404" name="image.jpg" descr="image.jpg"/>
          <p:cNvPicPr>
            <a:picLocks noChangeAspect="0"/>
          </p:cNvPicPr>
          <p:nvPr/>
        </p:nvPicPr>
        <p:blipFill>
          <a:blip r:embed="rId4">
            <a:extLst/>
          </a:blip>
          <a:stretch>
            <a:fillRect/>
          </a:stretch>
        </p:blipFill>
        <p:spPr>
          <a:xfrm>
            <a:off x="487911" y="5363272"/>
            <a:ext cx="5787095" cy="3853279"/>
          </a:xfrm>
          <a:prstGeom prst="rect">
            <a:avLst/>
          </a:prstGeom>
        </p:spPr>
      </p:pic>
      <p:sp>
        <p:nvSpPr>
          <p:cNvPr id="405" name="?"/>
          <p:cNvSpPr/>
          <p:nvPr/>
        </p:nvSpPr>
        <p:spPr>
          <a:xfrm rot="17941428">
            <a:off x="2581235" y="7542521"/>
            <a:ext cx="29459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defTabSz="449262">
              <a:lnSpc>
                <a:spcPct val="93000"/>
              </a:lnSpc>
              <a:defRPr b="1" sz="2600">
                <a:solidFill>
                  <a:srgbClr val="FF2600"/>
                </a:solidFill>
                <a:latin typeface="Avenir Next"/>
                <a:ea typeface="Avenir Next"/>
                <a:cs typeface="Avenir Next"/>
                <a:sym typeface="Avenir Next"/>
              </a:defRPr>
            </a:lvl1pPr>
          </a:lstStyle>
          <a:p>
            <a:pPr/>
            <a:r>
              <a:t>?</a:t>
            </a:r>
          </a:p>
        </p:txBody>
      </p:sp>
      <p:sp>
        <p:nvSpPr>
          <p:cNvPr id="406" name="?"/>
          <p:cNvSpPr/>
          <p:nvPr/>
        </p:nvSpPr>
        <p:spPr>
          <a:xfrm rot="1163575">
            <a:off x="3293458" y="7359343"/>
            <a:ext cx="29459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defTabSz="449262">
              <a:lnSpc>
                <a:spcPct val="93000"/>
              </a:lnSpc>
              <a:defRPr b="1" sz="2600">
                <a:solidFill>
                  <a:srgbClr val="FF2600"/>
                </a:solidFill>
                <a:latin typeface="Avenir Next"/>
                <a:ea typeface="Avenir Next"/>
                <a:cs typeface="Avenir Next"/>
                <a:sym typeface="Avenir Next"/>
              </a:defRPr>
            </a:lvl1pPr>
          </a:lstStyle>
          <a:p>
            <a:pPr/>
            <a:r>
              <a:t>?</a:t>
            </a:r>
          </a:p>
        </p:txBody>
      </p:sp>
      <p:sp>
        <p:nvSpPr>
          <p:cNvPr id="407" name="?"/>
          <p:cNvSpPr/>
          <p:nvPr/>
        </p:nvSpPr>
        <p:spPr>
          <a:xfrm>
            <a:off x="3038567" y="7322723"/>
            <a:ext cx="29459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defTabSz="449262">
              <a:lnSpc>
                <a:spcPct val="93000"/>
              </a:lnSpc>
              <a:defRPr b="1" sz="2600">
                <a:solidFill>
                  <a:srgbClr val="FF2600"/>
                </a:solidFill>
                <a:latin typeface="Avenir Next"/>
                <a:ea typeface="Avenir Next"/>
                <a:cs typeface="Avenir Next"/>
                <a:sym typeface="Avenir Next"/>
              </a:defRPr>
            </a:lvl1pPr>
          </a:lstStyle>
          <a:p>
            <a:pPr/>
            <a:r>
              <a:t>?</a:t>
            </a:r>
          </a:p>
        </p:txBody>
      </p:sp>
      <p:sp>
        <p:nvSpPr>
          <p:cNvPr id="408" name="?"/>
          <p:cNvSpPr/>
          <p:nvPr/>
        </p:nvSpPr>
        <p:spPr>
          <a:xfrm rot="3305019">
            <a:off x="3514303" y="7547668"/>
            <a:ext cx="29459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defTabSz="449262">
              <a:lnSpc>
                <a:spcPct val="93000"/>
              </a:lnSpc>
              <a:defRPr b="1" sz="2600">
                <a:solidFill>
                  <a:srgbClr val="FF2600"/>
                </a:solidFill>
                <a:latin typeface="Avenir Next"/>
                <a:ea typeface="Avenir Next"/>
                <a:cs typeface="Avenir Next"/>
                <a:sym typeface="Avenir Next"/>
              </a:defRPr>
            </a:lvl1pPr>
          </a:lstStyle>
          <a:p>
            <a:pPr/>
            <a:r>
              <a:t>?</a:t>
            </a:r>
          </a:p>
        </p:txBody>
      </p:sp>
      <p:sp>
        <p:nvSpPr>
          <p:cNvPr id="409" name="?"/>
          <p:cNvSpPr/>
          <p:nvPr/>
        </p:nvSpPr>
        <p:spPr>
          <a:xfrm rot="20553347">
            <a:off x="2769646" y="7362160"/>
            <a:ext cx="294590"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defTabSz="449262">
              <a:lnSpc>
                <a:spcPct val="93000"/>
              </a:lnSpc>
              <a:defRPr b="1" sz="2600">
                <a:solidFill>
                  <a:srgbClr val="FF2600"/>
                </a:solidFill>
                <a:latin typeface="Avenir Next"/>
                <a:ea typeface="Avenir Next"/>
                <a:cs typeface="Avenir Next"/>
                <a:sym typeface="Avenir Next"/>
              </a:defRPr>
            </a:lvl1pPr>
          </a:lstStyle>
          <a:p>
            <a:pPr/>
            <a:r>
              <a:t>?</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1"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12" name="Model data"/>
          <p:cNvSpPr/>
          <p:nvPr>
            <p:ph type="title"/>
          </p:nvPr>
        </p:nvSpPr>
        <p:spPr>
          <a:prstGeom prst="rect">
            <a:avLst/>
          </a:prstGeom>
        </p:spPr>
        <p:txBody>
          <a:bodyPr/>
          <a:lstStyle/>
          <a:p>
            <a:pPr/>
            <a:r>
              <a:t>Model data</a:t>
            </a:r>
          </a:p>
        </p:txBody>
      </p:sp>
      <p:sp>
        <p:nvSpPr>
          <p:cNvPr id="413" name="A world of ‘facets’"/>
          <p:cNvSpPr/>
          <p:nvPr/>
        </p:nvSpPr>
        <p:spPr>
          <a:xfrm>
            <a:off x="243805" y="970992"/>
            <a:ext cx="12517191" cy="484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defRPr b="1" sz="2600">
                <a:solidFill>
                  <a:srgbClr val="1771A9"/>
                </a:solidFill>
                <a:latin typeface="Arial"/>
                <a:ea typeface="Arial"/>
                <a:cs typeface="Arial"/>
                <a:sym typeface="Arial"/>
              </a:defRPr>
            </a:lvl1pPr>
          </a:lstStyle>
          <a:p>
            <a:pPr/>
            <a:r>
              <a:t>A world of ‘facets’</a:t>
            </a:r>
          </a:p>
        </p:txBody>
      </p:sp>
      <p:sp>
        <p:nvSpPr>
          <p:cNvPr id="414" name="Computation is useless if results cannot be stored, distributed or read.…"/>
          <p:cNvSpPr/>
          <p:nvPr/>
        </p:nvSpPr>
        <p:spPr>
          <a:xfrm>
            <a:off x="480087" y="1739324"/>
            <a:ext cx="9717678" cy="70584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a:defRPr b="1" sz="2400">
                <a:solidFill>
                  <a:srgbClr val="1771A9"/>
                </a:solidFill>
                <a:latin typeface="Arial"/>
                <a:ea typeface="Arial"/>
                <a:cs typeface="Arial"/>
                <a:sym typeface="Arial"/>
              </a:defRPr>
            </a:pPr>
            <a:r>
              <a:t>Computation is useless if results cannot be stored, distributed or read.</a:t>
            </a:r>
          </a:p>
          <a:p>
            <a:pPr algn="just">
              <a:defRPr sz="2400">
                <a:solidFill>
                  <a:srgbClr val="1771A9"/>
                </a:solidFill>
                <a:latin typeface="Arial"/>
                <a:ea typeface="Arial"/>
                <a:cs typeface="Arial"/>
                <a:sym typeface="Arial"/>
              </a:defRPr>
            </a:pPr>
          </a:p>
          <a:p>
            <a:pPr algn="just" defTabSz="449262">
              <a:lnSpc>
                <a:spcPct val="93000"/>
              </a:lnSpc>
              <a:defRPr sz="2400">
                <a:solidFill>
                  <a:srgbClr val="1771A9"/>
                </a:solidFill>
                <a:latin typeface="Arial"/>
                <a:ea typeface="Arial"/>
                <a:cs typeface="Arial"/>
                <a:sym typeface="Arial"/>
              </a:defRPr>
            </a:pPr>
            <a:r>
              <a:rPr b="1"/>
              <a:t>The conventions for Climate and Forecast metadata</a:t>
            </a:r>
            <a:r>
              <a:t> (</a:t>
            </a:r>
            <a:r>
              <a:rPr u="sng">
                <a:uFill>
                  <a:solidFill>
                    <a:srgbClr val="0000FF"/>
                  </a:solidFill>
                </a:uFill>
                <a:hlinkClick r:id="rId2" invalidUrl="" action="" tgtFrame="" tooltip="" history="1" highlightClick="0" endSnd="0"/>
              </a:rPr>
              <a:t>http://cfconventions.org/</a:t>
            </a:r>
            <a:r>
              <a:t>) are designed to promote the processing and sharing of files created with the Network Common Data Form (NetCDF). The conventions define metadata that provide a definitive description of what the data in each variable represents, and the spatial and temporal properties of the data.</a:t>
            </a:r>
          </a:p>
          <a:p>
            <a:pPr algn="just">
              <a:defRPr sz="2400">
                <a:solidFill>
                  <a:srgbClr val="1771A9"/>
                </a:solidFill>
                <a:latin typeface="Arial"/>
                <a:ea typeface="Arial"/>
                <a:cs typeface="Arial"/>
                <a:sym typeface="Arial"/>
              </a:defRPr>
            </a:pPr>
          </a:p>
          <a:p>
            <a:pPr algn="just">
              <a:defRPr b="1" sz="2400">
                <a:solidFill>
                  <a:srgbClr val="1771A9"/>
                </a:solidFill>
                <a:latin typeface="Arial"/>
                <a:ea typeface="Arial"/>
                <a:cs typeface="Arial"/>
                <a:sym typeface="Arial"/>
              </a:defRPr>
            </a:pPr>
            <a:r>
              <a:t>Data Request</a:t>
            </a:r>
          </a:p>
          <a:p>
            <a:pPr algn="just">
              <a:defRPr sz="2400">
                <a:solidFill>
                  <a:srgbClr val="1771A9"/>
                </a:solidFill>
                <a:latin typeface="Arial"/>
                <a:ea typeface="Arial"/>
                <a:cs typeface="Arial"/>
                <a:sym typeface="Arial"/>
              </a:defRPr>
            </a:pPr>
            <a:r>
              <a:t>The Data Request is coordinated by the WGCM Infrastructure Panel. The requested variables and their output frequencies can be filtered following the scientific backdrop of the WCRP Grand Challenges and additional scientific themes to investigate. </a:t>
            </a:r>
          </a:p>
          <a:p>
            <a:pPr algn="just">
              <a:defRPr sz="2400">
                <a:solidFill>
                  <a:srgbClr val="1771A9"/>
                </a:solidFill>
                <a:latin typeface="Arial"/>
                <a:ea typeface="Arial"/>
                <a:cs typeface="Arial"/>
                <a:sym typeface="Arial"/>
              </a:defRPr>
            </a:pPr>
          </a:p>
          <a:p>
            <a:pPr algn="just">
              <a:defRPr b="1" sz="2400">
                <a:solidFill>
                  <a:srgbClr val="1771A9"/>
                </a:solidFill>
                <a:latin typeface="Arial"/>
                <a:ea typeface="Arial"/>
                <a:cs typeface="Arial"/>
                <a:sym typeface="Arial"/>
              </a:defRPr>
            </a:pPr>
            <a:r>
              <a:t>Data Reference Syntax </a:t>
            </a:r>
            <a:r>
              <a:rPr b="0"/>
              <a:t>defines the directory structure and the available values for each directory. The DRS also fixed the filename pattern. A DRS is crucial for a clear and efficient management of their publication.</a:t>
            </a:r>
          </a:p>
        </p:txBody>
      </p:sp>
      <p:pic>
        <p:nvPicPr>
          <p:cNvPr id="415" name="image41.tif" descr="image41.tif"/>
          <p:cNvPicPr>
            <a:picLocks noChangeAspect="1"/>
          </p:cNvPicPr>
          <p:nvPr/>
        </p:nvPicPr>
        <p:blipFill>
          <a:blip r:embed="rId3">
            <a:extLst/>
          </a:blip>
          <a:stretch>
            <a:fillRect/>
          </a:stretch>
        </p:blipFill>
        <p:spPr>
          <a:xfrm>
            <a:off x="10616128" y="6738105"/>
            <a:ext cx="1940072" cy="1940073"/>
          </a:xfrm>
          <a:prstGeom prst="rect">
            <a:avLst/>
          </a:prstGeom>
          <a:ln w="12700">
            <a:miter lim="400000"/>
          </a:ln>
        </p:spPr>
      </p:pic>
      <p:pic>
        <p:nvPicPr>
          <p:cNvPr id="416" name="image42.png" descr="image42.png"/>
          <p:cNvPicPr>
            <a:picLocks noChangeAspect="1"/>
          </p:cNvPicPr>
          <p:nvPr/>
        </p:nvPicPr>
        <p:blipFill>
          <a:blip r:embed="rId4">
            <a:extLst/>
          </a:blip>
          <a:stretch>
            <a:fillRect/>
          </a:stretch>
        </p:blipFill>
        <p:spPr>
          <a:xfrm>
            <a:off x="10616128" y="4182070"/>
            <a:ext cx="1940072" cy="1940073"/>
          </a:xfrm>
          <a:prstGeom prst="rect">
            <a:avLst/>
          </a:prstGeom>
          <a:ln w="12700">
            <a:miter lim="400000"/>
          </a:ln>
        </p:spPr>
      </p:pic>
      <p:sp>
        <p:nvSpPr>
          <p:cNvPr id="417" name="Flèche"/>
          <p:cNvSpPr/>
          <p:nvPr/>
        </p:nvSpPr>
        <p:spPr>
          <a:xfrm rot="5400000">
            <a:off x="11424925" y="3739760"/>
            <a:ext cx="322477" cy="270458"/>
          </a:xfrm>
          <a:prstGeom prst="rightArrow">
            <a:avLst>
              <a:gd name="adj1" fmla="val 56000"/>
              <a:gd name="adj2" fmla="val 63000"/>
            </a:avLst>
          </a:prstGeom>
          <a:gradFill>
            <a:gsLst>
              <a:gs pos="0">
                <a:srgbClr val="DD826D"/>
              </a:gs>
              <a:gs pos="100000">
                <a:srgbClr val="FFBFB4"/>
              </a:gs>
            </a:gsLst>
            <a:lin ang="16200000"/>
          </a:gradFill>
          <a:ln>
            <a:solidFill>
              <a:srgbClr val="CD8675"/>
            </a:solidFill>
            <a:bevel/>
          </a:ln>
          <a:effectLst>
            <a:outerShdw sx="100000" sy="100000" kx="0" ky="0" algn="b" rotWithShape="0" blurRad="50800" dist="0" dir="0">
              <a:srgbClr val="000000">
                <a:alpha val="51223"/>
              </a:srgbClr>
            </a:outerShdw>
          </a:effectLst>
        </p:spPr>
        <p:txBody>
          <a:bodyPr lIns="50800" tIns="50800" rIns="50800" bIns="50800" anchor="ctr"/>
          <a:lstStyle/>
          <a:p>
            <a:pPr>
              <a:defRPr sz="2400">
                <a:solidFill>
                  <a:srgbClr val="FFFFFF"/>
                </a:solidFill>
                <a:latin typeface="Bodoni SvtyTwo ITC TT-Book"/>
                <a:ea typeface="Bodoni SvtyTwo ITC TT-Book"/>
                <a:cs typeface="Bodoni SvtyTwo ITC TT-Book"/>
                <a:sym typeface="Bodoni SvtyTwo ITC TT-Book"/>
              </a:defRPr>
            </a:pPr>
          </a:p>
        </p:txBody>
      </p:sp>
      <p:pic>
        <p:nvPicPr>
          <p:cNvPr id="418" name="pasted-image.png" descr="pasted-image.png"/>
          <p:cNvPicPr>
            <a:picLocks noChangeAspect="1"/>
          </p:cNvPicPr>
          <p:nvPr/>
        </p:nvPicPr>
        <p:blipFill>
          <a:blip r:embed="rId5">
            <a:extLst/>
          </a:blip>
          <a:stretch>
            <a:fillRect/>
          </a:stretch>
        </p:blipFill>
        <p:spPr>
          <a:xfrm>
            <a:off x="10773364" y="1863942"/>
            <a:ext cx="1625601" cy="1625601"/>
          </a:xfrm>
          <a:prstGeom prst="rect">
            <a:avLst/>
          </a:prstGeom>
          <a:ln w="12700">
            <a:miter lim="400000"/>
          </a:ln>
        </p:spPr>
      </p:pic>
      <p:sp>
        <p:nvSpPr>
          <p:cNvPr id="419" name="Flèche"/>
          <p:cNvSpPr/>
          <p:nvPr/>
        </p:nvSpPr>
        <p:spPr>
          <a:xfrm rot="5400000">
            <a:off x="11424925" y="6295796"/>
            <a:ext cx="322477" cy="270458"/>
          </a:xfrm>
          <a:prstGeom prst="rightArrow">
            <a:avLst>
              <a:gd name="adj1" fmla="val 56000"/>
              <a:gd name="adj2" fmla="val 63000"/>
            </a:avLst>
          </a:prstGeom>
          <a:gradFill>
            <a:gsLst>
              <a:gs pos="0">
                <a:srgbClr val="DD826D"/>
              </a:gs>
              <a:gs pos="100000">
                <a:srgbClr val="FFBFB4"/>
              </a:gs>
            </a:gsLst>
            <a:lin ang="16200000"/>
          </a:gradFill>
          <a:ln>
            <a:solidFill>
              <a:srgbClr val="CD8675"/>
            </a:solidFill>
            <a:bevel/>
          </a:ln>
          <a:effectLst>
            <a:outerShdw sx="100000" sy="100000" kx="0" ky="0" algn="b" rotWithShape="0" blurRad="50800" dist="0" dir="0">
              <a:srgbClr val="000000">
                <a:alpha val="51223"/>
              </a:srgbClr>
            </a:outerShdw>
          </a:effectLst>
        </p:spPr>
        <p:txBody>
          <a:bodyPr lIns="50800" tIns="50800" rIns="50800" bIns="50800" anchor="ctr"/>
          <a:lstStyle/>
          <a:p>
            <a:pPr>
              <a:defRPr sz="2400">
                <a:solidFill>
                  <a:srgbClr val="FFFFFF"/>
                </a:solidFill>
                <a:latin typeface="Bodoni SvtyTwo ITC TT-Book"/>
                <a:ea typeface="Bodoni SvtyTwo ITC TT-Book"/>
                <a:cs typeface="Bodoni SvtyTwo ITC TT-Book"/>
                <a:sym typeface="Bodoni SvtyTwo ITC TT-Book"/>
              </a:defRPr>
            </a:pP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1"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22" name="Model data"/>
          <p:cNvSpPr/>
          <p:nvPr>
            <p:ph type="title"/>
          </p:nvPr>
        </p:nvSpPr>
        <p:spPr>
          <a:prstGeom prst="rect">
            <a:avLst/>
          </a:prstGeom>
        </p:spPr>
        <p:txBody>
          <a:bodyPr/>
          <a:lstStyle/>
          <a:p>
            <a:pPr/>
            <a:r>
              <a:t>Model data</a:t>
            </a:r>
          </a:p>
        </p:txBody>
      </p:sp>
      <p:sp>
        <p:nvSpPr>
          <p:cNvPr id="423" name="The concept of ‘dataset’"/>
          <p:cNvSpPr/>
          <p:nvPr/>
        </p:nvSpPr>
        <p:spPr>
          <a:xfrm>
            <a:off x="243805" y="970992"/>
            <a:ext cx="12517191" cy="484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defRPr b="1" sz="2600">
                <a:solidFill>
                  <a:srgbClr val="1771A9"/>
                </a:solidFill>
                <a:latin typeface="Arial"/>
                <a:ea typeface="Arial"/>
                <a:cs typeface="Arial"/>
                <a:sym typeface="Arial"/>
              </a:defRPr>
            </a:lvl1pPr>
          </a:lstStyle>
          <a:p>
            <a:pPr/>
            <a:r>
              <a:t>The concept of ‘dataset’</a:t>
            </a:r>
          </a:p>
        </p:txBody>
      </p:sp>
      <p:sp>
        <p:nvSpPr>
          <p:cNvPr id="424" name="A ‘dataset’ (as defined by publication) is ONE version of a data set resulting from a single simulation (i.e., characterised by a unique option of each attribue of the DRS before the version such as the institute, the model, the domain, the experiment, the frequency, the ensemble, etc.).…"/>
          <p:cNvSpPr/>
          <p:nvPr/>
        </p:nvSpPr>
        <p:spPr>
          <a:xfrm>
            <a:off x="582243" y="1851185"/>
            <a:ext cx="6524903" cy="68480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a:defRPr sz="2400">
                <a:solidFill>
                  <a:srgbClr val="1771A9"/>
                </a:solidFill>
                <a:latin typeface="Arial"/>
                <a:ea typeface="Arial"/>
                <a:cs typeface="Arial"/>
                <a:sym typeface="Arial"/>
              </a:defRPr>
            </a:pPr>
            <a:r>
              <a:t>A </a:t>
            </a:r>
            <a:r>
              <a:rPr b="1" i="1"/>
              <a:t>‘</a:t>
            </a:r>
            <a:r>
              <a:rPr b="1" i="1">
                <a:solidFill>
                  <a:srgbClr val="EC710E"/>
                </a:solidFill>
              </a:rPr>
              <a:t>dataset</a:t>
            </a:r>
            <a:r>
              <a:rPr b="1" i="1"/>
              <a:t>’</a:t>
            </a:r>
            <a:r>
              <a:t> (as defined by </a:t>
            </a:r>
            <a:r>
              <a:rPr b="1" i="1" u="sng"/>
              <a:t>publication</a:t>
            </a:r>
            <a:r>
              <a:t>) is </a:t>
            </a:r>
            <a:r>
              <a:rPr b="1" u="sng">
                <a:solidFill>
                  <a:srgbClr val="EC710E"/>
                </a:solidFill>
              </a:rPr>
              <a:t>ONE version</a:t>
            </a:r>
            <a:r>
              <a:t> of a data set resulting from </a:t>
            </a:r>
            <a:r>
              <a:rPr b="1"/>
              <a:t>a single simulation</a:t>
            </a:r>
            <a:r>
              <a:t> (i.e., </a:t>
            </a:r>
            <a:r>
              <a:rPr b="1">
                <a:solidFill>
                  <a:srgbClr val="EC710E"/>
                </a:solidFill>
              </a:rPr>
              <a:t>characterised by a unique option of each attribue of the DRS before the version</a:t>
            </a:r>
            <a:r>
              <a:t> such as the institute, the model, the domain, the experiment, the frequency, the ensemble, etc.).</a:t>
            </a:r>
          </a:p>
          <a:p>
            <a:pPr algn="just">
              <a:defRPr sz="2400">
                <a:solidFill>
                  <a:srgbClr val="1771A9"/>
                </a:solidFill>
                <a:latin typeface="Arial"/>
                <a:ea typeface="Arial"/>
                <a:cs typeface="Arial"/>
                <a:sym typeface="Arial"/>
              </a:defRPr>
            </a:pPr>
          </a:p>
          <a:p>
            <a:pPr algn="just">
              <a:defRPr sz="2400">
                <a:solidFill>
                  <a:srgbClr val="1771A9"/>
                </a:solidFill>
                <a:latin typeface="Arial"/>
                <a:ea typeface="Arial"/>
                <a:cs typeface="Arial"/>
                <a:sym typeface="Arial"/>
              </a:defRPr>
            </a:pPr>
            <a:r>
              <a:t>Examples: </a:t>
            </a:r>
          </a:p>
          <a:p>
            <a:pPr algn="just">
              <a:defRPr sz="2400">
                <a:solidFill>
                  <a:srgbClr val="1771A9"/>
                </a:solidFill>
                <a:latin typeface="Arial"/>
                <a:ea typeface="Arial"/>
                <a:cs typeface="Arial"/>
                <a:sym typeface="Arial"/>
              </a:defRPr>
            </a:pPr>
            <a:r>
              <a:rPr b="1" i="1"/>
              <a:t>CMIP5 dataset: </a:t>
            </a:r>
            <a:r>
              <a:t>output1/IPSL/IPSL-CM5A-LR/1pctCO2/mon/atmos/Amon/r1i1p1/v20110427</a:t>
            </a:r>
          </a:p>
          <a:p>
            <a:pPr algn="just">
              <a:defRPr sz="2400">
                <a:solidFill>
                  <a:srgbClr val="1771A9"/>
                </a:solidFill>
                <a:latin typeface="Arial"/>
                <a:ea typeface="Arial"/>
                <a:cs typeface="Arial"/>
                <a:sym typeface="Arial"/>
              </a:defRPr>
            </a:pPr>
          </a:p>
          <a:p>
            <a:pPr algn="just">
              <a:defRPr sz="2400">
                <a:solidFill>
                  <a:srgbClr val="1771A9"/>
                </a:solidFill>
                <a:latin typeface="Arial"/>
                <a:ea typeface="Arial"/>
                <a:cs typeface="Arial"/>
                <a:sym typeface="Arial"/>
              </a:defRPr>
            </a:pPr>
            <a:r>
              <a:rPr b="1" i="1"/>
              <a:t>CORDEX dataset</a:t>
            </a:r>
            <a:r>
              <a:t>: output/EUR-11/IPSL-INERIS/IPSL-IPSL-CM5A-MR/historical/r1i1p1/IPSL-INERIS-WRF331F/v1/mon/tas/v20140301</a:t>
            </a:r>
          </a:p>
          <a:p>
            <a:pPr algn="just">
              <a:defRPr sz="2400">
                <a:solidFill>
                  <a:srgbClr val="1771A9"/>
                </a:solidFill>
                <a:latin typeface="Arial"/>
                <a:ea typeface="Arial"/>
                <a:cs typeface="Arial"/>
                <a:sym typeface="Arial"/>
              </a:defRPr>
            </a:pPr>
          </a:p>
          <a:p>
            <a:pPr algn="just">
              <a:defRPr b="1" sz="2400" u="sng">
                <a:solidFill>
                  <a:srgbClr val="EC710E"/>
                </a:solidFill>
                <a:latin typeface="Arial"/>
                <a:ea typeface="Arial"/>
                <a:cs typeface="Arial"/>
                <a:sym typeface="Arial"/>
              </a:defRPr>
            </a:pPr>
            <a:r>
              <a:t>A dataset is the finest granularity for publication.</a:t>
            </a:r>
          </a:p>
        </p:txBody>
      </p:sp>
      <p:pic>
        <p:nvPicPr>
          <p:cNvPr id="425" name="CMIP5 DRS tree.pdf" descr="CMIP5 DRS tree.pdf"/>
          <p:cNvPicPr>
            <a:picLocks noChangeAspect="1"/>
          </p:cNvPicPr>
          <p:nvPr/>
        </p:nvPicPr>
        <p:blipFill>
          <a:blip r:embed="rId2">
            <a:extLst/>
          </a:blip>
          <a:stretch>
            <a:fillRect/>
          </a:stretch>
        </p:blipFill>
        <p:spPr>
          <a:xfrm>
            <a:off x="7650252" y="1623928"/>
            <a:ext cx="4999254" cy="7638623"/>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7"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28" name="Model data"/>
          <p:cNvSpPr/>
          <p:nvPr>
            <p:ph type="title"/>
          </p:nvPr>
        </p:nvSpPr>
        <p:spPr>
          <a:prstGeom prst="rect">
            <a:avLst/>
          </a:prstGeom>
        </p:spPr>
        <p:txBody>
          <a:bodyPr/>
          <a:lstStyle/>
          <a:p>
            <a:pPr/>
            <a:r>
              <a:t>Model data</a:t>
            </a:r>
          </a:p>
        </p:txBody>
      </p:sp>
      <p:sp>
        <p:nvSpPr>
          <p:cNvPr id="429" name="ESGF integration and international broadcasting"/>
          <p:cNvSpPr/>
          <p:nvPr/>
        </p:nvSpPr>
        <p:spPr>
          <a:xfrm>
            <a:off x="243805" y="970992"/>
            <a:ext cx="12517191" cy="484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defRPr b="1" sz="2600">
                <a:solidFill>
                  <a:srgbClr val="1771A9"/>
                </a:solidFill>
                <a:latin typeface="Arial"/>
                <a:ea typeface="Arial"/>
                <a:cs typeface="Arial"/>
                <a:sym typeface="Arial"/>
              </a:defRPr>
            </a:lvl1pPr>
          </a:lstStyle>
          <a:p>
            <a:pPr/>
            <a:r>
              <a:t>ESGF integration and international broadcasting</a:t>
            </a:r>
          </a:p>
        </p:txBody>
      </p:sp>
      <p:pic>
        <p:nvPicPr>
          <p:cNvPr id="430" name="pasted-image.png" descr="pasted-image.png"/>
          <p:cNvPicPr>
            <a:picLocks noChangeAspect="1"/>
          </p:cNvPicPr>
          <p:nvPr/>
        </p:nvPicPr>
        <p:blipFill>
          <a:blip r:embed="rId2">
            <a:extLst/>
          </a:blip>
          <a:srcRect l="66707" t="0" r="0" b="0"/>
          <a:stretch>
            <a:fillRect/>
          </a:stretch>
        </p:blipFill>
        <p:spPr>
          <a:xfrm>
            <a:off x="8437612" y="7275037"/>
            <a:ext cx="871141" cy="520724"/>
          </a:xfrm>
          <a:prstGeom prst="rect">
            <a:avLst/>
          </a:prstGeom>
          <a:ln w="12700">
            <a:miter lim="400000"/>
          </a:ln>
        </p:spPr>
      </p:pic>
      <p:pic>
        <p:nvPicPr>
          <p:cNvPr id="431" name="pasted-image.pdf" descr="pasted-image.pdf"/>
          <p:cNvPicPr>
            <a:picLocks noChangeAspect="1"/>
          </p:cNvPicPr>
          <p:nvPr/>
        </p:nvPicPr>
        <p:blipFill>
          <a:blip r:embed="rId3">
            <a:extLst/>
          </a:blip>
          <a:stretch>
            <a:fillRect/>
          </a:stretch>
        </p:blipFill>
        <p:spPr>
          <a:xfrm>
            <a:off x="7194105" y="7300437"/>
            <a:ext cx="1053465" cy="533401"/>
          </a:xfrm>
          <a:prstGeom prst="rect">
            <a:avLst/>
          </a:prstGeom>
          <a:ln w="12700">
            <a:miter lim="400000"/>
          </a:ln>
          <a:effectLst>
            <a:outerShdw sx="100000" sy="100000" kx="0" ky="0" algn="b" rotWithShape="0" blurRad="190500" dist="50800" dir="5400000">
              <a:srgbClr val="000000">
                <a:alpha val="53294"/>
              </a:srgbClr>
            </a:outerShdw>
          </a:effectLst>
        </p:spPr>
      </p:pic>
      <p:pic>
        <p:nvPicPr>
          <p:cNvPr id="432" name="pasted-image.pdf" descr="pasted-image.pdf"/>
          <p:cNvPicPr>
            <a:picLocks noChangeAspect="1"/>
          </p:cNvPicPr>
          <p:nvPr/>
        </p:nvPicPr>
        <p:blipFill>
          <a:blip r:embed="rId4">
            <a:extLst/>
          </a:blip>
          <a:stretch>
            <a:fillRect/>
          </a:stretch>
        </p:blipFill>
        <p:spPr>
          <a:xfrm>
            <a:off x="8386704" y="4635874"/>
            <a:ext cx="820558" cy="825501"/>
          </a:xfrm>
          <a:prstGeom prst="rect">
            <a:avLst/>
          </a:prstGeom>
          <a:ln w="12700">
            <a:miter lim="400000"/>
          </a:ln>
          <a:effectLst>
            <a:outerShdw sx="100000" sy="100000" kx="0" ky="0" algn="b" rotWithShape="0" blurRad="190500" dist="50800" dir="5400000">
              <a:srgbClr val="000000">
                <a:alpha val="53294"/>
              </a:srgbClr>
            </a:outerShdw>
          </a:effectLst>
        </p:spPr>
      </p:pic>
      <p:pic>
        <p:nvPicPr>
          <p:cNvPr id="433" name="pasted-image.pdf" descr="pasted-image.pdf"/>
          <p:cNvPicPr>
            <a:picLocks noChangeAspect="1"/>
          </p:cNvPicPr>
          <p:nvPr/>
        </p:nvPicPr>
        <p:blipFill>
          <a:blip r:embed="rId5">
            <a:extLst/>
          </a:blip>
          <a:stretch>
            <a:fillRect/>
          </a:stretch>
        </p:blipFill>
        <p:spPr>
          <a:xfrm>
            <a:off x="6987808" y="4654524"/>
            <a:ext cx="1167460" cy="1018875"/>
          </a:xfrm>
          <a:prstGeom prst="rect">
            <a:avLst/>
          </a:prstGeom>
          <a:ln w="12700">
            <a:miter lim="400000"/>
          </a:ln>
          <a:effectLst>
            <a:outerShdw sx="100000" sy="100000" kx="0" ky="0" algn="b" rotWithShape="0" blurRad="190500" dist="50800" dir="5400000">
              <a:srgbClr val="000000">
                <a:alpha val="53294"/>
              </a:srgbClr>
            </a:outerShdw>
          </a:effectLst>
        </p:spPr>
      </p:pic>
      <p:pic>
        <p:nvPicPr>
          <p:cNvPr id="434" name="pasted-image.png" descr="pasted-image.png"/>
          <p:cNvPicPr>
            <a:picLocks noChangeAspect="1"/>
          </p:cNvPicPr>
          <p:nvPr/>
        </p:nvPicPr>
        <p:blipFill>
          <a:blip r:embed="rId6">
            <a:extLst/>
          </a:blip>
          <a:stretch>
            <a:fillRect/>
          </a:stretch>
        </p:blipFill>
        <p:spPr>
          <a:xfrm>
            <a:off x="3297269" y="4972637"/>
            <a:ext cx="1167461" cy="1288232"/>
          </a:xfrm>
          <a:prstGeom prst="rect">
            <a:avLst/>
          </a:prstGeom>
          <a:ln w="12700">
            <a:miter lim="400000"/>
          </a:ln>
        </p:spPr>
      </p:pic>
      <p:sp>
        <p:nvSpPr>
          <p:cNvPr id="435" name="IPSL-CM results"/>
          <p:cNvSpPr/>
          <p:nvPr/>
        </p:nvSpPr>
        <p:spPr>
          <a:xfrm>
            <a:off x="2835794" y="6304846"/>
            <a:ext cx="2090410" cy="413836"/>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defRPr b="1" sz="2000">
                <a:solidFill>
                  <a:srgbClr val="EC710E"/>
                </a:solidFill>
                <a:effectLst>
                  <a:outerShdw sx="100000" sy="100000" kx="0" ky="0" algn="b" rotWithShape="0" blurRad="25400" dist="33948" dir="2700000">
                    <a:srgbClr val="FFFFFF"/>
                  </a:outerShdw>
                </a:effectLst>
                <a:latin typeface="Arial"/>
                <a:ea typeface="Arial"/>
                <a:cs typeface="Arial"/>
                <a:sym typeface="Arial"/>
              </a:defRPr>
            </a:lvl1pPr>
          </a:lstStyle>
          <a:p>
            <a:pPr/>
            <a:r>
              <a:t>IPSL-CM results</a:t>
            </a:r>
          </a:p>
        </p:txBody>
      </p:sp>
      <p:pic>
        <p:nvPicPr>
          <p:cNvPr id="436" name="pasted-image.png" descr="pasted-image.png"/>
          <p:cNvPicPr>
            <a:picLocks noChangeAspect="1"/>
          </p:cNvPicPr>
          <p:nvPr/>
        </p:nvPicPr>
        <p:blipFill>
          <a:blip r:embed="rId7">
            <a:extLst/>
          </a:blip>
          <a:srcRect l="0" t="0" r="0" b="0"/>
          <a:stretch>
            <a:fillRect/>
          </a:stretch>
        </p:blipFill>
        <p:spPr>
          <a:xfrm>
            <a:off x="7651199" y="7450132"/>
            <a:ext cx="1248856" cy="1248856"/>
          </a:xfrm>
          <a:prstGeom prst="rect">
            <a:avLst/>
          </a:prstGeom>
          <a:ln w="12700">
            <a:miter lim="400000"/>
          </a:ln>
        </p:spPr>
      </p:pic>
      <p:sp>
        <p:nvSpPr>
          <p:cNvPr id="437" name="ESGF indexnode"/>
          <p:cNvSpPr/>
          <p:nvPr/>
        </p:nvSpPr>
        <p:spPr>
          <a:xfrm>
            <a:off x="7188185" y="8784392"/>
            <a:ext cx="2174995" cy="41383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defRPr b="1" sz="2000">
                <a:solidFill>
                  <a:srgbClr val="EC710E"/>
                </a:solidFill>
                <a:effectLst>
                  <a:outerShdw sx="100000" sy="100000" kx="0" ky="0" algn="b" rotWithShape="0" blurRad="25400" dist="33948" dir="2700000">
                    <a:srgbClr val="FFFFFF"/>
                  </a:outerShdw>
                </a:effectLst>
                <a:latin typeface="Arial"/>
                <a:ea typeface="Arial"/>
                <a:cs typeface="Arial"/>
                <a:sym typeface="Arial"/>
              </a:defRPr>
            </a:lvl1pPr>
          </a:lstStyle>
          <a:p>
            <a:pPr/>
            <a:r>
              <a:t>ESGF indexnode</a:t>
            </a:r>
          </a:p>
        </p:txBody>
      </p:sp>
      <p:sp>
        <p:nvSpPr>
          <p:cNvPr id="438" name="ESGF datanode"/>
          <p:cNvSpPr/>
          <p:nvPr/>
        </p:nvSpPr>
        <p:spPr>
          <a:xfrm>
            <a:off x="7258755" y="6304846"/>
            <a:ext cx="2033855" cy="413836"/>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defRPr b="1" sz="2000">
                <a:solidFill>
                  <a:srgbClr val="EC710E"/>
                </a:solidFill>
                <a:effectLst>
                  <a:outerShdw sx="100000" sy="100000" kx="0" ky="0" algn="b" rotWithShape="0" blurRad="25400" dist="33948" dir="2700000">
                    <a:srgbClr val="FFFFFF"/>
                  </a:outerShdw>
                </a:effectLst>
                <a:latin typeface="Arial"/>
                <a:ea typeface="Arial"/>
                <a:cs typeface="Arial"/>
                <a:sym typeface="Arial"/>
              </a:defRPr>
            </a:lvl1pPr>
          </a:lstStyle>
          <a:p>
            <a:pPr/>
            <a:r>
              <a:t>ESGF datanode</a:t>
            </a:r>
          </a:p>
        </p:txBody>
      </p:sp>
      <p:sp>
        <p:nvSpPr>
          <p:cNvPr id="439" name="Ligne"/>
          <p:cNvSpPr/>
          <p:nvPr/>
        </p:nvSpPr>
        <p:spPr>
          <a:xfrm>
            <a:off x="5237047" y="5616752"/>
            <a:ext cx="1695020" cy="1"/>
          </a:xfrm>
          <a:prstGeom prst="line">
            <a:avLst/>
          </a:prstGeom>
          <a:ln w="25400">
            <a:solidFill>
              <a:srgbClr val="1771A9"/>
            </a:solidFill>
            <a:bevel/>
            <a:tailEnd type="triangle"/>
          </a:ln>
        </p:spPr>
        <p:txBody>
          <a:bodyPr lIns="65022" tIns="65022" rIns="65022" bIns="65022"/>
          <a:lstStyle/>
          <a:p>
            <a:pPr algn="l" defTabSz="457200">
              <a:defRPr sz="1600">
                <a:latin typeface="Helvetica"/>
                <a:ea typeface="Helvetica"/>
                <a:cs typeface="Helvetica"/>
                <a:sym typeface="Helvetica"/>
              </a:defRPr>
            </a:pPr>
          </a:p>
        </p:txBody>
      </p:sp>
      <p:pic>
        <p:nvPicPr>
          <p:cNvPr id="440" name="global-network.png" descr="global-network.png"/>
          <p:cNvPicPr>
            <a:picLocks noChangeAspect="1"/>
          </p:cNvPicPr>
          <p:nvPr/>
        </p:nvPicPr>
        <p:blipFill>
          <a:blip r:embed="rId8">
            <a:extLst/>
          </a:blip>
          <a:stretch>
            <a:fillRect/>
          </a:stretch>
        </p:blipFill>
        <p:spPr>
          <a:xfrm>
            <a:off x="3248183" y="7410867"/>
            <a:ext cx="1265632" cy="1288231"/>
          </a:xfrm>
          <a:prstGeom prst="rect">
            <a:avLst/>
          </a:prstGeom>
          <a:ln w="12700">
            <a:miter lim="400000"/>
          </a:ln>
          <a:effectLst>
            <a:outerShdw sx="100000" sy="100000" kx="0" ky="0" algn="b" rotWithShape="0" blurRad="355600" dist="0" dir="0">
              <a:srgbClr val="000000">
                <a:alpha val="75000"/>
              </a:srgbClr>
            </a:outerShdw>
          </a:effectLst>
        </p:spPr>
      </p:pic>
      <p:sp>
        <p:nvSpPr>
          <p:cNvPr id="441" name="Scientific community"/>
          <p:cNvSpPr/>
          <p:nvPr/>
        </p:nvSpPr>
        <p:spPr>
          <a:xfrm>
            <a:off x="2532309" y="8779547"/>
            <a:ext cx="2697381" cy="41383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defRPr b="1" sz="2000">
                <a:solidFill>
                  <a:srgbClr val="EC710E"/>
                </a:solidFill>
                <a:effectLst>
                  <a:outerShdw sx="100000" sy="100000" kx="0" ky="0" algn="b" rotWithShape="0" blurRad="25400" dist="33948" dir="2700000">
                    <a:srgbClr val="FFFFFF"/>
                  </a:outerShdw>
                </a:effectLst>
                <a:latin typeface="Arial"/>
                <a:ea typeface="Arial"/>
                <a:cs typeface="Arial"/>
                <a:sym typeface="Arial"/>
              </a:defRPr>
            </a:lvl1pPr>
          </a:lstStyle>
          <a:p>
            <a:pPr/>
            <a:r>
              <a:t>Scientific community</a:t>
            </a:r>
          </a:p>
        </p:txBody>
      </p:sp>
      <p:sp>
        <p:nvSpPr>
          <p:cNvPr id="442" name="Ligne"/>
          <p:cNvSpPr/>
          <p:nvPr/>
        </p:nvSpPr>
        <p:spPr>
          <a:xfrm>
            <a:off x="5234997" y="8074614"/>
            <a:ext cx="1695020" cy="1"/>
          </a:xfrm>
          <a:prstGeom prst="line">
            <a:avLst/>
          </a:prstGeom>
          <a:ln w="25400" cap="rnd">
            <a:solidFill>
              <a:srgbClr val="1771A9"/>
            </a:solidFill>
            <a:custDash>
              <a:ds d="100000" sp="200000"/>
            </a:custDash>
            <a:headEnd type="triangle"/>
            <a:tailEnd type="triangle"/>
          </a:ln>
        </p:spPr>
        <p:txBody>
          <a:bodyPr lIns="45718" tIns="45718" rIns="45718" bIns="45718"/>
          <a:lstStyle/>
          <a:p>
            <a:pPr algn="l" defTabSz="457200">
              <a:defRPr sz="1600">
                <a:latin typeface="Helvetica"/>
                <a:ea typeface="Helvetica"/>
                <a:cs typeface="Helvetica"/>
                <a:sym typeface="Helvetica"/>
              </a:defRPr>
            </a:pPr>
          </a:p>
        </p:txBody>
      </p:sp>
      <p:pic>
        <p:nvPicPr>
          <p:cNvPr id="443" name="image24.tif" descr="image24.tif"/>
          <p:cNvPicPr>
            <a:picLocks noChangeAspect="1"/>
          </p:cNvPicPr>
          <p:nvPr/>
        </p:nvPicPr>
        <p:blipFill>
          <a:blip r:embed="rId9">
            <a:extLst/>
          </a:blip>
          <a:srcRect l="4374" t="4860" r="4374" b="0"/>
          <a:stretch>
            <a:fillRect/>
          </a:stretch>
        </p:blipFill>
        <p:spPr>
          <a:xfrm>
            <a:off x="7704385" y="4972624"/>
            <a:ext cx="1235542" cy="1288188"/>
          </a:xfrm>
          <a:prstGeom prst="rect">
            <a:avLst/>
          </a:prstGeom>
          <a:ln w="12700">
            <a:miter lim="400000"/>
          </a:ln>
        </p:spPr>
      </p:pic>
      <p:sp>
        <p:nvSpPr>
          <p:cNvPr id="444" name="Metadata catalogs,…"/>
          <p:cNvSpPr/>
          <p:nvPr/>
        </p:nvSpPr>
        <p:spPr>
          <a:xfrm>
            <a:off x="9317375" y="5169641"/>
            <a:ext cx="2888644" cy="8942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27891" marR="141463" indent="-228599" algn="l" defTabSz="449262">
              <a:buClr>
                <a:srgbClr val="414141"/>
              </a:buClr>
              <a:buSzPct val="50000"/>
              <a:buBlip>
                <a:blip r:embed="rId10"/>
              </a:buBlip>
              <a:defRPr sz="1800">
                <a:solidFill>
                  <a:srgbClr val="1771A9"/>
                </a:solidFill>
                <a:latin typeface="Arial"/>
                <a:ea typeface="Arial"/>
                <a:cs typeface="Arial"/>
                <a:sym typeface="Arial"/>
              </a:defRPr>
            </a:pPr>
            <a:r>
              <a:t>Metadata catalogs,</a:t>
            </a:r>
          </a:p>
          <a:p>
            <a:pPr marL="327891" marR="141463" indent="-228599" algn="l" defTabSz="449262">
              <a:buClr>
                <a:srgbClr val="414141"/>
              </a:buClr>
              <a:buSzPct val="50000"/>
              <a:buBlip>
                <a:blip r:embed="rId10"/>
              </a:buBlip>
              <a:defRPr sz="1800">
                <a:solidFill>
                  <a:srgbClr val="1771A9"/>
                </a:solidFill>
                <a:latin typeface="Arial"/>
                <a:ea typeface="Arial"/>
                <a:cs typeface="Arial"/>
                <a:sym typeface="Arial"/>
              </a:defRPr>
            </a:pPr>
            <a:r>
              <a:t>Access protocols to data endpoints.</a:t>
            </a:r>
          </a:p>
        </p:txBody>
      </p:sp>
      <p:sp>
        <p:nvSpPr>
          <p:cNvPr id="445" name="Ligne"/>
          <p:cNvSpPr/>
          <p:nvPr/>
        </p:nvSpPr>
        <p:spPr>
          <a:xfrm>
            <a:off x="8275683" y="6829294"/>
            <a:ext cx="1" cy="404842"/>
          </a:xfrm>
          <a:prstGeom prst="line">
            <a:avLst/>
          </a:prstGeom>
          <a:ln w="25400">
            <a:solidFill>
              <a:srgbClr val="1771A9"/>
            </a:solidFill>
            <a:bevel/>
            <a:tailEnd type="triangle"/>
          </a:ln>
        </p:spPr>
        <p:txBody>
          <a:bodyPr lIns="65022" tIns="65022" rIns="65022" bIns="65022"/>
          <a:lstStyle/>
          <a:p>
            <a:pPr algn="l" defTabSz="457200">
              <a:defRPr sz="1600">
                <a:latin typeface="Helvetica"/>
                <a:ea typeface="Helvetica"/>
                <a:cs typeface="Helvetica"/>
                <a:sym typeface="Helvetica"/>
              </a:defRPr>
            </a:pPr>
          </a:p>
        </p:txBody>
      </p:sp>
      <p:sp>
        <p:nvSpPr>
          <p:cNvPr id="446" name="Indexes and broadcasts available data from all datanodes,…"/>
          <p:cNvSpPr/>
          <p:nvPr/>
        </p:nvSpPr>
        <p:spPr>
          <a:xfrm>
            <a:off x="9324557" y="6960754"/>
            <a:ext cx="3512945" cy="22277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27891" marR="141463" indent="-228599" algn="l" defTabSz="449262">
              <a:buClr>
                <a:srgbClr val="414141"/>
              </a:buClr>
              <a:buSzPct val="50000"/>
              <a:buBlip>
                <a:blip r:embed="rId11"/>
              </a:buBlip>
              <a:defRPr sz="1800">
                <a:solidFill>
                  <a:srgbClr val="1771A9"/>
                </a:solidFill>
                <a:latin typeface="Arial"/>
                <a:ea typeface="Arial"/>
                <a:cs typeface="Arial"/>
                <a:sym typeface="Arial"/>
              </a:defRPr>
            </a:pPr>
            <a:r>
              <a:t>Indexes and broadcasts available data from all datanodes,</a:t>
            </a:r>
          </a:p>
          <a:p>
            <a:pPr marL="327891" marR="141463" indent="-228599" algn="l" defTabSz="449262">
              <a:buClr>
                <a:srgbClr val="414141"/>
              </a:buClr>
              <a:buSzPct val="50000"/>
              <a:buBlip>
                <a:blip r:embed="rId11"/>
              </a:buBlip>
              <a:defRPr sz="1800">
                <a:solidFill>
                  <a:srgbClr val="1771A9"/>
                </a:solidFill>
                <a:latin typeface="Arial"/>
                <a:ea typeface="Arial"/>
                <a:cs typeface="Arial"/>
                <a:sym typeface="Arial"/>
              </a:defRPr>
            </a:pPr>
            <a:r>
              <a:t>Front-end with search UI,</a:t>
            </a:r>
          </a:p>
          <a:p>
            <a:pPr marL="327891" marR="141463" indent="-228599" algn="l" defTabSz="449262">
              <a:buClr>
                <a:srgbClr val="414141"/>
              </a:buClr>
              <a:buSzPct val="50000"/>
              <a:buBlip>
                <a:blip r:embed="rId11"/>
              </a:buBlip>
              <a:defRPr sz="1800">
                <a:solidFill>
                  <a:srgbClr val="1771A9"/>
                </a:solidFill>
                <a:latin typeface="Arial"/>
                <a:ea typeface="Arial"/>
                <a:cs typeface="Arial"/>
                <a:sym typeface="Arial"/>
              </a:defRPr>
            </a:pPr>
            <a:r>
              <a:t>Links with models documentation,</a:t>
            </a:r>
          </a:p>
          <a:p>
            <a:pPr marL="327891" marR="141463" indent="-228599" algn="l" defTabSz="449262">
              <a:buClr>
                <a:srgbClr val="414141"/>
              </a:buClr>
              <a:buSzPct val="50000"/>
              <a:buBlip>
                <a:blip r:embed="rId11"/>
              </a:buBlip>
              <a:defRPr sz="1800">
                <a:solidFill>
                  <a:srgbClr val="1771A9"/>
                </a:solidFill>
                <a:latin typeface="Arial"/>
                <a:ea typeface="Arial"/>
                <a:cs typeface="Arial"/>
                <a:sym typeface="Arial"/>
              </a:defRPr>
            </a:pPr>
            <a:r>
              <a:t>Redirects users requests to the appropriate datanode.</a:t>
            </a:r>
          </a:p>
        </p:txBody>
      </p:sp>
      <p:sp>
        <p:nvSpPr>
          <p:cNvPr id="447" name="A decentralised and federated nodes network with international collaboration. Each ESGF Node is composed of services and applications that  collectively enable metadata discovery, data access, and user management.…"/>
          <p:cNvSpPr/>
          <p:nvPr/>
        </p:nvSpPr>
        <p:spPr>
          <a:xfrm>
            <a:off x="480087" y="1601995"/>
            <a:ext cx="8678021" cy="29364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a:defRPr sz="2400">
                <a:solidFill>
                  <a:srgbClr val="1771A9"/>
                </a:solidFill>
                <a:latin typeface="Arial"/>
                <a:ea typeface="Arial"/>
                <a:cs typeface="Arial"/>
                <a:sym typeface="Arial"/>
              </a:defRPr>
            </a:pPr>
            <a:r>
              <a:t>A </a:t>
            </a:r>
            <a:r>
              <a:rPr b="1">
                <a:solidFill>
                  <a:srgbClr val="EC710E"/>
                </a:solidFill>
              </a:rPr>
              <a:t>decentralised</a:t>
            </a:r>
            <a:r>
              <a:t> and </a:t>
            </a:r>
            <a:r>
              <a:rPr b="1">
                <a:solidFill>
                  <a:srgbClr val="EC710E"/>
                </a:solidFill>
              </a:rPr>
              <a:t>federated</a:t>
            </a:r>
            <a:r>
              <a:t> nodes network with international collaboration. Each ESGF Node is composed of services and applications that  collectively enable metadata discovery, data access, and user management.</a:t>
            </a:r>
          </a:p>
          <a:p>
            <a:pPr marL="381000" indent="-381000" algn="just">
              <a:buClr>
                <a:srgbClr val="1771A9"/>
              </a:buClr>
              <a:buSzPct val="100000"/>
              <a:buChar char="✓"/>
              <a:defRPr sz="2400">
                <a:solidFill>
                  <a:srgbClr val="1771A9"/>
                </a:solidFill>
                <a:latin typeface="Arial"/>
                <a:ea typeface="Arial"/>
                <a:cs typeface="Arial"/>
                <a:sym typeface="Arial"/>
              </a:defRPr>
            </a:pPr>
            <a:r>
              <a:t>Operational since 2011</a:t>
            </a:r>
          </a:p>
          <a:p>
            <a:pPr marL="381000" indent="-381000" algn="just">
              <a:buClr>
                <a:srgbClr val="1771A9"/>
              </a:buClr>
              <a:buSzPct val="100000"/>
              <a:buChar char="✓"/>
              <a:defRPr sz="2400">
                <a:solidFill>
                  <a:srgbClr val="1771A9"/>
                </a:solidFill>
                <a:latin typeface="Arial"/>
                <a:ea typeface="Arial"/>
                <a:cs typeface="Arial"/>
                <a:sym typeface="Arial"/>
              </a:defRPr>
            </a:pPr>
            <a:r>
              <a:t>Hundreds of users per month</a:t>
            </a:r>
          </a:p>
          <a:p>
            <a:pPr marL="381000" indent="-381000" algn="just">
              <a:buClr>
                <a:srgbClr val="1771A9"/>
              </a:buClr>
              <a:buSzPct val="100000"/>
              <a:buChar char="✓"/>
              <a:defRPr sz="2400">
                <a:solidFill>
                  <a:srgbClr val="1771A9"/>
                </a:solidFill>
                <a:latin typeface="Arial"/>
                <a:ea typeface="Arial"/>
                <a:cs typeface="Arial"/>
                <a:sym typeface="Arial"/>
              </a:defRPr>
            </a:pPr>
            <a:r>
              <a:t>Hundreds of TB per month</a:t>
            </a:r>
          </a:p>
          <a:p>
            <a:pPr marL="381000" indent="-381000" algn="just">
              <a:buClr>
                <a:srgbClr val="1771A9"/>
              </a:buClr>
              <a:buSzPct val="100000"/>
              <a:buChar char="✓"/>
              <a:defRPr spc="-24" sz="2400">
                <a:solidFill>
                  <a:srgbClr val="1771A9"/>
                </a:solidFill>
                <a:latin typeface="Arial"/>
                <a:ea typeface="Arial"/>
                <a:cs typeface="Arial"/>
                <a:sym typeface="Arial"/>
              </a:defRPr>
            </a:pPr>
            <a:r>
              <a:t>About 10,000 registered users</a:t>
            </a:r>
          </a:p>
        </p:txBody>
      </p:sp>
      <p:sp>
        <p:nvSpPr>
          <p:cNvPr id="448" name="IPSL climate models get involved in several projects"/>
          <p:cNvSpPr/>
          <p:nvPr/>
        </p:nvSpPr>
        <p:spPr>
          <a:xfrm>
            <a:off x="166136" y="5169642"/>
            <a:ext cx="2685603" cy="8942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99291" marR="141463" algn="r" defTabSz="449262">
              <a:defRPr sz="1800">
                <a:solidFill>
                  <a:srgbClr val="1771A9"/>
                </a:solidFill>
                <a:latin typeface="Arial"/>
                <a:ea typeface="Arial"/>
                <a:cs typeface="Arial"/>
                <a:sym typeface="Arial"/>
              </a:defRPr>
            </a:lvl1pPr>
          </a:lstStyle>
          <a:p>
            <a:pPr/>
            <a:r>
              <a:t>IPSL climate models get involved in several projects</a:t>
            </a:r>
          </a:p>
        </p:txBody>
      </p:sp>
      <p:grpSp>
        <p:nvGrpSpPr>
          <p:cNvPr id="451" name="Grouper"/>
          <p:cNvGrpSpPr/>
          <p:nvPr/>
        </p:nvGrpSpPr>
        <p:grpSpPr>
          <a:xfrm>
            <a:off x="9347902" y="1631405"/>
            <a:ext cx="3440855" cy="3192344"/>
            <a:chOff x="-203200" y="-190500"/>
            <a:chExt cx="3440853" cy="3192342"/>
          </a:xfrm>
        </p:grpSpPr>
        <p:pic>
          <p:nvPicPr>
            <p:cNvPr id="449" name="pasted-image.png" descr="pasted-image.png"/>
            <p:cNvPicPr>
              <a:picLocks noChangeAspect="0"/>
            </p:cNvPicPr>
            <p:nvPr/>
          </p:nvPicPr>
          <p:blipFill>
            <a:blip r:embed="rId12">
              <a:extLst/>
            </a:blip>
            <a:stretch>
              <a:fillRect/>
            </a:stretch>
          </p:blipFill>
          <p:spPr>
            <a:xfrm>
              <a:off x="-203200" y="-190500"/>
              <a:ext cx="3440854" cy="3192343"/>
            </a:xfrm>
            <a:prstGeom prst="rect">
              <a:avLst/>
            </a:prstGeom>
            <a:effectLst/>
          </p:spPr>
        </p:pic>
        <p:sp>
          <p:nvSpPr>
            <p:cNvPr id="450" name="Rectangle aux angles arrondis"/>
            <p:cNvSpPr/>
            <p:nvPr/>
          </p:nvSpPr>
          <p:spPr>
            <a:xfrm>
              <a:off x="2358925" y="906465"/>
              <a:ext cx="582261" cy="560259"/>
            </a:xfrm>
            <a:prstGeom prst="roundRect">
              <a:avLst>
                <a:gd name="adj" fmla="val 15589"/>
              </a:avLst>
            </a:prstGeom>
            <a:noFill/>
            <a:ln w="88900" cap="flat">
              <a:solidFill>
                <a:srgbClr val="FF2600"/>
              </a:solidFill>
              <a:prstDash val="solid"/>
              <a:bevel/>
            </a:ln>
            <a:effectLst/>
          </p:spPr>
          <p:txBody>
            <a:bodyPr wrap="square" lIns="50800" tIns="50800" rIns="50800" bIns="50800" numCol="1" anchor="ctr">
              <a:noAutofit/>
            </a:bodyPr>
            <a:lstStyle/>
            <a:p>
              <a:pPr>
                <a:defRPr sz="2400">
                  <a:solidFill>
                    <a:srgbClr val="414141"/>
                  </a:solidFill>
                  <a:latin typeface="Bodoni SvtyTwo ITC TT-Book"/>
                  <a:ea typeface="Bodoni SvtyTwo ITC TT-Book"/>
                  <a:cs typeface="Bodoni SvtyTwo ITC TT-Book"/>
                  <a:sym typeface="Bodoni SvtyTwo ITC TT-Book"/>
                </a:defRPr>
              </a:pPr>
            </a:p>
          </p:txBody>
        </p:sp>
      </p:gr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3"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54" name="Model data"/>
          <p:cNvSpPr/>
          <p:nvPr>
            <p:ph type="title"/>
          </p:nvPr>
        </p:nvSpPr>
        <p:spPr>
          <a:prstGeom prst="rect">
            <a:avLst/>
          </a:prstGeom>
        </p:spPr>
        <p:txBody>
          <a:bodyPr/>
          <a:lstStyle/>
          <a:p>
            <a:pPr/>
            <a:r>
              <a:t>Model data</a:t>
            </a:r>
          </a:p>
        </p:txBody>
      </p:sp>
      <p:sp>
        <p:nvSpPr>
          <p:cNvPr id="455" name="How ask for new data?"/>
          <p:cNvSpPr/>
          <p:nvPr/>
        </p:nvSpPr>
        <p:spPr>
          <a:xfrm>
            <a:off x="243805" y="970992"/>
            <a:ext cx="12517191" cy="484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defRPr b="1" sz="2600">
                <a:solidFill>
                  <a:srgbClr val="1771A9"/>
                </a:solidFill>
                <a:latin typeface="Arial"/>
                <a:ea typeface="Arial"/>
                <a:cs typeface="Arial"/>
                <a:sym typeface="Arial"/>
              </a:defRPr>
            </a:lvl1pPr>
          </a:lstStyle>
          <a:p>
            <a:pPr/>
            <a:r>
              <a:t>How ask for new data?</a:t>
            </a:r>
          </a:p>
        </p:txBody>
      </p:sp>
      <p:sp>
        <p:nvSpPr>
          <p:cNvPr id="456" name="The IPSL mirrors at the request of its researchers a relatively large subset of ESG-F data (currently 420To) on its local filesystem. A post-processing pipeline is available to analyse climate simulations in the best conditions."/>
          <p:cNvSpPr/>
          <p:nvPr/>
        </p:nvSpPr>
        <p:spPr>
          <a:xfrm>
            <a:off x="480086" y="1835863"/>
            <a:ext cx="12044627" cy="11584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defRPr sz="2400">
                <a:solidFill>
                  <a:srgbClr val="1771A9"/>
                </a:solidFill>
                <a:latin typeface="Arial"/>
                <a:ea typeface="Arial"/>
                <a:cs typeface="Arial"/>
                <a:sym typeface="Arial"/>
              </a:defRPr>
            </a:pPr>
            <a:r>
              <a:t>The IPSL mirrors at the request of its researchers a relatively large subset of ESG-F data (currently 420To) on its local filesystem. A post-processing pipeline is available to </a:t>
            </a:r>
            <a:r>
              <a:rPr b="1">
                <a:solidFill>
                  <a:srgbClr val="EC710E"/>
                </a:solidFill>
              </a:rPr>
              <a:t>analyse</a:t>
            </a:r>
            <a:r>
              <a:rPr>
                <a:solidFill>
                  <a:srgbClr val="EC710E"/>
                </a:solidFill>
              </a:rPr>
              <a:t> climate simulations in the </a:t>
            </a:r>
            <a:r>
              <a:rPr b="1">
                <a:solidFill>
                  <a:srgbClr val="EC710E"/>
                </a:solidFill>
              </a:rPr>
              <a:t>best conditions</a:t>
            </a:r>
            <a:r>
              <a:t>.</a:t>
            </a:r>
          </a:p>
        </p:txBody>
      </p:sp>
      <p:pic>
        <p:nvPicPr>
          <p:cNvPr id="457" name="image8.tif" descr="image8.tif"/>
          <p:cNvPicPr>
            <a:picLocks noChangeAspect="1"/>
          </p:cNvPicPr>
          <p:nvPr/>
        </p:nvPicPr>
        <p:blipFill>
          <a:blip r:embed="rId2">
            <a:extLst/>
          </a:blip>
          <a:srcRect l="18950" t="40108" r="45966" b="25475"/>
          <a:stretch>
            <a:fillRect/>
          </a:stretch>
        </p:blipFill>
        <p:spPr>
          <a:xfrm>
            <a:off x="4584996" y="4093563"/>
            <a:ext cx="583933" cy="574635"/>
          </a:xfrm>
          <a:prstGeom prst="rect">
            <a:avLst/>
          </a:prstGeom>
          <a:ln w="12700">
            <a:miter lim="400000"/>
          </a:ln>
        </p:spPr>
      </p:pic>
      <p:sp>
        <p:nvSpPr>
          <p:cNvPr id="458" name="ESG-F nodes"/>
          <p:cNvSpPr/>
          <p:nvPr/>
        </p:nvSpPr>
        <p:spPr>
          <a:xfrm>
            <a:off x="2523282" y="5419099"/>
            <a:ext cx="1622029" cy="533401"/>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lstStyle>
            <a:lvl1pPr defTabSz="457200">
              <a:defRPr sz="1800">
                <a:solidFill>
                  <a:srgbClr val="1771A9"/>
                </a:solidFill>
                <a:latin typeface="Arial"/>
                <a:ea typeface="Arial"/>
                <a:cs typeface="Arial"/>
                <a:sym typeface="Arial"/>
              </a:defRPr>
            </a:lvl1pPr>
          </a:lstStyle>
          <a:p>
            <a:pPr/>
            <a:r>
              <a:t>ESG-F nodes</a:t>
            </a:r>
          </a:p>
        </p:txBody>
      </p:sp>
      <p:sp>
        <p:nvSpPr>
          <p:cNvPr id="459" name="IPSL users requests"/>
          <p:cNvSpPr/>
          <p:nvPr/>
        </p:nvSpPr>
        <p:spPr>
          <a:xfrm>
            <a:off x="5367659" y="5472658"/>
            <a:ext cx="2269482" cy="261515"/>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defTabSz="457200">
              <a:defRPr sz="1800">
                <a:solidFill>
                  <a:srgbClr val="1771A9"/>
                </a:solidFill>
                <a:latin typeface="Arial"/>
                <a:ea typeface="Arial"/>
                <a:cs typeface="Arial"/>
                <a:sym typeface="Arial"/>
              </a:defRPr>
            </a:lvl1pPr>
          </a:lstStyle>
          <a:p>
            <a:pPr/>
            <a:r>
              <a:t>IPSL users requests</a:t>
            </a:r>
          </a:p>
        </p:txBody>
      </p:sp>
      <p:pic>
        <p:nvPicPr>
          <p:cNvPr id="460" name="image8.tif" descr="image8.tif"/>
          <p:cNvPicPr>
            <a:picLocks noChangeAspect="1"/>
          </p:cNvPicPr>
          <p:nvPr/>
        </p:nvPicPr>
        <p:blipFill>
          <a:blip r:embed="rId2">
            <a:extLst/>
          </a:blip>
          <a:srcRect l="18950" t="40108" r="45966" b="25475"/>
          <a:stretch>
            <a:fillRect/>
          </a:stretch>
        </p:blipFill>
        <p:spPr>
          <a:xfrm>
            <a:off x="7911997" y="4093563"/>
            <a:ext cx="583933" cy="574635"/>
          </a:xfrm>
          <a:prstGeom prst="rect">
            <a:avLst/>
          </a:prstGeom>
          <a:ln w="12700">
            <a:miter lim="400000"/>
          </a:ln>
        </p:spPr>
      </p:pic>
      <p:sp>
        <p:nvSpPr>
          <p:cNvPr id="461" name="Automated download"/>
          <p:cNvSpPr/>
          <p:nvPr/>
        </p:nvSpPr>
        <p:spPr>
          <a:xfrm>
            <a:off x="8450633" y="5472658"/>
            <a:ext cx="2412701" cy="33020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defTabSz="457200">
              <a:defRPr sz="1800">
                <a:solidFill>
                  <a:srgbClr val="1771A9"/>
                </a:solidFill>
                <a:latin typeface="Arial"/>
                <a:ea typeface="Arial"/>
                <a:cs typeface="Arial"/>
                <a:sym typeface="Arial"/>
              </a:defRPr>
            </a:lvl1pPr>
          </a:lstStyle>
          <a:p>
            <a:pPr/>
            <a:r>
              <a:t>Automated download</a:t>
            </a:r>
          </a:p>
        </p:txBody>
      </p:sp>
      <p:pic>
        <p:nvPicPr>
          <p:cNvPr id="462" name="image8.tif" descr="image8.tif"/>
          <p:cNvPicPr>
            <a:picLocks noChangeAspect="1"/>
          </p:cNvPicPr>
          <p:nvPr/>
        </p:nvPicPr>
        <p:blipFill>
          <a:blip r:embed="rId2">
            <a:extLst/>
          </a:blip>
          <a:srcRect l="18950" t="40108" r="45966" b="25475"/>
          <a:stretch>
            <a:fillRect/>
          </a:stretch>
        </p:blipFill>
        <p:spPr>
          <a:xfrm rot="5400000">
            <a:off x="9328655" y="6023008"/>
            <a:ext cx="585792" cy="572776"/>
          </a:xfrm>
          <a:prstGeom prst="rect">
            <a:avLst/>
          </a:prstGeom>
          <a:ln w="12700">
            <a:miter lim="400000"/>
          </a:ln>
        </p:spPr>
      </p:pic>
      <p:sp>
        <p:nvSpPr>
          <p:cNvPr id="463" name="Post-processing"/>
          <p:cNvSpPr/>
          <p:nvPr/>
        </p:nvSpPr>
        <p:spPr>
          <a:xfrm>
            <a:off x="8635385" y="8717381"/>
            <a:ext cx="1870815" cy="33020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marL="96838" indent="49211" defTabSz="457200">
              <a:defRPr sz="1800">
                <a:solidFill>
                  <a:srgbClr val="1771A9"/>
                </a:solidFill>
                <a:latin typeface="Arial"/>
                <a:ea typeface="Arial"/>
                <a:cs typeface="Arial"/>
                <a:sym typeface="Arial"/>
              </a:defRPr>
            </a:lvl1pPr>
          </a:lstStyle>
          <a:p>
            <a:pPr/>
            <a:r>
              <a:t>Post-processing</a:t>
            </a:r>
          </a:p>
        </p:txBody>
      </p:sp>
      <p:pic>
        <p:nvPicPr>
          <p:cNvPr id="464" name="image8.tif" descr="image8.tif"/>
          <p:cNvPicPr>
            <a:picLocks noChangeAspect="1"/>
          </p:cNvPicPr>
          <p:nvPr/>
        </p:nvPicPr>
        <p:blipFill>
          <a:blip r:embed="rId2">
            <a:extLst/>
          </a:blip>
          <a:srcRect l="18950" t="40107" r="45966" b="25475"/>
          <a:stretch>
            <a:fillRect/>
          </a:stretch>
        </p:blipFill>
        <p:spPr>
          <a:xfrm rot="10800000">
            <a:off x="7911868" y="7273751"/>
            <a:ext cx="583933" cy="572775"/>
          </a:xfrm>
          <a:prstGeom prst="rect">
            <a:avLst/>
          </a:prstGeom>
          <a:ln w="12700">
            <a:miter lim="400000"/>
          </a:ln>
        </p:spPr>
      </p:pic>
      <p:sp>
        <p:nvSpPr>
          <p:cNvPr id="465" name="Safe usable data"/>
          <p:cNvSpPr/>
          <p:nvPr/>
        </p:nvSpPr>
        <p:spPr>
          <a:xfrm>
            <a:off x="5566992" y="8726323"/>
            <a:ext cx="1870816" cy="261515"/>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defTabSz="457200">
              <a:defRPr sz="1800">
                <a:solidFill>
                  <a:srgbClr val="1771A9"/>
                </a:solidFill>
                <a:latin typeface="Arial"/>
                <a:ea typeface="Arial"/>
                <a:cs typeface="Arial"/>
                <a:sym typeface="Arial"/>
              </a:defRPr>
            </a:lvl1pPr>
          </a:lstStyle>
          <a:p>
            <a:pPr/>
            <a:r>
              <a:t>Safe usable data</a:t>
            </a:r>
          </a:p>
        </p:txBody>
      </p:sp>
      <p:pic>
        <p:nvPicPr>
          <p:cNvPr id="466" name="image8.tif" descr="image8.tif"/>
          <p:cNvPicPr>
            <a:picLocks noChangeAspect="1"/>
          </p:cNvPicPr>
          <p:nvPr/>
        </p:nvPicPr>
        <p:blipFill>
          <a:blip r:embed="rId2">
            <a:extLst/>
          </a:blip>
          <a:srcRect l="18950" t="40107" r="45966" b="25475"/>
          <a:stretch>
            <a:fillRect/>
          </a:stretch>
        </p:blipFill>
        <p:spPr>
          <a:xfrm rot="10800000">
            <a:off x="4583502" y="7273751"/>
            <a:ext cx="585794" cy="572775"/>
          </a:xfrm>
          <a:prstGeom prst="rect">
            <a:avLst/>
          </a:prstGeom>
          <a:ln w="12700">
            <a:miter lim="400000"/>
          </a:ln>
        </p:spPr>
      </p:pic>
      <p:sp>
        <p:nvSpPr>
          <p:cNvPr id="467" name="IPSL users"/>
          <p:cNvSpPr/>
          <p:nvPr/>
        </p:nvSpPr>
        <p:spPr>
          <a:xfrm>
            <a:off x="2691784" y="8726323"/>
            <a:ext cx="1221649" cy="261515"/>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defTabSz="457200">
              <a:defRPr sz="1800">
                <a:solidFill>
                  <a:srgbClr val="1771A9"/>
                </a:solidFill>
                <a:latin typeface="Arial"/>
                <a:ea typeface="Arial"/>
                <a:cs typeface="Arial"/>
                <a:sym typeface="Arial"/>
              </a:defRPr>
            </a:lvl1pPr>
          </a:lstStyle>
          <a:p>
            <a:pPr/>
            <a:r>
              <a:t>IPSL users</a:t>
            </a:r>
          </a:p>
        </p:txBody>
      </p:sp>
      <p:pic>
        <p:nvPicPr>
          <p:cNvPr id="468" name="pasted-image.png" descr="pasted-image.png"/>
          <p:cNvPicPr>
            <a:picLocks noChangeAspect="1"/>
          </p:cNvPicPr>
          <p:nvPr/>
        </p:nvPicPr>
        <p:blipFill>
          <a:blip r:embed="rId3">
            <a:extLst/>
          </a:blip>
          <a:stretch>
            <a:fillRect/>
          </a:stretch>
        </p:blipFill>
        <p:spPr>
          <a:xfrm>
            <a:off x="2429250" y="6698081"/>
            <a:ext cx="1746718" cy="1746718"/>
          </a:xfrm>
          <a:prstGeom prst="rect">
            <a:avLst/>
          </a:prstGeom>
          <a:ln w="12700">
            <a:miter lim="400000"/>
          </a:ln>
          <a:effectLst>
            <a:outerShdw sx="100000" sy="100000" kx="0" ky="0" algn="b" rotWithShape="0" blurRad="190500" dist="50800" dir="5400000">
              <a:srgbClr val="000000">
                <a:alpha val="53294"/>
              </a:srgbClr>
            </a:outerShdw>
          </a:effectLst>
        </p:spPr>
      </p:pic>
      <p:pic>
        <p:nvPicPr>
          <p:cNvPr id="469" name="pasted-image.png" descr="pasted-image.png"/>
          <p:cNvPicPr>
            <a:picLocks noChangeAspect="1"/>
          </p:cNvPicPr>
          <p:nvPr/>
        </p:nvPicPr>
        <p:blipFill>
          <a:blip r:embed="rId4">
            <a:extLst/>
          </a:blip>
          <a:stretch>
            <a:fillRect/>
          </a:stretch>
        </p:blipFill>
        <p:spPr>
          <a:xfrm>
            <a:off x="8783625" y="3510264"/>
            <a:ext cx="1746718" cy="1746718"/>
          </a:xfrm>
          <a:prstGeom prst="rect">
            <a:avLst/>
          </a:prstGeom>
          <a:ln w="12700">
            <a:miter lim="400000"/>
          </a:ln>
          <a:effectLst>
            <a:outerShdw sx="100000" sy="100000" kx="0" ky="0" algn="b" rotWithShape="0" blurRad="190500" dist="50800" dir="5400000">
              <a:srgbClr val="000000">
                <a:alpha val="53294"/>
              </a:srgbClr>
            </a:outerShdw>
          </a:effectLst>
        </p:spPr>
      </p:pic>
      <p:pic>
        <p:nvPicPr>
          <p:cNvPr id="470" name="pasted-image.png" descr="pasted-image.png"/>
          <p:cNvPicPr>
            <a:picLocks noChangeAspect="1"/>
          </p:cNvPicPr>
          <p:nvPr/>
        </p:nvPicPr>
        <p:blipFill>
          <a:blip r:embed="rId5">
            <a:extLst/>
          </a:blip>
          <a:srcRect l="0" t="14894" r="0" b="0"/>
          <a:stretch>
            <a:fillRect/>
          </a:stretch>
        </p:blipFill>
        <p:spPr>
          <a:xfrm>
            <a:off x="5583966" y="3510393"/>
            <a:ext cx="2045635" cy="1740956"/>
          </a:xfrm>
          <a:prstGeom prst="rect">
            <a:avLst/>
          </a:prstGeom>
          <a:ln w="12700">
            <a:miter lim="400000"/>
          </a:ln>
          <a:effectLst>
            <a:outerShdw sx="100000" sy="100000" kx="0" ky="0" algn="b" rotWithShape="0" blurRad="190500" dist="50800" dir="5400000">
              <a:srgbClr val="000000">
                <a:alpha val="53294"/>
              </a:srgbClr>
            </a:outerShdw>
          </a:effectLst>
        </p:spPr>
      </p:pic>
      <p:pic>
        <p:nvPicPr>
          <p:cNvPr id="471" name="pasted-image.png" descr="pasted-image.png"/>
          <p:cNvPicPr>
            <a:picLocks noChangeAspect="1"/>
          </p:cNvPicPr>
          <p:nvPr/>
        </p:nvPicPr>
        <p:blipFill>
          <a:blip r:embed="rId6">
            <a:extLst/>
          </a:blip>
          <a:srcRect l="11826" t="0" r="11826" b="18057"/>
          <a:stretch>
            <a:fillRect/>
          </a:stretch>
        </p:blipFill>
        <p:spPr>
          <a:xfrm>
            <a:off x="5691385" y="6648787"/>
            <a:ext cx="1622117" cy="1740993"/>
          </a:xfrm>
          <a:prstGeom prst="rect">
            <a:avLst/>
          </a:prstGeom>
          <a:ln w="12700">
            <a:miter lim="400000"/>
          </a:ln>
          <a:effectLst>
            <a:outerShdw sx="100000" sy="100000" kx="0" ky="0" algn="b" rotWithShape="0" blurRad="190500" dist="50800" dir="5400000">
              <a:srgbClr val="000000">
                <a:alpha val="53294"/>
              </a:srgbClr>
            </a:outerShdw>
          </a:effectLst>
        </p:spPr>
      </p:pic>
      <p:pic>
        <p:nvPicPr>
          <p:cNvPr id="472" name="pasted-image.png" descr="pasted-image.png"/>
          <p:cNvPicPr>
            <a:picLocks noChangeAspect="1"/>
          </p:cNvPicPr>
          <p:nvPr/>
        </p:nvPicPr>
        <p:blipFill>
          <a:blip r:embed="rId7">
            <a:extLst/>
          </a:blip>
          <a:srcRect l="12690" t="17258" r="0" b="0"/>
          <a:stretch>
            <a:fillRect/>
          </a:stretch>
        </p:blipFill>
        <p:spPr>
          <a:xfrm>
            <a:off x="8738417" y="6689635"/>
            <a:ext cx="1837267" cy="1741132"/>
          </a:xfrm>
          <a:prstGeom prst="rect">
            <a:avLst/>
          </a:prstGeom>
          <a:ln w="12700">
            <a:miter lim="400000"/>
          </a:ln>
          <a:effectLst>
            <a:outerShdw sx="100000" sy="100000" kx="0" ky="0" algn="b" rotWithShape="0" blurRad="190500" dist="50800" dir="5400000">
              <a:srgbClr val="000000">
                <a:alpha val="53294"/>
              </a:srgbClr>
            </a:outerShdw>
          </a:effectLst>
        </p:spPr>
      </p:pic>
      <p:pic>
        <p:nvPicPr>
          <p:cNvPr id="473" name="pasted-image.png" descr="pasted-image.png"/>
          <p:cNvPicPr>
            <a:picLocks noChangeAspect="1"/>
          </p:cNvPicPr>
          <p:nvPr/>
        </p:nvPicPr>
        <p:blipFill>
          <a:blip r:embed="rId8">
            <a:extLst/>
          </a:blip>
          <a:stretch>
            <a:fillRect/>
          </a:stretch>
        </p:blipFill>
        <p:spPr>
          <a:xfrm>
            <a:off x="2429250" y="3507543"/>
            <a:ext cx="1746718" cy="1746718"/>
          </a:xfrm>
          <a:prstGeom prst="rect">
            <a:avLst/>
          </a:prstGeom>
          <a:ln w="12700">
            <a:miter lim="400000"/>
          </a:ln>
          <a:effectLst>
            <a:outerShdw sx="100000" sy="100000" kx="0" ky="0" algn="b" rotWithShape="0" blurRad="190500" dist="50800" dir="5400000">
              <a:srgbClr val="000000">
                <a:alpha val="53294"/>
              </a:srgbClr>
            </a:outerShdw>
          </a:effectLst>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5"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76" name="Model data"/>
          <p:cNvSpPr/>
          <p:nvPr>
            <p:ph type="title"/>
          </p:nvPr>
        </p:nvSpPr>
        <p:spPr>
          <a:prstGeom prst="rect">
            <a:avLst/>
          </a:prstGeom>
        </p:spPr>
        <p:txBody>
          <a:bodyPr/>
          <a:lstStyle/>
          <a:p>
            <a:pPr/>
            <a:r>
              <a:t>Model data</a:t>
            </a:r>
          </a:p>
        </p:txBody>
      </p:sp>
      <p:sp>
        <p:nvSpPr>
          <p:cNvPr id="477" name="Edit a SYNDA template"/>
          <p:cNvSpPr/>
          <p:nvPr/>
        </p:nvSpPr>
        <p:spPr>
          <a:xfrm>
            <a:off x="243805" y="970992"/>
            <a:ext cx="12517191" cy="484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defRPr b="1" sz="2600">
                <a:solidFill>
                  <a:srgbClr val="1771A9"/>
                </a:solidFill>
                <a:latin typeface="Arial"/>
                <a:ea typeface="Arial"/>
                <a:cs typeface="Arial"/>
                <a:sym typeface="Arial"/>
              </a:defRPr>
            </a:lvl1pPr>
          </a:lstStyle>
          <a:p>
            <a:pPr/>
            <a:r>
              <a:t>Edit a SYNDA template</a:t>
            </a:r>
          </a:p>
        </p:txBody>
      </p:sp>
      <p:sp>
        <p:nvSpPr>
          <p:cNvPr id="478" name="Rectangle"/>
          <p:cNvSpPr/>
          <p:nvPr/>
        </p:nvSpPr>
        <p:spPr>
          <a:xfrm>
            <a:off x="381000" y="2012747"/>
            <a:ext cx="12242801" cy="969142"/>
          </a:xfrm>
          <a:prstGeom prst="rect">
            <a:avLst/>
          </a:prstGeom>
          <a:solidFill>
            <a:srgbClr val="000000"/>
          </a:solidFill>
          <a:ln w="38100">
            <a:solidFill>
              <a:srgbClr val="FFFFFF"/>
            </a:solidFill>
            <a:miter lim="400000"/>
          </a:ln>
          <a:effectLst>
            <a:outerShdw sx="100000" sy="100000" kx="0" ky="0" algn="b" rotWithShape="0" blurRad="101600" dist="25400" dir="5400000">
              <a:srgbClr val="000000">
                <a:alpha val="75000"/>
              </a:srgbClr>
            </a:outerShdw>
          </a:effectLst>
        </p:spPr>
        <p:txBody>
          <a:bodyPr lIns="50800" tIns="50800" rIns="50800" bIns="50800" anchor="ctr"/>
          <a:lstStyle/>
          <a:p>
            <a:pPr>
              <a:defRPr sz="2400">
                <a:solidFill>
                  <a:srgbClr val="414141"/>
                </a:solidFill>
                <a:latin typeface="Bodoni SvtyTwo ITC TT-Book"/>
                <a:ea typeface="Bodoni SvtyTwo ITC TT-Book"/>
                <a:cs typeface="Bodoni SvtyTwo ITC TT-Book"/>
                <a:sym typeface="Bodoni SvtyTwo ITC TT-Book"/>
              </a:defRPr>
            </a:pPr>
          </a:p>
        </p:txBody>
      </p:sp>
      <p:sp>
        <p:nvSpPr>
          <p:cNvPr id="479" name="# Edit a template…"/>
          <p:cNvSpPr/>
          <p:nvPr/>
        </p:nvSpPr>
        <p:spPr>
          <a:xfrm>
            <a:off x="480087" y="2115619"/>
            <a:ext cx="12044627" cy="7633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49262">
              <a:lnSpc>
                <a:spcPct val="93000"/>
              </a:lnSpc>
              <a:defRPr b="1" sz="2400">
                <a:solidFill>
                  <a:srgbClr val="FFFFFF"/>
                </a:solidFill>
                <a:latin typeface="Courier New"/>
                <a:ea typeface="Courier New"/>
                <a:cs typeface="Courier New"/>
                <a:sym typeface="Courier New"/>
              </a:defRPr>
            </a:pPr>
            <a:r>
              <a:t># Edit a template</a:t>
            </a:r>
          </a:p>
          <a:p>
            <a:pPr algn="l" defTabSz="449262">
              <a:lnSpc>
                <a:spcPct val="93000"/>
              </a:lnSpc>
              <a:defRPr b="1" sz="2400">
                <a:solidFill>
                  <a:srgbClr val="FFFFFF"/>
                </a:solidFill>
                <a:latin typeface="Courier New"/>
                <a:ea typeface="Courier New"/>
                <a:cs typeface="Courier New"/>
                <a:sym typeface="Courier New"/>
              </a:defRPr>
            </a:pPr>
            <a:r>
              <a:t>&gt; vi my_template.txt</a:t>
            </a:r>
          </a:p>
        </p:txBody>
      </p:sp>
      <p:sp>
        <p:nvSpPr>
          <p:cNvPr id="480" name="Rectangle"/>
          <p:cNvSpPr/>
          <p:nvPr/>
        </p:nvSpPr>
        <p:spPr>
          <a:xfrm>
            <a:off x="380999" y="3303244"/>
            <a:ext cx="12242802" cy="3015198"/>
          </a:xfrm>
          <a:prstGeom prst="rect">
            <a:avLst/>
          </a:prstGeom>
          <a:solidFill>
            <a:srgbClr val="AA7942"/>
          </a:solidFill>
          <a:ln w="38100">
            <a:solidFill>
              <a:srgbClr val="FFFFFF"/>
            </a:solidFill>
            <a:miter lim="400000"/>
          </a:ln>
          <a:effectLst>
            <a:outerShdw sx="100000" sy="100000" kx="0" ky="0" algn="b" rotWithShape="0" blurRad="101600" dist="25400" dir="5400000">
              <a:srgbClr val="000000">
                <a:alpha val="75000"/>
              </a:srgbClr>
            </a:outerShdw>
          </a:effectLst>
        </p:spPr>
        <p:txBody>
          <a:bodyPr lIns="50800" tIns="50800" rIns="50800" bIns="50800" anchor="ctr"/>
          <a:lstStyle/>
          <a:p>
            <a:pPr>
              <a:defRPr sz="2400">
                <a:solidFill>
                  <a:srgbClr val="414141"/>
                </a:solidFill>
                <a:latin typeface="Bodoni SvtyTwo ITC TT-Book"/>
                <a:ea typeface="Bodoni SvtyTwo ITC TT-Book"/>
                <a:cs typeface="Bodoni SvtyTwo ITC TT-Book"/>
                <a:sym typeface="Bodoni SvtyTwo ITC TT-Book"/>
              </a:defRPr>
            </a:pPr>
          </a:p>
        </p:txBody>
      </p:sp>
      <p:sp>
        <p:nvSpPr>
          <p:cNvPr id="481" name="# My SYNDA template…"/>
          <p:cNvSpPr/>
          <p:nvPr/>
        </p:nvSpPr>
        <p:spPr>
          <a:xfrm>
            <a:off x="480087" y="3400444"/>
            <a:ext cx="12044627" cy="28207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49262">
              <a:lnSpc>
                <a:spcPct val="93000"/>
              </a:lnSpc>
              <a:defRPr b="1" sz="2400">
                <a:solidFill>
                  <a:srgbClr val="FFFFFF"/>
                </a:solidFill>
                <a:latin typeface="Courier New"/>
                <a:ea typeface="Courier New"/>
                <a:cs typeface="Courier New"/>
                <a:sym typeface="Courier New"/>
              </a:defRPr>
            </a:pPr>
            <a:r>
              <a:t># My SYNDA template</a:t>
            </a:r>
          </a:p>
          <a:p>
            <a:pPr algn="l" defTabSz="449262">
              <a:defRPr sz="2400">
                <a:latin typeface="Courier New"/>
                <a:ea typeface="Courier New"/>
                <a:cs typeface="Courier New"/>
                <a:sym typeface="Courier New"/>
              </a:defRPr>
            </a:pPr>
            <a:r>
              <a:t>project=CMIP5</a:t>
            </a:r>
          </a:p>
          <a:p>
            <a:pPr algn="l" defTabSz="449262">
              <a:defRPr sz="2400">
                <a:latin typeface="Courier New"/>
                <a:ea typeface="Courier New"/>
                <a:cs typeface="Courier New"/>
                <a:sym typeface="Courier New"/>
              </a:defRPr>
            </a:pPr>
            <a:r>
              <a:t>experiments=historical amip</a:t>
            </a:r>
          </a:p>
          <a:p>
            <a:pPr algn="l" defTabSz="449262">
              <a:defRPr sz="2400">
                <a:latin typeface="Courier New"/>
                <a:ea typeface="Courier New"/>
                <a:cs typeface="Courier New"/>
                <a:sym typeface="Courier New"/>
              </a:defRPr>
            </a:pPr>
            <a:r>
              <a:t>models=IPSL-CM5A-LR CNRM-CM5</a:t>
            </a:r>
          </a:p>
          <a:p>
            <a:pPr algn="l" defTabSz="449262">
              <a:defRPr sz="2400">
                <a:latin typeface="Courier New"/>
                <a:ea typeface="Courier New"/>
                <a:cs typeface="Courier New"/>
                <a:sym typeface="Courier New"/>
              </a:defRPr>
            </a:pPr>
            <a:r>
              <a:t>ensembles=all</a:t>
            </a:r>
          </a:p>
          <a:p>
            <a:pPr algn="l" defTabSz="449262">
              <a:defRPr sz="2400">
                <a:latin typeface="Courier New"/>
                <a:ea typeface="Courier New"/>
                <a:cs typeface="Courier New"/>
                <a:sym typeface="Courier New"/>
              </a:defRPr>
            </a:pPr>
            <a:r>
              <a:t>variables[atmos][3hr]=cltc tas</a:t>
            </a:r>
          </a:p>
          <a:p>
            <a:pPr algn="l" defTabSz="449262">
              <a:defRPr sz="2400">
                <a:latin typeface="Courier New"/>
                <a:ea typeface="Courier New"/>
                <a:cs typeface="Courier New"/>
                <a:sym typeface="Courier New"/>
              </a:defRPr>
            </a:pPr>
            <a:r>
              <a:t>variables[land][fx]=sftgif</a:t>
            </a:r>
          </a:p>
          <a:p>
            <a:pPr algn="l" defTabSz="449262">
              <a:defRPr sz="2400">
                <a:latin typeface="Courier New"/>
                <a:ea typeface="Courier New"/>
                <a:cs typeface="Courier New"/>
                <a:sym typeface="Courier New"/>
              </a:defRPr>
            </a:pPr>
            <a:r>
              <a:t>variables[seaIce][mon]=sic evap</a:t>
            </a:r>
          </a:p>
        </p:txBody>
      </p:sp>
      <p:sp>
        <p:nvSpPr>
          <p:cNvPr id="482" name="Guillaume Levavasseur: glipsl@ipsl.fr"/>
          <p:cNvSpPr/>
          <p:nvPr/>
        </p:nvSpPr>
        <p:spPr>
          <a:xfrm>
            <a:off x="3901926" y="7831704"/>
            <a:ext cx="5200948" cy="4472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just" defTabSz="457200">
              <a:defRPr sz="2400">
                <a:solidFill>
                  <a:srgbClr val="1771A9"/>
                </a:solidFill>
                <a:latin typeface="Arial"/>
                <a:ea typeface="Arial"/>
                <a:cs typeface="Arial"/>
                <a:sym typeface="Arial"/>
              </a:defRPr>
            </a:pPr>
            <a:r>
              <a:t>Guillaume Levavasseur: </a:t>
            </a:r>
            <a:r>
              <a:rPr u="sng">
                <a:hlinkClick r:id="rId2" invalidUrl="" action="" tgtFrame="" tooltip="" history="1" highlightClick="0" endSnd="0"/>
              </a:rPr>
              <a:t>glipsl@ipsl.fr</a:t>
            </a:r>
          </a:p>
        </p:txBody>
      </p:sp>
      <p:sp>
        <p:nvSpPr>
          <p:cNvPr id="483" name="Send your request to:"/>
          <p:cNvSpPr/>
          <p:nvPr/>
        </p:nvSpPr>
        <p:spPr>
          <a:xfrm>
            <a:off x="480087" y="6965793"/>
            <a:ext cx="12044627" cy="4472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457200">
              <a:defRPr sz="2400">
                <a:solidFill>
                  <a:srgbClr val="1771A9"/>
                </a:solidFill>
                <a:latin typeface="Arial"/>
                <a:ea typeface="Arial"/>
                <a:cs typeface="Arial"/>
                <a:sym typeface="Arial"/>
              </a:defRPr>
            </a:lvl1pPr>
          </a:lstStyle>
          <a:p>
            <a:pPr/>
            <a:r>
              <a:t>Send your request to:</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5"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86" name="Model data"/>
          <p:cNvSpPr/>
          <p:nvPr>
            <p:ph type="title"/>
          </p:nvPr>
        </p:nvSpPr>
        <p:spPr>
          <a:prstGeom prst="rect">
            <a:avLst/>
          </a:prstGeom>
        </p:spPr>
        <p:txBody>
          <a:bodyPr/>
          <a:lstStyle/>
          <a:p>
            <a:pPr/>
            <a:r>
              <a:t>Model data</a:t>
            </a:r>
          </a:p>
        </p:txBody>
      </p:sp>
      <p:sp>
        <p:nvSpPr>
          <p:cNvPr id="487" name="Where on IPSL mesocentre?"/>
          <p:cNvSpPr/>
          <p:nvPr/>
        </p:nvSpPr>
        <p:spPr>
          <a:xfrm>
            <a:off x="243805" y="970992"/>
            <a:ext cx="12517191" cy="484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defRPr b="1" sz="2600">
                <a:solidFill>
                  <a:srgbClr val="1771A9"/>
                </a:solidFill>
                <a:latin typeface="Arial"/>
                <a:ea typeface="Arial"/>
                <a:cs typeface="Arial"/>
                <a:sym typeface="Arial"/>
              </a:defRPr>
            </a:lvl1pPr>
          </a:lstStyle>
          <a:p>
            <a:pPr/>
            <a:r>
              <a:t> Where on IPSL mesocentre?</a:t>
            </a:r>
          </a:p>
        </p:txBody>
      </p:sp>
      <p:sp>
        <p:nvSpPr>
          <p:cNvPr id="488" name="Rectangle"/>
          <p:cNvSpPr/>
          <p:nvPr/>
        </p:nvSpPr>
        <p:spPr>
          <a:xfrm>
            <a:off x="381000" y="1535906"/>
            <a:ext cx="12242801" cy="7767626"/>
          </a:xfrm>
          <a:prstGeom prst="rect">
            <a:avLst/>
          </a:prstGeom>
          <a:solidFill>
            <a:srgbClr val="000000"/>
          </a:solidFill>
          <a:ln w="38100">
            <a:solidFill>
              <a:srgbClr val="FFFFFF"/>
            </a:solidFill>
            <a:miter lim="400000"/>
          </a:ln>
          <a:effectLst>
            <a:outerShdw sx="100000" sy="100000" kx="0" ky="0" algn="b" rotWithShape="0" blurRad="101600" dist="25400" dir="5400000">
              <a:srgbClr val="000000">
                <a:alpha val="75000"/>
              </a:srgbClr>
            </a:outerShdw>
          </a:effectLst>
        </p:spPr>
        <p:txBody>
          <a:bodyPr lIns="50800" tIns="50800" rIns="50800" bIns="50800" anchor="ctr"/>
          <a:lstStyle/>
          <a:p>
            <a:pPr>
              <a:defRPr sz="2400">
                <a:solidFill>
                  <a:srgbClr val="414141"/>
                </a:solidFill>
                <a:latin typeface="Bodoni SvtyTwo ITC TT-Book"/>
                <a:ea typeface="Bodoni SvtyTwo ITC TT-Book"/>
                <a:cs typeface="Bodoni SvtyTwo ITC TT-Book"/>
                <a:sym typeface="Bodoni SvtyTwo ITC TT-Book"/>
              </a:defRPr>
            </a:pPr>
          </a:p>
        </p:txBody>
      </p:sp>
      <p:sp>
        <p:nvSpPr>
          <p:cNvPr id="489" name="# Location on CICLAD filesystem…"/>
          <p:cNvSpPr/>
          <p:nvPr/>
        </p:nvSpPr>
        <p:spPr>
          <a:xfrm>
            <a:off x="480087" y="1638230"/>
            <a:ext cx="12044627" cy="75629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49262">
              <a:lnSpc>
                <a:spcPct val="93000"/>
              </a:lnSpc>
              <a:defRPr b="1" sz="2400">
                <a:solidFill>
                  <a:srgbClr val="FFFFFF"/>
                </a:solidFill>
                <a:latin typeface="Courier New"/>
                <a:ea typeface="Courier New"/>
                <a:cs typeface="Courier New"/>
                <a:sym typeface="Courier New"/>
              </a:defRPr>
            </a:pPr>
            <a:r>
              <a:t># Location on CICLAD filesystem</a:t>
            </a:r>
          </a:p>
          <a:p>
            <a:pPr algn="l" defTabSz="449262">
              <a:lnSpc>
                <a:spcPct val="93000"/>
              </a:lnSpc>
              <a:defRPr sz="2400">
                <a:solidFill>
                  <a:srgbClr val="FFFFFF"/>
                </a:solidFill>
                <a:latin typeface="Courier New"/>
                <a:ea typeface="Courier New"/>
                <a:cs typeface="Courier New"/>
                <a:sym typeface="Courier New"/>
              </a:defRPr>
            </a:pPr>
            <a:r>
              <a:t>&gt; ls -l /prodigfs/project/</a:t>
            </a:r>
          </a:p>
          <a:p>
            <a:pPr algn="l" defTabSz="449262">
              <a:lnSpc>
                <a:spcPct val="93000"/>
              </a:lnSpc>
              <a:defRPr sz="2000">
                <a:solidFill>
                  <a:srgbClr val="FFFFFF"/>
                </a:solidFill>
                <a:latin typeface="Courier New"/>
                <a:ea typeface="Courier New"/>
                <a:cs typeface="Courier New"/>
                <a:sym typeface="Courier New"/>
              </a:defRPr>
            </a:pPr>
            <a:r>
              <a:t>total 64</a:t>
            </a:r>
          </a:p>
          <a:p>
            <a:pPr algn="l" defTabSz="449262">
              <a:lnSpc>
                <a:spcPct val="93000"/>
              </a:lnSpc>
              <a:defRPr sz="2000">
                <a:solidFill>
                  <a:srgbClr val="FFFFFF"/>
                </a:solidFill>
                <a:latin typeface="Courier New"/>
                <a:ea typeface="Courier New"/>
                <a:cs typeface="Courier New"/>
                <a:sym typeface="Courier New"/>
              </a:defRPr>
            </a:pPr>
            <a:r>
              <a:t>drwxr-sr-x  7 tnoel    ciclad 4096 Jul 11  2016 BCCORDEX</a:t>
            </a:r>
          </a:p>
          <a:p>
            <a:pPr algn="l" defTabSz="449262">
              <a:lnSpc>
                <a:spcPct val="93000"/>
              </a:lnSpc>
              <a:defRPr sz="2000">
                <a:solidFill>
                  <a:srgbClr val="FFFFFF"/>
                </a:solidFill>
                <a:latin typeface="Courier New"/>
                <a:ea typeface="Courier New"/>
                <a:cs typeface="Courier New"/>
                <a:sym typeface="Courier New"/>
              </a:defRPr>
            </a:pPr>
            <a:r>
              <a:t>drwxrwsr-x  7 brocksce carbon 4096 Feb 24 12:25 CARBON</a:t>
            </a:r>
          </a:p>
          <a:p>
            <a:pPr algn="l" defTabSz="449262">
              <a:lnSpc>
                <a:spcPct val="93000"/>
              </a:lnSpc>
              <a:defRPr sz="2000">
                <a:solidFill>
                  <a:srgbClr val="FFFFFF"/>
                </a:solidFill>
                <a:latin typeface="Courier New"/>
                <a:ea typeface="Courier New"/>
                <a:cs typeface="Courier New"/>
                <a:sym typeface="Courier New"/>
              </a:defRPr>
            </a:pPr>
            <a:r>
              <a:t>drwxrwsr-x  6 sdipsl   cmip5  4096 Mar 30 15:35 CLIM4ENERGY</a:t>
            </a:r>
          </a:p>
          <a:p>
            <a:pPr algn="l" defTabSz="449262">
              <a:lnSpc>
                <a:spcPct val="93000"/>
              </a:lnSpc>
              <a:defRPr sz="2000">
                <a:solidFill>
                  <a:srgbClr val="FFFFFF"/>
                </a:solidFill>
                <a:latin typeface="Courier New"/>
                <a:ea typeface="Courier New"/>
                <a:cs typeface="Courier New"/>
                <a:sym typeface="Courier New"/>
              </a:defRPr>
            </a:pPr>
            <a:r>
              <a:t>drwxrwsr-x  6 jllod    cmip5  4096 May  5  2012 CMIP3</a:t>
            </a:r>
          </a:p>
          <a:p>
            <a:pPr algn="l" defTabSz="449262">
              <a:lnSpc>
                <a:spcPct val="93000"/>
              </a:lnSpc>
              <a:defRPr sz="2000">
                <a:solidFill>
                  <a:srgbClr val="FFFFFF"/>
                </a:solidFill>
                <a:latin typeface="Courier New"/>
                <a:ea typeface="Courier New"/>
                <a:cs typeface="Courier New"/>
                <a:sym typeface="Courier New"/>
              </a:defRPr>
            </a:pPr>
            <a:r>
              <a:t>drwxr-xr-x  4 sdipsl   cmip5  4096 Jan 25 07:47 </a:t>
            </a:r>
            <a:r>
              <a:rPr b="1"/>
              <a:t>CMIP5</a:t>
            </a:r>
          </a:p>
          <a:p>
            <a:pPr algn="l" defTabSz="449262">
              <a:lnSpc>
                <a:spcPct val="93000"/>
              </a:lnSpc>
              <a:defRPr sz="2000">
                <a:solidFill>
                  <a:srgbClr val="FFFFFF"/>
                </a:solidFill>
                <a:latin typeface="Courier New"/>
                <a:ea typeface="Courier New"/>
                <a:cs typeface="Courier New"/>
                <a:sym typeface="Courier New"/>
              </a:defRPr>
            </a:pPr>
            <a:r>
              <a:t>drwxr-xr-x  3 sdipsl   cmip5  4096 Feb 27 14:23 </a:t>
            </a:r>
            <a:r>
              <a:rPr b="1" i="1"/>
              <a:t>CMIP5-Adjust</a:t>
            </a:r>
          </a:p>
          <a:p>
            <a:pPr algn="l" defTabSz="449262">
              <a:lnSpc>
                <a:spcPct val="93000"/>
              </a:lnSpc>
              <a:defRPr sz="2000">
                <a:solidFill>
                  <a:srgbClr val="FFFFFF"/>
                </a:solidFill>
                <a:latin typeface="Courier New"/>
                <a:ea typeface="Courier New"/>
                <a:cs typeface="Courier New"/>
                <a:sym typeface="Courier New"/>
              </a:defRPr>
            </a:pPr>
            <a:r>
              <a:t>drwxr-xr-x  4 sdipsl   cmip5  4096 Feb 27 14:27 </a:t>
            </a:r>
            <a:r>
              <a:rPr b="1"/>
              <a:t>CORDEX</a:t>
            </a:r>
          </a:p>
          <a:p>
            <a:pPr algn="l" defTabSz="449262">
              <a:lnSpc>
                <a:spcPct val="93000"/>
              </a:lnSpc>
              <a:defRPr sz="2000">
                <a:solidFill>
                  <a:srgbClr val="FFFFFF"/>
                </a:solidFill>
                <a:latin typeface="Courier New"/>
                <a:ea typeface="Courier New"/>
                <a:cs typeface="Courier New"/>
                <a:sym typeface="Courier New"/>
              </a:defRPr>
            </a:pPr>
            <a:r>
              <a:t>drwxr-xr-x  3 sdipsl   cmip5  4096 Feb 27 14:23 </a:t>
            </a:r>
            <a:r>
              <a:rPr b="1" i="1"/>
              <a:t>CORDEX-Adjust</a:t>
            </a:r>
          </a:p>
          <a:p>
            <a:pPr algn="l" defTabSz="449262">
              <a:lnSpc>
                <a:spcPct val="93000"/>
              </a:lnSpc>
              <a:defRPr sz="2000">
                <a:solidFill>
                  <a:srgbClr val="FFFFFF"/>
                </a:solidFill>
                <a:latin typeface="Courier New"/>
                <a:ea typeface="Courier New"/>
                <a:cs typeface="Courier New"/>
                <a:sym typeface="Courier New"/>
              </a:defRPr>
            </a:pPr>
            <a:r>
              <a:t>drwxr-xr-x  4 tnoel    ciclad 4096 Feb 24 12:20 DRIAS</a:t>
            </a:r>
          </a:p>
          <a:p>
            <a:pPr algn="l" defTabSz="449262">
              <a:lnSpc>
                <a:spcPct val="93000"/>
              </a:lnSpc>
              <a:defRPr sz="2000">
                <a:solidFill>
                  <a:srgbClr val="FFFFFF"/>
                </a:solidFill>
                <a:latin typeface="Courier New"/>
                <a:ea typeface="Courier New"/>
                <a:cs typeface="Courier New"/>
                <a:sym typeface="Courier New"/>
              </a:defRPr>
            </a:pPr>
            <a:r>
              <a:t>drwxr-xr-x  3 sdipsl   cmip5  4096 Sep 12  2015 EMBRACE</a:t>
            </a:r>
          </a:p>
          <a:p>
            <a:pPr algn="l" defTabSz="449262">
              <a:lnSpc>
                <a:spcPct val="93000"/>
              </a:lnSpc>
              <a:defRPr sz="2000">
                <a:solidFill>
                  <a:srgbClr val="FFFFFF"/>
                </a:solidFill>
                <a:latin typeface="Courier New"/>
                <a:ea typeface="Courier New"/>
                <a:cs typeface="Courier New"/>
                <a:sym typeface="Courier New"/>
              </a:defRPr>
            </a:pPr>
            <a:r>
              <a:t>drwxr-xr-x  7 brocksce ipsl   4096 Feb 19  2016 EUROCORDEX</a:t>
            </a:r>
          </a:p>
          <a:p>
            <a:pPr algn="l" defTabSz="449262">
              <a:lnSpc>
                <a:spcPct val="93000"/>
              </a:lnSpc>
              <a:defRPr sz="2000">
                <a:solidFill>
                  <a:srgbClr val="FFFFFF"/>
                </a:solidFill>
                <a:latin typeface="Courier New"/>
                <a:ea typeface="Courier New"/>
                <a:cs typeface="Courier New"/>
                <a:sym typeface="Courier New"/>
              </a:defRPr>
            </a:pPr>
            <a:r>
              <a:t>drwxr-sr-x  3 glipsl   cmip5  4096 Apr 21 12:01 </a:t>
            </a:r>
            <a:r>
              <a:rPr b="1"/>
              <a:t>input4MIPs</a:t>
            </a:r>
          </a:p>
          <a:p>
            <a:pPr algn="l" defTabSz="449262">
              <a:lnSpc>
                <a:spcPct val="93000"/>
              </a:lnSpc>
              <a:defRPr sz="2000">
                <a:solidFill>
                  <a:srgbClr val="FFFFFF"/>
                </a:solidFill>
                <a:latin typeface="Courier New"/>
                <a:ea typeface="Courier New"/>
                <a:cs typeface="Courier New"/>
                <a:sym typeface="Courier New"/>
              </a:defRPr>
            </a:pPr>
            <a:r>
              <a:t>drwxrwxr-x  4 brocksce ipsl   4096 Jul 25  2014 MAREMIP</a:t>
            </a:r>
          </a:p>
          <a:p>
            <a:pPr algn="l" defTabSz="449262">
              <a:lnSpc>
                <a:spcPct val="93000"/>
              </a:lnSpc>
              <a:defRPr sz="2000">
                <a:solidFill>
                  <a:srgbClr val="FFFFFF"/>
                </a:solidFill>
                <a:latin typeface="Courier New"/>
                <a:ea typeface="Courier New"/>
                <a:cs typeface="Courier New"/>
                <a:sym typeface="Courier New"/>
              </a:defRPr>
            </a:pPr>
            <a:r>
              <a:t>drwxrwxr-x 23 brocksce ipsl   4096 Jan 31 18:21 OCMIP5</a:t>
            </a:r>
          </a:p>
          <a:p>
            <a:pPr algn="l" defTabSz="449262">
              <a:lnSpc>
                <a:spcPct val="93000"/>
              </a:lnSpc>
              <a:defRPr sz="2000">
                <a:solidFill>
                  <a:srgbClr val="FFFFFF"/>
                </a:solidFill>
                <a:latin typeface="Courier New"/>
                <a:ea typeface="Courier New"/>
                <a:cs typeface="Courier New"/>
                <a:sym typeface="Courier New"/>
              </a:defRPr>
            </a:pPr>
            <a:r>
              <a:t>drwxr-xr-x  4 sdipsl   ciclad 4096 Nov  4  2014 ORCA025-LIM2-PISCES</a:t>
            </a:r>
          </a:p>
          <a:p>
            <a:pPr algn="l" defTabSz="449262">
              <a:lnSpc>
                <a:spcPct val="93000"/>
              </a:lnSpc>
              <a:defRPr sz="2000">
                <a:solidFill>
                  <a:srgbClr val="FFFFFF"/>
                </a:solidFill>
                <a:latin typeface="Courier New"/>
                <a:ea typeface="Courier New"/>
                <a:cs typeface="Courier New"/>
                <a:sym typeface="Courier New"/>
              </a:defRPr>
            </a:pPr>
            <a:r>
              <a:t>drwxr-sr-x  3 sdipsl   cmip5  4096 Jul 31  2014 SPOOKIE</a:t>
            </a:r>
          </a:p>
          <a:p>
            <a:pPr algn="l" defTabSz="449262">
              <a:lnSpc>
                <a:spcPct val="93000"/>
              </a:lnSpc>
              <a:defRPr sz="1800">
                <a:solidFill>
                  <a:srgbClr val="FFFFFF"/>
                </a:solidFill>
                <a:latin typeface="Courier New"/>
                <a:ea typeface="Courier New"/>
                <a:cs typeface="Courier New"/>
                <a:sym typeface="Courier New"/>
              </a:defRPr>
            </a:pPr>
          </a:p>
          <a:p>
            <a:pPr algn="l" defTabSz="449262">
              <a:lnSpc>
                <a:spcPct val="93000"/>
              </a:lnSpc>
              <a:defRPr sz="2400">
                <a:solidFill>
                  <a:srgbClr val="FFFFFF"/>
                </a:solidFill>
                <a:latin typeface="Courier New"/>
                <a:ea typeface="Courier New"/>
                <a:cs typeface="Courier New"/>
                <a:sym typeface="Courier New"/>
              </a:defRPr>
            </a:pPr>
            <a:r>
              <a:t>&gt; ls -l /ccc/work/cont003</a:t>
            </a:r>
          </a:p>
          <a:p>
            <a:pPr algn="l" defTabSz="449262">
              <a:lnSpc>
                <a:spcPct val="93000"/>
              </a:lnSpc>
              <a:defRPr sz="2000">
                <a:solidFill>
                  <a:srgbClr val="FFFFFF"/>
                </a:solidFill>
                <a:latin typeface="Courier New"/>
                <a:ea typeface="Courier New"/>
                <a:cs typeface="Courier New"/>
                <a:sym typeface="Courier New"/>
              </a:defRPr>
            </a:pPr>
            <a:r>
              <a:t>total 0</a:t>
            </a:r>
          </a:p>
          <a:p>
            <a:pPr algn="l" defTabSz="449262">
              <a:lnSpc>
                <a:spcPct val="93000"/>
              </a:lnSpc>
              <a:defRPr sz="2000">
                <a:solidFill>
                  <a:srgbClr val="FFFFFF"/>
                </a:solidFill>
                <a:latin typeface="Courier New"/>
                <a:ea typeface="Courier New"/>
                <a:cs typeface="Courier New"/>
                <a:sym typeface="Courier New"/>
              </a:defRPr>
            </a:pPr>
            <a:r>
              <a:t>drwxr-x--- 1 apache ccc 0 Jan 26 15:45 </a:t>
            </a:r>
            <a:r>
              <a:rPr b="1"/>
              <a:t>cmip5</a:t>
            </a:r>
          </a:p>
          <a:p>
            <a:pPr algn="l" defTabSz="449262">
              <a:lnSpc>
                <a:spcPct val="93000"/>
              </a:lnSpc>
              <a:defRPr sz="2000">
                <a:solidFill>
                  <a:srgbClr val="FFFFFF"/>
                </a:solidFill>
                <a:latin typeface="Courier New"/>
                <a:ea typeface="Courier New"/>
                <a:cs typeface="Courier New"/>
                <a:sym typeface="Courier New"/>
              </a:defRPr>
            </a:pPr>
            <a:r>
              <a:t>drwxr-xr-x 1 apache ccc 0 Mar  8 21:16 </a:t>
            </a:r>
            <a:r>
              <a:rPr b="1"/>
              <a:t>cordex</a:t>
            </a:r>
          </a:p>
          <a:p>
            <a:pPr algn="l" defTabSz="449262">
              <a:lnSpc>
                <a:spcPct val="93000"/>
              </a:lnSpc>
              <a:defRPr sz="2000">
                <a:solidFill>
                  <a:srgbClr val="FFFFFF"/>
                </a:solidFill>
                <a:latin typeface="Courier New"/>
                <a:ea typeface="Courier New"/>
                <a:cs typeface="Courier New"/>
                <a:sym typeface="Courier New"/>
              </a:defRPr>
            </a:pPr>
            <a:r>
              <a:t>drwxr-xr-x 1 apache ccc 0 Oct 25  2013 dods</a:t>
            </a:r>
          </a:p>
          <a:p>
            <a:pPr algn="l" defTabSz="449262">
              <a:lnSpc>
                <a:spcPct val="93000"/>
              </a:lnSpc>
              <a:defRPr sz="2000">
                <a:solidFill>
                  <a:srgbClr val="FFFFFF"/>
                </a:solidFill>
                <a:latin typeface="Courier New"/>
                <a:ea typeface="Courier New"/>
                <a:cs typeface="Courier New"/>
                <a:sym typeface="Courier New"/>
              </a:defRPr>
            </a:pPr>
            <a:r>
              <a:t>drwxr-xr-x 1 apache ccc 0 Nov 19  2014 esgf</a:t>
            </a:r>
          </a:p>
          <a:p>
            <a:pPr algn="l" defTabSz="449262">
              <a:lnSpc>
                <a:spcPct val="93000"/>
              </a:lnSpc>
              <a:defRPr sz="2000">
                <a:solidFill>
                  <a:srgbClr val="FFFFFF"/>
                </a:solidFill>
                <a:latin typeface="Courier New"/>
                <a:ea typeface="Courier New"/>
                <a:cs typeface="Courier New"/>
                <a:sym typeface="Courier New"/>
              </a:defRPr>
            </a:pPr>
            <a:r>
              <a:t>drwxr-x--- 1 apache ccc 0 May 12 15:07 thredds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1"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92" name="Model data"/>
          <p:cNvSpPr/>
          <p:nvPr>
            <p:ph type="title"/>
          </p:nvPr>
        </p:nvSpPr>
        <p:spPr>
          <a:prstGeom prst="rect">
            <a:avLst/>
          </a:prstGeom>
        </p:spPr>
        <p:txBody>
          <a:bodyPr/>
          <a:lstStyle/>
          <a:p>
            <a:pPr/>
            <a:r>
              <a:t>Model data</a:t>
            </a:r>
          </a:p>
        </p:txBody>
      </p:sp>
      <p:sp>
        <p:nvSpPr>
          <p:cNvPr id="493" name="Documentation and errata"/>
          <p:cNvSpPr/>
          <p:nvPr/>
        </p:nvSpPr>
        <p:spPr>
          <a:xfrm>
            <a:off x="243805" y="970992"/>
            <a:ext cx="12517191" cy="484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defRPr b="1" sz="2600">
                <a:solidFill>
                  <a:srgbClr val="1771A9"/>
                </a:solidFill>
                <a:latin typeface="Arial"/>
                <a:ea typeface="Arial"/>
                <a:cs typeface="Arial"/>
                <a:sym typeface="Arial"/>
              </a:defRPr>
            </a:lvl1pPr>
          </a:lstStyle>
          <a:p>
            <a:pPr/>
            <a:r>
              <a:t>Documentation and errata</a:t>
            </a:r>
          </a:p>
        </p:txBody>
      </p:sp>
      <p:sp>
        <p:nvSpPr>
          <p:cNvPr id="494" name="The potential to interpret, compare and reuse climate information results is strongly related to the quality of their description.…"/>
          <p:cNvSpPr/>
          <p:nvPr/>
        </p:nvSpPr>
        <p:spPr>
          <a:xfrm>
            <a:off x="507977" y="1968491"/>
            <a:ext cx="5486111" cy="61368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a:defRPr sz="2400">
                <a:solidFill>
                  <a:srgbClr val="1771A9"/>
                </a:solidFill>
                <a:latin typeface="Arial"/>
                <a:ea typeface="Arial"/>
                <a:cs typeface="Arial"/>
                <a:sym typeface="Arial"/>
              </a:defRPr>
            </a:pPr>
            <a:r>
              <a:t>The potential to interpret, compare and reuse climate information results is strongly related to the quality of their description.</a:t>
            </a:r>
          </a:p>
          <a:p>
            <a:pPr algn="just">
              <a:defRPr sz="2400">
                <a:solidFill>
                  <a:srgbClr val="1771A9"/>
                </a:solidFill>
                <a:latin typeface="Arial"/>
                <a:ea typeface="Arial"/>
                <a:cs typeface="Arial"/>
                <a:sym typeface="Arial"/>
              </a:defRPr>
            </a:pPr>
          </a:p>
          <a:p>
            <a:pPr algn="just" defTabSz="457200">
              <a:defRPr b="1" sz="2400">
                <a:solidFill>
                  <a:srgbClr val="1771A9"/>
                </a:solidFill>
                <a:latin typeface="Arial"/>
                <a:ea typeface="Arial"/>
                <a:cs typeface="Arial"/>
                <a:sym typeface="Arial"/>
              </a:defRPr>
            </a:pPr>
            <a:r>
              <a:t>ES-DOC</a:t>
            </a:r>
          </a:p>
          <a:p>
            <a:pPr algn="just">
              <a:defRPr sz="2400">
                <a:solidFill>
                  <a:srgbClr val="1771A9"/>
                </a:solidFill>
                <a:latin typeface="Arial"/>
                <a:ea typeface="Arial"/>
                <a:cs typeface="Arial"/>
                <a:sym typeface="Arial"/>
              </a:defRPr>
            </a:pPr>
            <a:r>
              <a:t>Standards based eco-system in support of earth system modelling documentation creation, analysis &amp; dissemination.</a:t>
            </a:r>
          </a:p>
          <a:p>
            <a:pPr algn="just">
              <a:defRPr sz="2400">
                <a:solidFill>
                  <a:srgbClr val="1771A9"/>
                </a:solidFill>
                <a:latin typeface="Arial"/>
                <a:ea typeface="Arial"/>
                <a:cs typeface="Arial"/>
                <a:sym typeface="Arial"/>
              </a:defRPr>
            </a:pPr>
          </a:p>
          <a:p>
            <a:pPr algn="just" defTabSz="457200">
              <a:defRPr b="1" sz="2400">
                <a:solidFill>
                  <a:srgbClr val="1771A9"/>
                </a:solidFill>
                <a:latin typeface="Arial"/>
                <a:ea typeface="Arial"/>
                <a:cs typeface="Arial"/>
                <a:sym typeface="Arial"/>
              </a:defRPr>
            </a:pPr>
            <a:r>
              <a:t>ES-DOC errata</a:t>
            </a:r>
          </a:p>
          <a:p>
            <a:pPr algn="just">
              <a:defRPr sz="2400">
                <a:solidFill>
                  <a:srgbClr val="1771A9"/>
                </a:solidFill>
                <a:latin typeface="Arial"/>
                <a:ea typeface="Arial"/>
                <a:cs typeface="Arial"/>
                <a:sym typeface="Arial"/>
              </a:defRPr>
            </a:pPr>
            <a:r>
              <a:t>Web-service to provide timely information about known issues and enable users to query about modifications and/or corrections applied to the data.</a:t>
            </a:r>
          </a:p>
        </p:txBody>
      </p:sp>
      <p:pic>
        <p:nvPicPr>
          <p:cNvPr id="495" name="image.png" descr="image.png"/>
          <p:cNvPicPr>
            <a:picLocks noChangeAspect="0"/>
          </p:cNvPicPr>
          <p:nvPr/>
        </p:nvPicPr>
        <p:blipFill>
          <a:blip r:embed="rId2">
            <a:extLst/>
          </a:blip>
          <a:stretch>
            <a:fillRect/>
          </a:stretch>
        </p:blipFill>
        <p:spPr>
          <a:xfrm>
            <a:off x="6445705" y="1924517"/>
            <a:ext cx="6214872" cy="2958150"/>
          </a:xfrm>
          <a:prstGeom prst="rect">
            <a:avLst/>
          </a:prstGeom>
        </p:spPr>
      </p:pic>
      <p:pic>
        <p:nvPicPr>
          <p:cNvPr id="496" name="Errata_Service_slide.pdf" descr="Errata_Service_slide.pdf"/>
          <p:cNvPicPr>
            <a:picLocks noChangeAspect="1"/>
          </p:cNvPicPr>
          <p:nvPr/>
        </p:nvPicPr>
        <p:blipFill>
          <a:blip r:embed="rId3">
            <a:extLst/>
          </a:blip>
          <a:stretch>
            <a:fillRect/>
          </a:stretch>
        </p:blipFill>
        <p:spPr>
          <a:xfrm>
            <a:off x="6445705" y="5351693"/>
            <a:ext cx="6214872" cy="3429165"/>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8" name="Introduction"/>
          <p:cNvSpPr/>
          <p:nvPr>
            <p:ph type="title"/>
          </p:nvPr>
        </p:nvSpPr>
        <p:spPr>
          <a:prstGeom prst="rect">
            <a:avLst/>
          </a:prstGeom>
        </p:spPr>
        <p:txBody>
          <a:bodyPr/>
          <a:lstStyle>
            <a:lvl1pPr defTabSz="457200">
              <a:defRPr>
                <a:solidFill>
                  <a:srgbClr val="ED720E"/>
                </a:solidFill>
              </a:defRPr>
            </a:lvl1pPr>
          </a:lstStyle>
          <a:p>
            <a:pPr/>
            <a:r>
              <a:t>Introduction</a:t>
            </a:r>
          </a:p>
        </p:txBody>
      </p:sp>
      <p:sp>
        <p:nvSpPr>
          <p:cNvPr id="159" name="Different services proposed by the ESPRI team:…"/>
          <p:cNvSpPr/>
          <p:nvPr/>
        </p:nvSpPr>
        <p:spPr>
          <a:xfrm>
            <a:off x="325760" y="2386651"/>
            <a:ext cx="12353280" cy="5691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b="1" sz="2400">
                <a:solidFill>
                  <a:srgbClr val="1771A9"/>
                </a:solidFill>
                <a:latin typeface="Arial"/>
                <a:ea typeface="Arial"/>
                <a:cs typeface="Arial"/>
                <a:sym typeface="Arial"/>
              </a:defRPr>
            </a:pPr>
            <a:r>
              <a:t>Different services proposed by the ESPRI team:</a:t>
            </a:r>
          </a:p>
          <a:p>
            <a:pPr marL="595347" indent="-321027" algn="l" defTabSz="457200">
              <a:buSzPct val="60000"/>
              <a:buBlip>
                <a:blip r:embed="rId2"/>
              </a:buBlip>
              <a:defRPr sz="2600">
                <a:solidFill>
                  <a:srgbClr val="1771A9"/>
                </a:solidFill>
                <a:latin typeface="Arial"/>
                <a:ea typeface="Arial"/>
                <a:cs typeface="Arial"/>
                <a:sym typeface="Arial"/>
              </a:defRPr>
            </a:pPr>
          </a:p>
          <a:p>
            <a:pPr marL="595347" indent="-321027" algn="l" defTabSz="457200">
              <a:buSzPct val="60000"/>
              <a:buBlip>
                <a:blip r:embed="rId2"/>
              </a:buBlip>
              <a:defRPr sz="2600">
                <a:solidFill>
                  <a:srgbClr val="1771A9"/>
                </a:solidFill>
                <a:latin typeface="Arial"/>
                <a:ea typeface="Arial"/>
                <a:cs typeface="Arial"/>
                <a:sym typeface="Arial"/>
              </a:defRPr>
            </a:pPr>
            <a:r>
              <a:t>Data management (acquisition, production, archival )</a:t>
            </a:r>
          </a:p>
          <a:p>
            <a:pPr algn="l" defTabSz="457200">
              <a:defRPr b="1" sz="2400">
                <a:solidFill>
                  <a:srgbClr val="EC710E"/>
                </a:solidFill>
                <a:latin typeface="Arial"/>
                <a:ea typeface="Arial"/>
                <a:cs typeface="Arial"/>
                <a:sym typeface="Arial"/>
              </a:defRPr>
            </a:pPr>
          </a:p>
          <a:p>
            <a:pPr algn="l" defTabSz="457200">
              <a:defRPr b="1" sz="2400">
                <a:solidFill>
                  <a:srgbClr val="EC710E"/>
                </a:solidFill>
                <a:latin typeface="Arial"/>
                <a:ea typeface="Arial"/>
                <a:cs typeface="Arial"/>
                <a:sym typeface="Arial"/>
              </a:defRPr>
            </a:pPr>
            <a:r>
              <a:rPr u="sng"/>
              <a:t>A centralised management of datasets</a:t>
            </a:r>
            <a:r>
              <a:t>: </a:t>
            </a:r>
          </a:p>
          <a:p>
            <a:pPr lvl="2" algn="l" defTabSz="457200">
              <a:defRPr b="1" sz="2400">
                <a:solidFill>
                  <a:srgbClr val="EC710E"/>
                </a:solidFill>
                <a:latin typeface="Arial"/>
                <a:ea typeface="Arial"/>
                <a:cs typeface="Arial"/>
                <a:sym typeface="Arial"/>
              </a:defRPr>
            </a:pPr>
            <a:r>
              <a:t>To avoid the duplication of dataset on individual user account.</a:t>
            </a:r>
          </a:p>
          <a:p>
            <a:pPr lvl="2" algn="l" defTabSz="457200">
              <a:defRPr b="1" sz="2400" u="sng">
                <a:solidFill>
                  <a:srgbClr val="EC710E"/>
                </a:solidFill>
                <a:latin typeface="Arial"/>
                <a:ea typeface="Arial"/>
                <a:cs typeface="Arial"/>
                <a:sym typeface="Arial"/>
              </a:defRPr>
            </a:pPr>
          </a:p>
          <a:p>
            <a:pPr algn="l" defTabSz="457200">
              <a:defRPr b="1" sz="2400">
                <a:solidFill>
                  <a:srgbClr val="EC710E"/>
                </a:solidFill>
                <a:latin typeface="Arial"/>
                <a:ea typeface="Arial"/>
                <a:cs typeface="Arial"/>
                <a:sym typeface="Arial"/>
              </a:defRPr>
            </a:pPr>
            <a:r>
              <a:rPr u="sng"/>
              <a:t>Open data/protected data</a:t>
            </a:r>
            <a:r>
              <a:t>:</a:t>
            </a:r>
          </a:p>
          <a:p>
            <a:pPr lvl="2" algn="l" defTabSz="457200">
              <a:defRPr b="1" sz="2400">
                <a:solidFill>
                  <a:srgbClr val="EC710E"/>
                </a:solidFill>
                <a:latin typeface="Arial"/>
                <a:ea typeface="Arial"/>
                <a:cs typeface="Arial"/>
                <a:sym typeface="Arial"/>
              </a:defRPr>
            </a:pPr>
            <a:r>
              <a:t>Some data are non public.</a:t>
            </a:r>
          </a:p>
          <a:p>
            <a:pPr algn="l" defTabSz="457200">
              <a:defRPr b="1" sz="2400">
                <a:solidFill>
                  <a:srgbClr val="EC710E"/>
                </a:solidFill>
                <a:latin typeface="Arial"/>
                <a:ea typeface="Arial"/>
                <a:cs typeface="Arial"/>
                <a:sym typeface="Arial"/>
              </a:defRPr>
            </a:pPr>
          </a:p>
          <a:p>
            <a:pPr marL="595347" indent="-321027" algn="l" defTabSz="457200">
              <a:buSzPct val="60000"/>
              <a:buBlip>
                <a:blip r:embed="rId2"/>
              </a:buBlip>
              <a:defRPr sz="2600">
                <a:solidFill>
                  <a:srgbClr val="1771A9"/>
                </a:solidFill>
                <a:latin typeface="Arial"/>
                <a:ea typeface="Arial"/>
                <a:cs typeface="Arial"/>
                <a:sym typeface="Arial"/>
              </a:defRPr>
            </a:pPr>
            <a:r>
              <a:t>Tools for distribution and computation on data, access to the data</a:t>
            </a:r>
          </a:p>
          <a:p>
            <a:pPr marL="595347" indent="-321027" algn="l" defTabSz="457200">
              <a:buSzPct val="60000"/>
              <a:buBlip>
                <a:blip r:embed="rId2"/>
              </a:buBlip>
              <a:defRPr sz="2600">
                <a:solidFill>
                  <a:srgbClr val="1771A9"/>
                </a:solidFill>
                <a:latin typeface="Arial"/>
                <a:ea typeface="Arial"/>
                <a:cs typeface="Arial"/>
                <a:sym typeface="Arial"/>
              </a:defRPr>
            </a:pPr>
            <a:r>
              <a:t>Documentation on data (cf web sites)</a:t>
            </a:r>
          </a:p>
          <a:p>
            <a:pPr marL="595347" indent="-321027" algn="l" defTabSz="457200">
              <a:buSzPct val="60000"/>
              <a:buBlip>
                <a:blip r:embed="rId2"/>
              </a:buBlip>
              <a:defRPr sz="2600">
                <a:solidFill>
                  <a:srgbClr val="1771A9"/>
                </a:solidFill>
                <a:latin typeface="Arial"/>
                <a:ea typeface="Arial"/>
                <a:cs typeface="Arial"/>
                <a:sym typeface="Arial"/>
              </a:defRPr>
            </a:pPr>
            <a:r>
              <a:t>User and project support, close to the scientific teams</a:t>
            </a:r>
          </a:p>
          <a:p>
            <a:pPr marL="595347" indent="-321027" algn="l" defTabSz="457200">
              <a:buSzPct val="60000"/>
              <a:buBlip>
                <a:blip r:embed="rId2"/>
              </a:buBlip>
              <a:defRPr sz="2600">
                <a:solidFill>
                  <a:srgbClr val="1771A9"/>
                </a:solidFill>
                <a:latin typeface="Arial"/>
                <a:ea typeface="Arial"/>
                <a:cs typeface="Arial"/>
                <a:sym typeface="Arial"/>
              </a:defRPr>
            </a:pPr>
            <a:r>
              <a:t>Dedicated workspaces for projects (specific storage for data exchange)</a:t>
            </a:r>
          </a:p>
          <a:p>
            <a:pPr marL="595347" indent="-321027" algn="l" defTabSz="457200">
              <a:buSzPct val="60000"/>
              <a:buBlip>
                <a:blip r:embed="rId2"/>
              </a:buBlip>
              <a:defRPr sz="2600">
                <a:solidFill>
                  <a:srgbClr val="1771A9"/>
                </a:solidFill>
                <a:latin typeface="Arial"/>
                <a:ea typeface="Arial"/>
                <a:cs typeface="Arial"/>
                <a:sym typeface="Arial"/>
              </a:defRPr>
            </a:pPr>
            <a:r>
              <a:t>DOI: IPSL is allowed to generate DOI on data (INIST convention)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2" name="Observation Data"/>
          <p:cNvSpPr/>
          <p:nvPr>
            <p:ph type="title"/>
          </p:nvPr>
        </p:nvSpPr>
        <p:spPr>
          <a:prstGeom prst="rect">
            <a:avLst/>
          </a:prstGeom>
        </p:spPr>
        <p:txBody>
          <a:bodyPr/>
          <a:lstStyle>
            <a:lvl1pPr defTabSz="457200">
              <a:defRPr>
                <a:solidFill>
                  <a:srgbClr val="ED720E"/>
                </a:solidFill>
              </a:defRPr>
            </a:lvl1pPr>
          </a:lstStyle>
          <a:p>
            <a:pPr/>
            <a:r>
              <a:t>Observation Data</a:t>
            </a:r>
          </a:p>
        </p:txBody>
      </p:sp>
      <p:pic>
        <p:nvPicPr>
          <p:cNvPr id="163" name="pasted-image.pdf" descr="pasted-image.pdf"/>
          <p:cNvPicPr>
            <a:picLocks noChangeAspect="1"/>
          </p:cNvPicPr>
          <p:nvPr/>
        </p:nvPicPr>
        <p:blipFill>
          <a:blip r:embed="rId2">
            <a:extLst/>
          </a:blip>
          <a:srcRect l="0" t="0" r="0" b="20758"/>
          <a:stretch>
            <a:fillRect/>
          </a:stretch>
        </p:blipFill>
        <p:spPr>
          <a:xfrm>
            <a:off x="878879" y="1655817"/>
            <a:ext cx="11247060" cy="6027362"/>
          </a:xfrm>
          <a:prstGeom prst="rect">
            <a:avLst/>
          </a:prstGeom>
          <a:ln w="12700">
            <a:miter lim="400000"/>
          </a:ln>
          <a:effectLst>
            <a:outerShdw sx="100000" sy="100000" kx="0" ky="0" algn="b" rotWithShape="0" blurRad="190500" dist="50800" dir="5400000">
              <a:srgbClr val="000000">
                <a:alpha val="53294"/>
              </a:srgbClr>
            </a:outerShdw>
          </a:effectLst>
        </p:spPr>
      </p:pic>
      <p:sp>
        <p:nvSpPr>
          <p:cNvPr id="164" name="What we do?"/>
          <p:cNvSpPr/>
          <p:nvPr/>
        </p:nvSpPr>
        <p:spPr>
          <a:xfrm>
            <a:off x="243805" y="970992"/>
            <a:ext cx="12517191" cy="484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defRPr b="1" sz="2600">
                <a:solidFill>
                  <a:srgbClr val="1771A9"/>
                </a:solidFill>
                <a:latin typeface="Arial"/>
                <a:ea typeface="Arial"/>
                <a:cs typeface="Arial"/>
                <a:sym typeface="Arial"/>
              </a:defRPr>
            </a:lvl1pPr>
          </a:lstStyle>
          <a:p>
            <a:pPr/>
            <a:r>
              <a:t>What we do?</a:t>
            </a:r>
          </a:p>
        </p:txBody>
      </p:sp>
      <p:pic>
        <p:nvPicPr>
          <p:cNvPr id="165" name="pasted-image.pdf" descr="pasted-image.pdf"/>
          <p:cNvPicPr>
            <a:picLocks noChangeAspect="1"/>
          </p:cNvPicPr>
          <p:nvPr/>
        </p:nvPicPr>
        <p:blipFill>
          <a:blip r:embed="rId2">
            <a:extLst/>
          </a:blip>
          <a:srcRect l="10946" t="78837" r="5185" b="0"/>
          <a:stretch>
            <a:fillRect/>
          </a:stretch>
        </p:blipFill>
        <p:spPr>
          <a:xfrm>
            <a:off x="2980134" y="7883486"/>
            <a:ext cx="7044665" cy="1202142"/>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8" name="Observation Data"/>
          <p:cNvSpPr/>
          <p:nvPr>
            <p:ph type="title"/>
          </p:nvPr>
        </p:nvSpPr>
        <p:spPr>
          <a:prstGeom prst="rect">
            <a:avLst/>
          </a:prstGeom>
        </p:spPr>
        <p:txBody>
          <a:bodyPr/>
          <a:lstStyle>
            <a:lvl1pPr defTabSz="457200">
              <a:defRPr>
                <a:solidFill>
                  <a:srgbClr val="ED720E"/>
                </a:solidFill>
              </a:defRPr>
            </a:lvl1pPr>
          </a:lstStyle>
          <a:p>
            <a:pPr/>
            <a:r>
              <a:t>Observation Data</a:t>
            </a:r>
          </a:p>
        </p:txBody>
      </p:sp>
      <p:sp>
        <p:nvSpPr>
          <p:cNvPr id="169" name="The services around the observation data:…"/>
          <p:cNvSpPr/>
          <p:nvPr/>
        </p:nvSpPr>
        <p:spPr>
          <a:xfrm>
            <a:off x="325760" y="1739869"/>
            <a:ext cx="12353280" cy="70706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1" sz="2600">
                <a:solidFill>
                  <a:srgbClr val="1771A9"/>
                </a:solidFill>
                <a:latin typeface="Arial"/>
                <a:ea typeface="Arial"/>
                <a:cs typeface="Arial"/>
                <a:sym typeface="Arial"/>
              </a:defRPr>
            </a:pPr>
            <a:r>
              <a:t>The services around the observation data:</a:t>
            </a:r>
          </a:p>
          <a:p>
            <a:pPr marL="457200" indent="-182879" algn="l" defTabSz="457200">
              <a:defRPr sz="1400">
                <a:solidFill>
                  <a:srgbClr val="1771A9"/>
                </a:solidFill>
                <a:latin typeface="Arial"/>
                <a:ea typeface="Arial"/>
                <a:cs typeface="Arial"/>
                <a:sym typeface="Arial"/>
              </a:defRPr>
            </a:pPr>
          </a:p>
          <a:p>
            <a:pPr marL="595347" indent="-321027" algn="l" defTabSz="457200">
              <a:buSzPct val="60000"/>
              <a:buBlip>
                <a:blip r:embed="rId2"/>
              </a:buBlip>
              <a:defRPr sz="2600">
                <a:solidFill>
                  <a:srgbClr val="1771A9"/>
                </a:solidFill>
                <a:latin typeface="Arial"/>
                <a:ea typeface="Arial"/>
                <a:cs typeface="Arial"/>
                <a:sym typeface="Arial"/>
              </a:defRPr>
            </a:pPr>
            <a:r>
              <a:t>Different types of observation data: in-situ, satellite, reanalyse, FCDR, etc.</a:t>
            </a:r>
          </a:p>
          <a:p>
            <a:pPr marL="595347" indent="-321027" algn="l" defTabSz="457200">
              <a:buSzPct val="60000"/>
              <a:buBlip>
                <a:blip r:embed="rId2"/>
              </a:buBlip>
              <a:defRPr sz="2600">
                <a:solidFill>
                  <a:srgbClr val="1771A9"/>
                </a:solidFill>
                <a:latin typeface="Arial"/>
                <a:ea typeface="Arial"/>
                <a:cs typeface="Arial"/>
                <a:sym typeface="Arial"/>
              </a:defRPr>
            </a:pPr>
            <a:r>
              <a:t>Data management, a collaborative task:</a:t>
            </a:r>
          </a:p>
          <a:p>
            <a:pPr lvl="1" marL="1039847" indent="-321027" algn="l" defTabSz="457200">
              <a:buSzPct val="60000"/>
              <a:buBlip>
                <a:blip r:embed="rId2"/>
              </a:buBlip>
              <a:defRPr sz="2600">
                <a:solidFill>
                  <a:srgbClr val="1771A9"/>
                </a:solidFill>
                <a:latin typeface="Arial"/>
                <a:ea typeface="Arial"/>
                <a:cs typeface="Arial"/>
                <a:sym typeface="Arial"/>
              </a:defRPr>
            </a:pPr>
            <a:r>
              <a:t>Centralised data of interest on demand </a:t>
            </a:r>
          </a:p>
          <a:p>
            <a:pPr lvl="1" marL="1039847" indent="-321027" algn="l" defTabSz="457200">
              <a:buSzPct val="60000"/>
              <a:buBlip>
                <a:blip r:embed="rId2"/>
              </a:buBlip>
              <a:defRPr sz="2600">
                <a:solidFill>
                  <a:srgbClr val="1771A9"/>
                </a:solidFill>
                <a:latin typeface="Arial"/>
                <a:ea typeface="Arial"/>
                <a:cs typeface="Arial"/>
                <a:sym typeface="Arial"/>
              </a:defRPr>
            </a:pPr>
            <a:r>
              <a:t>If you have dataset, you can propose to share it on the mesocentre</a:t>
            </a:r>
          </a:p>
          <a:p>
            <a:pPr marL="595347" indent="-321027" algn="l" defTabSz="457200">
              <a:buSzPct val="60000"/>
              <a:buBlip>
                <a:blip r:embed="rId2"/>
              </a:buBlip>
              <a:defRPr sz="2600">
                <a:solidFill>
                  <a:srgbClr val="1771A9"/>
                </a:solidFill>
                <a:latin typeface="Arial"/>
                <a:ea typeface="Arial"/>
                <a:cs typeface="Arial"/>
                <a:sym typeface="Arial"/>
              </a:defRPr>
            </a:pPr>
            <a:r>
              <a:t>Data from IPSL team or from other data centres (mirroring)</a:t>
            </a:r>
          </a:p>
          <a:p>
            <a:pPr marL="595347" indent="-321027" algn="l" defTabSz="457200">
              <a:buSzPct val="60000"/>
              <a:buBlip>
                <a:blip r:embed="rId2"/>
              </a:buBlip>
              <a:defRPr sz="2600">
                <a:solidFill>
                  <a:srgbClr val="1771A9"/>
                </a:solidFill>
                <a:latin typeface="Arial"/>
                <a:ea typeface="Arial"/>
                <a:cs typeface="Arial"/>
                <a:sym typeface="Arial"/>
              </a:defRPr>
            </a:pPr>
            <a:r>
              <a:t>Formatting in NetCDF in some cases</a:t>
            </a:r>
          </a:p>
          <a:p>
            <a:pPr marL="595347" indent="-321027" algn="l" defTabSz="457200">
              <a:buSzPct val="60000"/>
              <a:buBlip>
                <a:blip r:embed="rId2"/>
              </a:buBlip>
              <a:defRPr sz="2600">
                <a:solidFill>
                  <a:srgbClr val="1771A9"/>
                </a:solidFill>
                <a:latin typeface="Arial"/>
                <a:ea typeface="Arial"/>
                <a:cs typeface="Arial"/>
                <a:sym typeface="Arial"/>
              </a:defRPr>
            </a:pPr>
            <a:r>
              <a:t>Services for the valorisation of YOUR dataset (website, dedicated access and quick look)</a:t>
            </a:r>
          </a:p>
          <a:p>
            <a:pPr marL="457200" indent="-182879" algn="l" defTabSz="457200">
              <a:defRPr sz="1400">
                <a:solidFill>
                  <a:srgbClr val="1771A9"/>
                </a:solidFill>
                <a:latin typeface="Arial"/>
                <a:ea typeface="Arial"/>
                <a:cs typeface="Arial"/>
                <a:sym typeface="Arial"/>
              </a:defRPr>
            </a:pPr>
          </a:p>
          <a:p>
            <a:pPr algn="l" defTabSz="457200">
              <a:defRPr b="1" sz="2600">
                <a:solidFill>
                  <a:srgbClr val="1771A9"/>
                </a:solidFill>
                <a:latin typeface="Arial"/>
                <a:ea typeface="Arial"/>
                <a:cs typeface="Arial"/>
                <a:sym typeface="Arial"/>
              </a:defRPr>
            </a:pPr>
            <a:r>
              <a:t>Where are the observation data on the mesocentre?</a:t>
            </a:r>
          </a:p>
          <a:p>
            <a:pPr marL="457200" indent="-182879" algn="l" defTabSz="457200">
              <a:defRPr sz="1400">
                <a:solidFill>
                  <a:srgbClr val="1771A9"/>
                </a:solidFill>
                <a:latin typeface="Arial"/>
                <a:ea typeface="Arial"/>
                <a:cs typeface="Arial"/>
                <a:sym typeface="Arial"/>
              </a:defRPr>
            </a:pPr>
          </a:p>
          <a:p>
            <a:pPr marL="595347" indent="-321027" algn="l" defTabSz="457200">
              <a:buSzPct val="60000"/>
              <a:buBlip>
                <a:blip r:embed="rId2"/>
              </a:buBlip>
              <a:defRPr sz="2600">
                <a:solidFill>
                  <a:srgbClr val="1771A9"/>
                </a:solidFill>
                <a:latin typeface="Arial"/>
                <a:ea typeface="Arial"/>
                <a:cs typeface="Arial"/>
                <a:sym typeface="Arial"/>
              </a:defRPr>
            </a:pPr>
            <a:r>
              <a:rPr b="1">
                <a:solidFill>
                  <a:srgbClr val="EC710E"/>
                </a:solidFill>
                <a:latin typeface="Courier New"/>
                <a:ea typeface="Courier New"/>
                <a:cs typeface="Courier New"/>
                <a:sym typeface="Courier New"/>
              </a:rPr>
              <a:t>/bdd</a:t>
            </a:r>
            <a:r>
              <a:t> — Long term datasets on water cycle, clouds, etc.</a:t>
            </a:r>
          </a:p>
          <a:p>
            <a:pPr marL="595347" indent="-321027" algn="l" defTabSz="457200">
              <a:buSzPct val="60000"/>
              <a:buBlip>
                <a:blip r:embed="rId2"/>
              </a:buBlip>
              <a:defRPr sz="2600">
                <a:solidFill>
                  <a:srgbClr val="1771A9"/>
                </a:solidFill>
                <a:latin typeface="Arial"/>
                <a:ea typeface="Arial"/>
                <a:cs typeface="Arial"/>
                <a:sym typeface="Arial"/>
              </a:defRPr>
            </a:pPr>
            <a:r>
              <a:rPr b="1">
                <a:solidFill>
                  <a:srgbClr val="EC710E"/>
                </a:solidFill>
                <a:latin typeface="Courier New"/>
                <a:ea typeface="Courier New"/>
                <a:cs typeface="Courier New"/>
                <a:sym typeface="Courier New"/>
              </a:rPr>
              <a:t>/etherfs</a:t>
            </a:r>
            <a:r>
              <a:t> — Atmospheric chemistry dataset</a:t>
            </a:r>
          </a:p>
          <a:p>
            <a:pPr marL="457200" indent="-182879" algn="l" defTabSz="457200">
              <a:defRPr sz="1400">
                <a:solidFill>
                  <a:srgbClr val="1771A9"/>
                </a:solidFill>
                <a:latin typeface="Arial"/>
                <a:ea typeface="Arial"/>
                <a:cs typeface="Arial"/>
                <a:sym typeface="Arial"/>
              </a:defRPr>
            </a:pPr>
          </a:p>
          <a:p>
            <a:pPr algn="l" defTabSz="457200">
              <a:defRPr b="1" sz="2600">
                <a:solidFill>
                  <a:srgbClr val="1771A9"/>
                </a:solidFill>
                <a:latin typeface="Arial"/>
                <a:ea typeface="Arial"/>
                <a:cs typeface="Arial"/>
                <a:sym typeface="Arial"/>
              </a:defRPr>
            </a:pPr>
            <a:r>
              <a:t>How to find the information?</a:t>
            </a:r>
          </a:p>
          <a:p>
            <a:pPr marL="457200" indent="-182879" algn="l" defTabSz="457200">
              <a:defRPr sz="1400">
                <a:solidFill>
                  <a:srgbClr val="1771A9"/>
                </a:solidFill>
                <a:latin typeface="Arial"/>
                <a:ea typeface="Arial"/>
                <a:cs typeface="Arial"/>
                <a:sym typeface="Arial"/>
              </a:defRPr>
            </a:pPr>
          </a:p>
          <a:p>
            <a:pPr marL="595347" indent="-321027" algn="l" defTabSz="457200">
              <a:buSzPct val="60000"/>
              <a:buBlip>
                <a:blip r:embed="rId2"/>
              </a:buBlip>
              <a:defRPr sz="2600">
                <a:solidFill>
                  <a:srgbClr val="1771A9"/>
                </a:solidFill>
                <a:latin typeface="Arial"/>
                <a:ea typeface="Arial"/>
                <a:cs typeface="Arial"/>
                <a:sym typeface="Arial"/>
              </a:defRPr>
            </a:pPr>
            <a:r>
              <a:t>On websites (today): </a:t>
            </a:r>
            <a:r>
              <a:rPr u="sng">
                <a:hlinkClick r:id="rId3" invalidUrl="" action="" tgtFrame="" tooltip="" history="1" highlightClick="0" endSnd="0"/>
              </a:rPr>
              <a:t>climserv.ipsl.polytechnique.fr</a:t>
            </a:r>
            <a:r>
              <a:t> or </a:t>
            </a:r>
            <a:r>
              <a:rPr u="sng">
                <a:hlinkClick r:id="rId4" invalidUrl="" action="" tgtFrame="" tooltip="" history="1" highlightClick="0" endSnd="0"/>
              </a:rPr>
              <a:t>cds-espri.ipsl.fr</a:t>
            </a:r>
          </a:p>
          <a:p>
            <a:pPr marL="595347" indent="-321027" algn="l" defTabSz="457200">
              <a:buSzPct val="60000"/>
              <a:buBlip>
                <a:blip r:embed="rId2"/>
              </a:buBlip>
              <a:defRPr sz="2600">
                <a:solidFill>
                  <a:srgbClr val="1771A9"/>
                </a:solidFill>
                <a:latin typeface="Arial"/>
                <a:ea typeface="Arial"/>
                <a:cs typeface="Arial"/>
                <a:sym typeface="Arial"/>
              </a:defRPr>
            </a:pPr>
            <a:r>
              <a:t>Mail to </a:t>
            </a:r>
            <a:r>
              <a:rPr u="sng">
                <a:hlinkClick r:id="rId5" invalidUrl="" action="" tgtFrame="" tooltip="" history="1" highlightClick="0" endSnd="0"/>
              </a:rPr>
              <a:t>meso-support@ipsl.fr</a:t>
            </a:r>
            <a:r>
              <a:t> (Cathy Boonne, Sophie Cloché, Karim Ramage)</a:t>
            </a:r>
          </a:p>
        </p:txBody>
      </p:sp>
      <p:sp>
        <p:nvSpPr>
          <p:cNvPr id="170" name="What we do?"/>
          <p:cNvSpPr/>
          <p:nvPr/>
        </p:nvSpPr>
        <p:spPr>
          <a:xfrm>
            <a:off x="243805" y="970992"/>
            <a:ext cx="12517191" cy="484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defRPr b="1" sz="2600">
                <a:solidFill>
                  <a:srgbClr val="1771A9"/>
                </a:solidFill>
                <a:latin typeface="Arial"/>
                <a:ea typeface="Arial"/>
                <a:cs typeface="Arial"/>
                <a:sym typeface="Arial"/>
              </a:defRPr>
            </a:lvl1pPr>
          </a:lstStyle>
          <a:p>
            <a:pPr/>
            <a:r>
              <a:t>What we do?</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3" name="Observation Data"/>
          <p:cNvSpPr/>
          <p:nvPr>
            <p:ph type="title"/>
          </p:nvPr>
        </p:nvSpPr>
        <p:spPr>
          <a:prstGeom prst="rect">
            <a:avLst/>
          </a:prstGeom>
        </p:spPr>
        <p:txBody>
          <a:bodyPr/>
          <a:lstStyle>
            <a:lvl1pPr defTabSz="457200">
              <a:defRPr>
                <a:solidFill>
                  <a:srgbClr val="ED720E"/>
                </a:solidFill>
              </a:defRPr>
            </a:lvl1pPr>
          </a:lstStyle>
          <a:p>
            <a:pPr/>
            <a:r>
              <a:t>Observation Data</a:t>
            </a:r>
          </a:p>
        </p:txBody>
      </p:sp>
      <p:sp>
        <p:nvSpPr>
          <p:cNvPr id="174" name="In-situ data:…"/>
          <p:cNvSpPr/>
          <p:nvPr/>
        </p:nvSpPr>
        <p:spPr>
          <a:xfrm>
            <a:off x="325760" y="1229301"/>
            <a:ext cx="12353280" cy="80917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2000">
                <a:latin typeface="Times New Roman"/>
                <a:ea typeface="Times New Roman"/>
                <a:cs typeface="Times New Roman"/>
                <a:sym typeface="Times New Roman"/>
              </a:defRPr>
            </a:pPr>
          </a:p>
          <a:p>
            <a:pPr algn="l" defTabSz="457200">
              <a:defRPr b="1" sz="2600">
                <a:solidFill>
                  <a:srgbClr val="1771A9"/>
                </a:solidFill>
                <a:latin typeface="Arial"/>
                <a:ea typeface="Arial"/>
                <a:cs typeface="Arial"/>
                <a:sym typeface="Arial"/>
              </a:defRPr>
            </a:pPr>
            <a:r>
              <a:t>In-situ data: </a:t>
            </a:r>
          </a:p>
          <a:p>
            <a:pPr marL="457200" indent="-182879" algn="l" defTabSz="457200">
              <a:defRPr sz="1400">
                <a:solidFill>
                  <a:srgbClr val="1771A9"/>
                </a:solidFill>
                <a:latin typeface="Arial"/>
                <a:ea typeface="Arial"/>
                <a:cs typeface="Arial"/>
                <a:sym typeface="Arial"/>
              </a:defRPr>
            </a:pPr>
          </a:p>
          <a:p>
            <a:pPr marL="595347" indent="-321027" algn="l" defTabSz="457200">
              <a:buSzPct val="60000"/>
              <a:buBlip>
                <a:blip r:embed="rId2"/>
              </a:buBlip>
              <a:defRPr sz="2600">
                <a:solidFill>
                  <a:srgbClr val="1771A9"/>
                </a:solidFill>
                <a:latin typeface="Arial"/>
                <a:ea typeface="Arial"/>
                <a:cs typeface="Arial"/>
                <a:sym typeface="Arial"/>
              </a:defRPr>
            </a:pPr>
            <a:r>
              <a:t>Campaigns measurement :CAL/VAL MT, balloons, etc.</a:t>
            </a:r>
          </a:p>
          <a:p>
            <a:pPr marL="595347" indent="-321027" algn="l" defTabSz="457200">
              <a:buSzPct val="60000"/>
              <a:buBlip>
                <a:blip r:embed="rId2"/>
              </a:buBlip>
              <a:defRPr sz="2600">
                <a:solidFill>
                  <a:srgbClr val="1771A9"/>
                </a:solidFill>
                <a:latin typeface="Arial"/>
                <a:ea typeface="Arial"/>
                <a:cs typeface="Arial"/>
                <a:sym typeface="Arial"/>
              </a:defRPr>
            </a:pPr>
            <a:r>
              <a:t>Systematic measurements: SIRTA</a:t>
            </a:r>
          </a:p>
          <a:p>
            <a:pPr marL="595347" indent="-321027" algn="l" defTabSz="457200">
              <a:buSzPct val="60000"/>
              <a:buBlip>
                <a:blip r:embed="rId2"/>
              </a:buBlip>
              <a:defRPr sz="2600">
                <a:solidFill>
                  <a:srgbClr val="1771A9"/>
                </a:solidFill>
                <a:latin typeface="Arial"/>
                <a:ea typeface="Arial"/>
                <a:cs typeface="Arial"/>
                <a:sym typeface="Arial"/>
              </a:defRPr>
            </a:pPr>
            <a:r>
              <a:t>Post-processing  of in-situ Radiosounding: ARSA, TIGR</a:t>
            </a:r>
          </a:p>
          <a:p>
            <a:pPr marL="595347" indent="-321027" algn="l" defTabSz="457200">
              <a:buSzPct val="60000"/>
              <a:buBlip>
                <a:blip r:embed="rId2"/>
              </a:buBlip>
              <a:defRPr sz="2600">
                <a:solidFill>
                  <a:srgbClr val="1771A9"/>
                </a:solidFill>
                <a:latin typeface="Arial"/>
                <a:ea typeface="Arial"/>
                <a:cs typeface="Arial"/>
                <a:sym typeface="Arial"/>
              </a:defRPr>
            </a:pPr>
            <a:r>
              <a:t>Others.</a:t>
            </a:r>
          </a:p>
          <a:p>
            <a:pPr marL="457200" indent="-182879" algn="l" defTabSz="457200">
              <a:defRPr sz="1400">
                <a:solidFill>
                  <a:srgbClr val="1771A9"/>
                </a:solidFill>
                <a:latin typeface="Arial"/>
                <a:ea typeface="Arial"/>
                <a:cs typeface="Arial"/>
                <a:sym typeface="Arial"/>
              </a:defRPr>
            </a:pPr>
          </a:p>
          <a:p>
            <a:pPr algn="l" defTabSz="457200">
              <a:defRPr b="1" sz="2600">
                <a:solidFill>
                  <a:srgbClr val="1771A9"/>
                </a:solidFill>
                <a:latin typeface="Arial"/>
                <a:ea typeface="Arial"/>
                <a:cs typeface="Arial"/>
                <a:sym typeface="Arial"/>
              </a:defRPr>
            </a:pPr>
            <a:r>
              <a:t>Satellite L1/L2/L3 products :</a:t>
            </a:r>
          </a:p>
          <a:p>
            <a:pPr marL="457200" indent="-182879" algn="l" defTabSz="457200">
              <a:defRPr sz="1400">
                <a:solidFill>
                  <a:srgbClr val="1771A9"/>
                </a:solidFill>
                <a:latin typeface="Arial"/>
                <a:ea typeface="Arial"/>
                <a:cs typeface="Arial"/>
                <a:sym typeface="Arial"/>
              </a:defRPr>
            </a:pPr>
          </a:p>
          <a:p>
            <a:pPr marL="595347" indent="-321027" algn="l" defTabSz="457200">
              <a:buSzPct val="60000"/>
              <a:buBlip>
                <a:blip r:embed="rId2"/>
              </a:buBlip>
              <a:defRPr sz="2600">
                <a:solidFill>
                  <a:srgbClr val="1771A9"/>
                </a:solidFill>
                <a:latin typeface="Arial"/>
                <a:ea typeface="Arial"/>
                <a:cs typeface="Arial"/>
                <a:sym typeface="Arial"/>
              </a:defRPr>
            </a:pPr>
            <a:r>
              <a:t>AMSU L1C, TRMM, SSMI,  Wentz products (SSMI, TMI), GSSTF,</a:t>
            </a:r>
          </a:p>
          <a:p>
            <a:pPr marL="595347" indent="-321027" algn="l" defTabSz="457200">
              <a:buSzPct val="60000"/>
              <a:buBlip>
                <a:blip r:embed="rId2"/>
              </a:buBlip>
              <a:defRPr sz="2600">
                <a:solidFill>
                  <a:srgbClr val="1771A9"/>
                </a:solidFill>
                <a:latin typeface="Arial"/>
                <a:ea typeface="Arial"/>
                <a:cs typeface="Arial"/>
                <a:sym typeface="Arial"/>
              </a:defRPr>
            </a:pPr>
            <a:r>
              <a:t>CALIOP L1/L2, IIR L1/L2</a:t>
            </a:r>
          </a:p>
          <a:p>
            <a:pPr marL="595347" indent="-321027" algn="l" defTabSz="457200">
              <a:buSzPct val="60000"/>
              <a:buBlip>
                <a:blip r:embed="rId2"/>
              </a:buBlip>
              <a:defRPr sz="2600">
                <a:solidFill>
                  <a:srgbClr val="1771A9"/>
                </a:solidFill>
                <a:latin typeface="Arial"/>
                <a:ea typeface="Arial"/>
                <a:cs typeface="Arial"/>
                <a:sym typeface="Arial"/>
              </a:defRPr>
            </a:pPr>
            <a:r>
              <a:t>GEO (HDF) pour MT,  METEOSAT, MSG, ISCCP, CLAUS, SAF-LAND</a:t>
            </a:r>
          </a:p>
          <a:p>
            <a:pPr marL="595347" indent="-321027" algn="l" defTabSz="457200">
              <a:buSzPct val="60000"/>
              <a:buBlip>
                <a:blip r:embed="rId2"/>
              </a:buBlip>
              <a:defRPr sz="2600">
                <a:solidFill>
                  <a:srgbClr val="1771A9"/>
                </a:solidFill>
                <a:latin typeface="Arial"/>
                <a:ea typeface="Arial"/>
                <a:cs typeface="Arial"/>
                <a:sym typeface="Arial"/>
              </a:defRPr>
            </a:pPr>
            <a:r>
              <a:t>ScaRaB 1/2, CERES, ERBE, GERB, NOAA-OLR</a:t>
            </a:r>
          </a:p>
          <a:p>
            <a:pPr marL="595347" indent="-321027" algn="l" defTabSz="457200">
              <a:buSzPct val="60000"/>
              <a:buBlip>
                <a:blip r:embed="rId2"/>
              </a:buBlip>
              <a:defRPr sz="2600">
                <a:solidFill>
                  <a:srgbClr val="1771A9"/>
                </a:solidFill>
                <a:latin typeface="Arial"/>
                <a:ea typeface="Arial"/>
                <a:cs typeface="Arial"/>
                <a:sym typeface="Arial"/>
              </a:defRPr>
            </a:pPr>
            <a:r>
              <a:t>POLDER1/2, PARASOL, MODIS, AVHRR,</a:t>
            </a:r>
          </a:p>
          <a:p>
            <a:pPr marL="595347" indent="-321027" algn="l" defTabSz="457200">
              <a:buSzPct val="60000"/>
              <a:buBlip>
                <a:blip r:embed="rId2"/>
              </a:buBlip>
              <a:defRPr sz="2600">
                <a:solidFill>
                  <a:srgbClr val="1771A9"/>
                </a:solidFill>
                <a:latin typeface="Arial"/>
                <a:ea typeface="Arial"/>
                <a:cs typeface="Arial"/>
                <a:sym typeface="Arial"/>
              </a:defRPr>
            </a:pPr>
            <a:r>
              <a:t>NVAP, GPCP, CPC, HOAPS</a:t>
            </a:r>
          </a:p>
          <a:p>
            <a:pPr marL="595347" indent="-321027" algn="l" defTabSz="457200">
              <a:buSzPct val="60000"/>
              <a:buBlip>
                <a:blip r:embed="rId2"/>
              </a:buBlip>
              <a:defRPr sz="2600">
                <a:solidFill>
                  <a:srgbClr val="1771A9"/>
                </a:solidFill>
                <a:latin typeface="Arial"/>
                <a:ea typeface="Arial"/>
                <a:cs typeface="Arial"/>
                <a:sym typeface="Arial"/>
              </a:defRPr>
            </a:pPr>
            <a:r>
              <a:t>AVISO, OISST (MW), OISST-NOAA, OAFLUX, SAFOSI, QUIKSCAT</a:t>
            </a:r>
          </a:p>
          <a:p>
            <a:pPr marL="595347" indent="-321027" algn="l" defTabSz="457200">
              <a:buSzPct val="60000"/>
              <a:buBlip>
                <a:blip r:embed="rId2"/>
              </a:buBlip>
              <a:defRPr sz="2600">
                <a:solidFill>
                  <a:srgbClr val="1771A9"/>
                </a:solidFill>
                <a:latin typeface="Arial"/>
                <a:ea typeface="Arial"/>
                <a:cs typeface="Arial"/>
                <a:sym typeface="Arial"/>
              </a:defRPr>
            </a:pPr>
            <a:r>
              <a:t>CFMIP-obs, GEWEX/CA, clear sky WV radiance, Emissivité surface MW</a:t>
            </a:r>
          </a:p>
          <a:p>
            <a:pPr marL="595347" indent="-321027" algn="l" defTabSz="457200">
              <a:buSzPct val="60000"/>
              <a:buBlip>
                <a:blip r:embed="rId2"/>
              </a:buBlip>
              <a:defRPr sz="2600">
                <a:solidFill>
                  <a:srgbClr val="1771A9"/>
                </a:solidFill>
                <a:latin typeface="Arial"/>
                <a:ea typeface="Arial"/>
                <a:cs typeface="Arial"/>
                <a:sym typeface="Arial"/>
              </a:defRPr>
            </a:pPr>
            <a:r>
              <a:t>Others </a:t>
            </a:r>
          </a:p>
          <a:p>
            <a:pPr marL="457200" indent="-182879" algn="l" defTabSz="457200">
              <a:defRPr sz="1400">
                <a:solidFill>
                  <a:srgbClr val="1771A9"/>
                </a:solidFill>
                <a:latin typeface="Arial"/>
                <a:ea typeface="Arial"/>
                <a:cs typeface="Arial"/>
                <a:sym typeface="Arial"/>
              </a:defRPr>
            </a:pPr>
          </a:p>
          <a:p>
            <a:pPr algn="l" defTabSz="457200">
              <a:defRPr b="1" sz="2600">
                <a:solidFill>
                  <a:srgbClr val="EC710E"/>
                </a:solidFill>
                <a:latin typeface="Arial"/>
                <a:ea typeface="Arial"/>
                <a:cs typeface="Arial"/>
                <a:sym typeface="Arial"/>
              </a:defRPr>
            </a:pPr>
            <a:r>
              <a:t>Satellite/model outputs for INDOEX, AMMA, HyMex (+ radar), ChArMEx</a:t>
            </a:r>
          </a:p>
          <a:p>
            <a:pPr marL="457200" indent="-182879" algn="l" defTabSz="457200">
              <a:defRPr sz="1400">
                <a:solidFill>
                  <a:srgbClr val="1771A9"/>
                </a:solidFill>
                <a:latin typeface="Arial"/>
                <a:ea typeface="Arial"/>
                <a:cs typeface="Arial"/>
                <a:sym typeface="Arial"/>
              </a:defRPr>
            </a:pPr>
          </a:p>
          <a:p>
            <a:pPr algn="l" defTabSz="457200">
              <a:defRPr b="1" sz="2600">
                <a:solidFill>
                  <a:srgbClr val="EC710E"/>
                </a:solidFill>
                <a:latin typeface="Arial"/>
                <a:ea typeface="Arial"/>
                <a:cs typeface="Arial"/>
                <a:sym typeface="Arial"/>
              </a:defRPr>
            </a:pPr>
            <a:r>
              <a:t>Try to centralise WRF forcing data.</a:t>
            </a:r>
          </a:p>
        </p:txBody>
      </p:sp>
      <p:sp>
        <p:nvSpPr>
          <p:cNvPr id="175" name="Examples of observation data on /bdd"/>
          <p:cNvSpPr/>
          <p:nvPr/>
        </p:nvSpPr>
        <p:spPr>
          <a:xfrm>
            <a:off x="243805" y="970992"/>
            <a:ext cx="12517191" cy="5136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1" sz="2600">
                <a:solidFill>
                  <a:srgbClr val="1771A9"/>
                </a:solidFill>
                <a:latin typeface="Arial"/>
                <a:ea typeface="Arial"/>
                <a:cs typeface="Arial"/>
                <a:sym typeface="Arial"/>
              </a:defRPr>
            </a:pPr>
            <a:r>
              <a:t>Examples of observation data on </a:t>
            </a:r>
            <a:r>
              <a:rPr>
                <a:latin typeface="Courier New"/>
                <a:ea typeface="Courier New"/>
                <a:cs typeface="Courier New"/>
                <a:sym typeface="Courier New"/>
              </a:rPr>
              <a:t>/bdd</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8" name="Observation Data"/>
          <p:cNvSpPr/>
          <p:nvPr>
            <p:ph type="title"/>
          </p:nvPr>
        </p:nvSpPr>
        <p:spPr>
          <a:prstGeom prst="rect">
            <a:avLst/>
          </a:prstGeom>
        </p:spPr>
        <p:txBody>
          <a:bodyPr/>
          <a:lstStyle>
            <a:lvl1pPr defTabSz="457200">
              <a:defRPr>
                <a:solidFill>
                  <a:srgbClr val="ED720E"/>
                </a:solidFill>
              </a:defRPr>
            </a:lvl1pPr>
          </a:lstStyle>
          <a:p>
            <a:pPr/>
            <a:r>
              <a:t>Observation Data</a:t>
            </a:r>
          </a:p>
        </p:txBody>
      </p:sp>
      <p:sp>
        <p:nvSpPr>
          <p:cNvPr id="179" name="Examples of observation data on /bdd"/>
          <p:cNvSpPr/>
          <p:nvPr/>
        </p:nvSpPr>
        <p:spPr>
          <a:xfrm>
            <a:off x="243805" y="970992"/>
            <a:ext cx="12517191" cy="5136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1" sz="2600">
                <a:solidFill>
                  <a:srgbClr val="1771A9"/>
                </a:solidFill>
                <a:latin typeface="Arial"/>
                <a:ea typeface="Arial"/>
                <a:cs typeface="Arial"/>
                <a:sym typeface="Arial"/>
              </a:defRPr>
            </a:pPr>
            <a:r>
              <a:t>Examples of observation data on </a:t>
            </a:r>
            <a:r>
              <a:rPr>
                <a:latin typeface="Courier New"/>
                <a:ea typeface="Courier New"/>
                <a:cs typeface="Courier New"/>
                <a:sym typeface="Courier New"/>
              </a:rPr>
              <a:t>/bdd</a:t>
            </a:r>
          </a:p>
        </p:txBody>
      </p:sp>
      <p:sp>
        <p:nvSpPr>
          <p:cNvPr id="180" name="Focus on reanalysis dataset: climate and satellite reanalysis…"/>
          <p:cNvSpPr/>
          <p:nvPr/>
        </p:nvSpPr>
        <p:spPr>
          <a:xfrm>
            <a:off x="325759" y="1669695"/>
            <a:ext cx="12353282" cy="18687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1" sz="2600">
                <a:solidFill>
                  <a:srgbClr val="1771A9"/>
                </a:solidFill>
                <a:latin typeface="Arial"/>
                <a:ea typeface="Arial"/>
                <a:cs typeface="Arial"/>
                <a:sym typeface="Arial"/>
              </a:defRPr>
            </a:pPr>
            <a:r>
              <a:t>Focus on reanalysis dataset: climate and satellite reanalysis</a:t>
            </a:r>
          </a:p>
          <a:p>
            <a:pPr marL="457200" indent="-182879" algn="l" defTabSz="457200">
              <a:defRPr sz="1400">
                <a:solidFill>
                  <a:srgbClr val="1771A9"/>
                </a:solidFill>
                <a:latin typeface="Arial"/>
                <a:ea typeface="Arial"/>
                <a:cs typeface="Arial"/>
                <a:sym typeface="Arial"/>
              </a:defRPr>
            </a:pPr>
          </a:p>
          <a:p>
            <a:pPr marL="595347" indent="-321027" algn="l" defTabSz="457200">
              <a:buSzPct val="60000"/>
              <a:buBlip>
                <a:blip r:embed="rId2"/>
              </a:buBlip>
              <a:defRPr sz="2600">
                <a:solidFill>
                  <a:srgbClr val="1771A9"/>
                </a:solidFill>
                <a:latin typeface="Arial"/>
                <a:ea typeface="Arial"/>
                <a:cs typeface="Arial"/>
                <a:sym typeface="Arial"/>
              </a:defRPr>
            </a:pPr>
            <a:r>
              <a:t>On the IPSL mesocentre (and on IDRIS and TGCC)</a:t>
            </a:r>
          </a:p>
          <a:p>
            <a:pPr marL="595347" indent="-321027" algn="l" defTabSz="457200">
              <a:buSzPct val="60000"/>
              <a:buBlip>
                <a:blip r:embed="rId2"/>
              </a:buBlip>
              <a:defRPr sz="2600">
                <a:solidFill>
                  <a:srgbClr val="1771A9"/>
                </a:solidFill>
                <a:latin typeface="Arial"/>
                <a:ea typeface="Arial"/>
                <a:cs typeface="Arial"/>
                <a:sym typeface="Arial"/>
              </a:defRPr>
            </a:pPr>
            <a:r>
              <a:t>In NETCDF format (+ GRIB at IDRIS)</a:t>
            </a:r>
          </a:p>
          <a:p>
            <a:pPr marL="595347" indent="-321027" algn="l" defTabSz="457200">
              <a:buSzPct val="60000"/>
              <a:buBlip>
                <a:blip r:embed="rId2"/>
              </a:buBlip>
              <a:defRPr sz="2600">
                <a:solidFill>
                  <a:srgbClr val="1771A9"/>
                </a:solidFill>
                <a:latin typeface="Arial"/>
                <a:ea typeface="Arial"/>
                <a:cs typeface="Arial"/>
                <a:sym typeface="Arial"/>
              </a:defRPr>
            </a:pPr>
            <a:r>
              <a:t>Available through ssh, FTP or OpenDAP</a:t>
            </a:r>
          </a:p>
        </p:txBody>
      </p:sp>
      <p:graphicFrame>
        <p:nvGraphicFramePr>
          <p:cNvPr id="181" name="Tableau"/>
          <p:cNvGraphicFramePr/>
          <p:nvPr/>
        </p:nvGraphicFramePr>
        <p:xfrm>
          <a:off x="1214219" y="3679086"/>
          <a:ext cx="13002828" cy="3635662"/>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4545061"/>
              </a:tblGrid>
              <a:tr h="367171">
                <a:tc>
                  <a:txBody>
                    <a:bodyPr/>
                    <a:lstStyle/>
                    <a:p>
                      <a:pPr lvl="1" algn="l">
                        <a:defRPr>
                          <a:latin typeface="Arial"/>
                          <a:ea typeface="Arial"/>
                          <a:cs typeface="Arial"/>
                          <a:sym typeface="Arial"/>
                        </a:defRPr>
                      </a:pPr>
                      <a:r>
                        <a:t>(Re)Analyses</a:t>
                      </a:r>
                    </a:p>
                  </a:txBody>
                  <a:tcPr marL="50800" marR="50800" marT="50800" marB="50800" anchor="t" anchorCtr="0" horzOverflow="overflow"/>
                </a:tc>
              </a:tr>
              <a:tr h="1967371">
                <a:tc>
                  <a:txBody>
                    <a:bodyPr/>
                    <a:lstStyle/>
                    <a:p>
                      <a:pPr indent="228600" algn="l">
                        <a:defRPr>
                          <a:solidFill>
                            <a:srgbClr val="1771A9"/>
                          </a:solidFill>
                          <a:latin typeface="Arial"/>
                          <a:ea typeface="Arial"/>
                          <a:cs typeface="Arial"/>
                          <a:sym typeface="Arial"/>
                        </a:defRPr>
                      </a:pPr>
                      <a:r>
                        <a:t>ECMWF </a:t>
                      </a:r>
                      <a:r>
                        <a:rPr i="1" sz="1400"/>
                        <a:t>(protected by MeteoFrance convention)</a:t>
                      </a:r>
                      <a:r>
                        <a:t>:</a:t>
                      </a:r>
                    </a:p>
                    <a:p>
                      <a:pPr marL="457200" indent="-228600" algn="l">
                        <a:buSzPct val="100000"/>
                        <a:buChar char="•"/>
                        <a:defRPr>
                          <a:solidFill>
                            <a:srgbClr val="1771A9"/>
                          </a:solidFill>
                          <a:latin typeface="Arial"/>
                          <a:ea typeface="Arial"/>
                          <a:cs typeface="Arial"/>
                          <a:sym typeface="Arial"/>
                        </a:defRPr>
                      </a:pPr>
                      <a:r>
                        <a:t>ERA40</a:t>
                      </a:r>
                    </a:p>
                    <a:p>
                      <a:pPr marL="457200" indent="-228600" algn="l">
                        <a:buSzPct val="100000"/>
                        <a:buChar char="•"/>
                        <a:defRPr>
                          <a:solidFill>
                            <a:srgbClr val="1771A9"/>
                          </a:solidFill>
                          <a:latin typeface="Arial"/>
                          <a:ea typeface="Arial"/>
                          <a:cs typeface="Arial"/>
                          <a:sym typeface="Arial"/>
                        </a:defRPr>
                      </a:pPr>
                      <a:r>
                        <a:t>ERA-Interim</a:t>
                      </a:r>
                    </a:p>
                    <a:p>
                      <a:pPr marL="457200" indent="-228600" algn="l">
                        <a:buSzPct val="100000"/>
                        <a:buChar char="•"/>
                        <a:defRPr>
                          <a:solidFill>
                            <a:srgbClr val="1771A9"/>
                          </a:solidFill>
                          <a:latin typeface="Arial"/>
                          <a:ea typeface="Arial"/>
                          <a:cs typeface="Arial"/>
                          <a:sym typeface="Arial"/>
                        </a:defRPr>
                      </a:pPr>
                      <a:r>
                        <a:t>ERA20C</a:t>
                      </a:r>
                    </a:p>
                    <a:p>
                      <a:pPr marL="457200" indent="-228600" algn="l">
                        <a:buSzPct val="100000"/>
                        <a:buChar char="•"/>
                        <a:defRPr>
                          <a:solidFill>
                            <a:srgbClr val="1771A9"/>
                          </a:solidFill>
                          <a:latin typeface="Arial"/>
                          <a:ea typeface="Arial"/>
                          <a:cs typeface="Arial"/>
                          <a:sym typeface="Arial"/>
                        </a:defRPr>
                      </a:pPr>
                      <a:r>
                        <a:t>Analyses 1.125°</a:t>
                      </a:r>
                    </a:p>
                    <a:p>
                      <a:pPr indent="228600" algn="l">
                        <a:defRPr>
                          <a:solidFill>
                            <a:srgbClr val="1771A9"/>
                          </a:solidFill>
                          <a:latin typeface="Arial"/>
                          <a:ea typeface="Arial"/>
                          <a:cs typeface="Arial"/>
                          <a:sym typeface="Arial"/>
                        </a:defRPr>
                      </a:pPr>
                      <a:r>
                        <a:t>COPERNICUS C3S:</a:t>
                      </a:r>
                    </a:p>
                    <a:p>
                      <a:pPr marL="457200" indent="-228600" algn="l">
                        <a:buSzPct val="100000"/>
                        <a:buChar char="•"/>
                        <a:defRPr>
                          <a:solidFill>
                            <a:srgbClr val="1771A9"/>
                          </a:solidFill>
                          <a:latin typeface="Arial"/>
                          <a:ea typeface="Arial"/>
                          <a:cs typeface="Arial"/>
                          <a:sym typeface="Arial"/>
                        </a:defRPr>
                      </a:pPr>
                      <a:r>
                        <a:t>ERA5</a:t>
                      </a:r>
                    </a:p>
                  </a:txBody>
                  <a:tcPr marL="50800" marR="50800" marT="50800" marB="50800" anchor="t" anchorCtr="0" horzOverflow="overflow"/>
                </a:tc>
              </a:tr>
              <a:tr h="1160921">
                <a:tc>
                  <a:txBody>
                    <a:bodyPr/>
                    <a:lstStyle/>
                    <a:p>
                      <a:pPr lvl="1" algn="l">
                        <a:defRPr>
                          <a:solidFill>
                            <a:srgbClr val="1771A9"/>
                          </a:solidFill>
                          <a:latin typeface="Arial"/>
                          <a:ea typeface="Arial"/>
                          <a:cs typeface="Arial"/>
                          <a:sym typeface="Arial"/>
                        </a:defRPr>
                      </a:pPr>
                      <a:r>
                        <a:t>MERCATOR-OCEAN:</a:t>
                      </a:r>
                    </a:p>
                    <a:p>
                      <a:pPr lvl="1" marL="463167" indent="-228600" algn="l">
                        <a:buSzPct val="100000"/>
                        <a:buChar char="•"/>
                        <a:defRPr>
                          <a:solidFill>
                            <a:srgbClr val="1771A9"/>
                          </a:solidFill>
                          <a:latin typeface="Arial"/>
                          <a:ea typeface="Arial"/>
                          <a:cs typeface="Arial"/>
                          <a:sym typeface="Arial"/>
                        </a:defRPr>
                      </a:pPr>
                      <a:r>
                        <a:t>GLORYS2V3</a:t>
                      </a:r>
                    </a:p>
                    <a:p>
                      <a:pPr lvl="1" marL="463167" indent="-228600" algn="l">
                        <a:buSzPct val="100000"/>
                        <a:buChar char="•"/>
                        <a:defRPr>
                          <a:solidFill>
                            <a:srgbClr val="1771A9"/>
                          </a:solidFill>
                          <a:latin typeface="Arial"/>
                          <a:ea typeface="Arial"/>
                          <a:cs typeface="Arial"/>
                          <a:sym typeface="Arial"/>
                        </a:defRPr>
                      </a:pPr>
                      <a:r>
                        <a:t>MEDRYS1V1</a:t>
                      </a:r>
                    </a:p>
                    <a:p>
                      <a:pPr lvl="1" marL="463167" indent="-228600" algn="l">
                        <a:buSzPct val="100000"/>
                        <a:buChar char="•"/>
                        <a:defRPr>
                          <a:solidFill>
                            <a:srgbClr val="1771A9"/>
                          </a:solidFill>
                          <a:latin typeface="Arial"/>
                          <a:ea typeface="Arial"/>
                          <a:cs typeface="Arial"/>
                          <a:sym typeface="Arial"/>
                        </a:defRPr>
                      </a:pPr>
                      <a:r>
                        <a:t>OSTIA_SST</a:t>
                      </a:r>
                    </a:p>
                  </a:txBody>
                  <a:tcPr marL="50800" marR="50800" marT="50800" marB="50800" anchor="t" anchorCtr="0" horzOverflow="overflow">
                    <a:solidFill>
                      <a:srgbClr val="76D6FF">
                        <a:alpha val="50000"/>
                      </a:srgbClr>
                    </a:solidFill>
                  </a:tcPr>
                </a:tc>
              </a:tr>
              <a:tr h="627521">
                <a:tc>
                  <a:txBody>
                    <a:bodyPr/>
                    <a:lstStyle/>
                    <a:p>
                      <a:pPr lvl="1" algn="l">
                        <a:defRPr i="1">
                          <a:solidFill>
                            <a:srgbClr val="1771A9"/>
                          </a:solidFill>
                          <a:latin typeface="Arial"/>
                          <a:ea typeface="Arial"/>
                          <a:cs typeface="Arial"/>
                          <a:sym typeface="Arial"/>
                        </a:defRPr>
                      </a:pPr>
                      <a:r>
                        <a:t>NASA:</a:t>
                      </a:r>
                    </a:p>
                    <a:p>
                      <a:pPr lvl="1" marL="457200" indent="-228600" algn="l">
                        <a:buSzPct val="100000"/>
                        <a:buChar char="•"/>
                        <a:defRPr>
                          <a:solidFill>
                            <a:srgbClr val="1771A9"/>
                          </a:solidFill>
                          <a:latin typeface="Arial"/>
                          <a:ea typeface="Arial"/>
                          <a:cs typeface="Arial"/>
                          <a:sym typeface="Arial"/>
                        </a:defRPr>
                      </a:pPr>
                      <a:r>
                        <a:t>MERRA1/2</a:t>
                      </a:r>
                    </a:p>
                  </a:txBody>
                  <a:tcPr marL="50800" marR="50800" marT="50800" marB="50800" anchor="t" anchorCtr="0" horzOverflow="overflow"/>
                </a:tc>
              </a:tr>
              <a:tr h="894221">
                <a:tc>
                  <a:txBody>
                    <a:bodyPr/>
                    <a:lstStyle/>
                    <a:p>
                      <a:pPr lvl="1" algn="l">
                        <a:defRPr i="1">
                          <a:solidFill>
                            <a:srgbClr val="1771A9"/>
                          </a:solidFill>
                          <a:latin typeface="Arial"/>
                          <a:ea typeface="Arial"/>
                          <a:cs typeface="Arial"/>
                          <a:sym typeface="Arial"/>
                        </a:defRPr>
                      </a:pPr>
                      <a:r>
                        <a:t>NCEP1/2</a:t>
                      </a:r>
                    </a:p>
                    <a:p>
                      <a:pPr lvl="1" algn="l">
                        <a:defRPr i="1">
                          <a:solidFill>
                            <a:srgbClr val="1771A9"/>
                          </a:solidFill>
                          <a:latin typeface="Arial"/>
                          <a:ea typeface="Arial"/>
                          <a:cs typeface="Arial"/>
                          <a:sym typeface="Arial"/>
                        </a:defRPr>
                      </a:pPr>
                      <a:r>
                        <a:t>NCEP/CFSR v1</a:t>
                      </a:r>
                    </a:p>
                    <a:p>
                      <a:pPr lvl="1" algn="l">
                        <a:defRPr i="1">
                          <a:solidFill>
                            <a:srgbClr val="1771A9"/>
                          </a:solidFill>
                          <a:latin typeface="Arial"/>
                          <a:ea typeface="Arial"/>
                          <a:cs typeface="Arial"/>
                          <a:sym typeface="Arial"/>
                        </a:defRPr>
                      </a:pPr>
                      <a:r>
                        <a:t>NCEP FNL</a:t>
                      </a:r>
                    </a:p>
                  </a:txBody>
                  <a:tcPr marL="50800" marR="50800" marT="50800" marB="50800" anchor="t" anchorCtr="0" horzOverflow="overflow">
                    <a:solidFill>
                      <a:srgbClr val="76D6FF">
                        <a:alpha val="50000"/>
                      </a:srgbClr>
                    </a:solidFill>
                  </a:tcPr>
                </a:tc>
              </a:tr>
              <a:tr h="627521">
                <a:tc>
                  <a:txBody>
                    <a:bodyPr/>
                    <a:lstStyle/>
                    <a:p>
                      <a:pPr marL="228600" algn="l"/>
                      <a:r>
                        <a:rPr>
                          <a:solidFill>
                            <a:srgbClr val="1771A9"/>
                          </a:solidFill>
                          <a:latin typeface="Arial"/>
                          <a:ea typeface="Arial"/>
                          <a:cs typeface="Arial"/>
                          <a:sym typeface="Arial"/>
                        </a:rPr>
                        <a:t>NOAA CIRES 20th century reanalysis v2 (20CRv2)</a:t>
                      </a:r>
                    </a:p>
                  </a:txBody>
                  <a:tcPr marL="50800" marR="50800" marT="50800" marB="50800" anchor="t" anchorCtr="0" horzOverflow="overflow"/>
                </a:tc>
              </a:tr>
            </a:tbl>
          </a:graphicData>
        </a:graphic>
      </p:graphicFrame>
      <p:graphicFrame>
        <p:nvGraphicFramePr>
          <p:cNvPr id="182" name="Tableau"/>
          <p:cNvGraphicFramePr/>
          <p:nvPr/>
        </p:nvGraphicFramePr>
        <p:xfrm>
          <a:off x="6998972" y="3685415"/>
          <a:ext cx="6394561" cy="2080440"/>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4751835"/>
              </a:tblGrid>
              <a:tr h="367171">
                <a:tc>
                  <a:txBody>
                    <a:bodyPr/>
                    <a:lstStyle/>
                    <a:p>
                      <a:pPr>
                        <a:defRPr b="0">
                          <a:solidFill>
                            <a:srgbClr val="000000"/>
                          </a:solidFill>
                        </a:defRPr>
                      </a:pPr>
                      <a:r>
                        <a:rPr b="1">
                          <a:solidFill>
                            <a:srgbClr val="FFFFFF"/>
                          </a:solidFill>
                          <a:latin typeface="Arial"/>
                          <a:ea typeface="Arial"/>
                          <a:cs typeface="Arial"/>
                          <a:sym typeface="Arial"/>
                        </a:rPr>
                        <a:t>FCDR</a:t>
                      </a:r>
                    </a:p>
                  </a:txBody>
                  <a:tcPr marL="50800" marR="50800" marT="50800" marB="50800" anchor="t" anchorCtr="0" horzOverflow="overflow"/>
                </a:tc>
              </a:tr>
              <a:tr h="367171">
                <a:tc>
                  <a:txBody>
                    <a:bodyPr/>
                    <a:lstStyle/>
                    <a:p>
                      <a:pPr indent="228600" algn="l"/>
                      <a:r>
                        <a:rPr>
                          <a:solidFill>
                            <a:srgbClr val="1771A9"/>
                          </a:solidFill>
                          <a:latin typeface="Arial"/>
                          <a:ea typeface="Arial"/>
                          <a:cs typeface="Arial"/>
                          <a:sym typeface="Arial"/>
                        </a:rPr>
                        <a:t>Archive AMSU (2000- présent)</a:t>
                      </a:r>
                    </a:p>
                  </a:txBody>
                  <a:tcPr marL="50800" marR="50800" marT="50800" marB="50800" anchor="t" anchorCtr="0" horzOverflow="overflow"/>
                </a:tc>
              </a:tr>
              <a:tr h="360821">
                <a:tc>
                  <a:txBody>
                    <a:bodyPr/>
                    <a:lstStyle/>
                    <a:p>
                      <a:pPr indent="228600" algn="l"/>
                      <a:r>
                        <a:rPr>
                          <a:solidFill>
                            <a:srgbClr val="1771A9"/>
                          </a:solidFill>
                          <a:latin typeface="Arial"/>
                          <a:ea typeface="Arial"/>
                          <a:cs typeface="Arial"/>
                          <a:sym typeface="Arial"/>
                        </a:rPr>
                        <a:t>Archive SSMI (1987-présent)</a:t>
                      </a:r>
                    </a:p>
                  </a:txBody>
                  <a:tcPr marL="50800" marR="50800" marT="50800" marB="50800" anchor="t" anchorCtr="0" horzOverflow="overflow">
                    <a:solidFill>
                      <a:srgbClr val="76D6FF">
                        <a:alpha val="50000"/>
                      </a:srgbClr>
                    </a:solidFill>
                  </a:tcPr>
                </a:tc>
              </a:tr>
              <a:tr h="360821">
                <a:tc>
                  <a:txBody>
                    <a:bodyPr/>
                    <a:lstStyle/>
                    <a:p>
                      <a:pPr indent="228600" algn="l"/>
                      <a:r>
                        <a:rPr>
                          <a:solidFill>
                            <a:srgbClr val="1771A9"/>
                          </a:solidFill>
                          <a:latin typeface="Arial"/>
                          <a:ea typeface="Arial"/>
                          <a:cs typeface="Arial"/>
                          <a:sym typeface="Arial"/>
                        </a:rPr>
                        <a:t>GridSat Géostationnaires (1980-présent)</a:t>
                      </a:r>
                    </a:p>
                  </a:txBody>
                  <a:tcPr marL="50800" marR="50800" marT="50800" marB="50800" anchor="t" anchorCtr="0" horzOverflow="overflow"/>
                </a:tc>
              </a:tr>
            </a:tbl>
          </a:graphicData>
        </a:graphic>
      </p:graphicFrame>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5" name="Observation Data"/>
          <p:cNvSpPr/>
          <p:nvPr>
            <p:ph type="title"/>
          </p:nvPr>
        </p:nvSpPr>
        <p:spPr>
          <a:prstGeom prst="rect">
            <a:avLst/>
          </a:prstGeom>
        </p:spPr>
        <p:txBody>
          <a:bodyPr/>
          <a:lstStyle>
            <a:lvl1pPr defTabSz="457200">
              <a:defRPr>
                <a:solidFill>
                  <a:srgbClr val="ED720E"/>
                </a:solidFill>
              </a:defRPr>
            </a:lvl1pPr>
          </a:lstStyle>
          <a:p>
            <a:pPr/>
            <a:r>
              <a:t>Observation Data</a:t>
            </a:r>
          </a:p>
        </p:txBody>
      </p:sp>
      <p:sp>
        <p:nvSpPr>
          <p:cNvPr id="186" name="Examples of observation data on /etherfs"/>
          <p:cNvSpPr/>
          <p:nvPr/>
        </p:nvSpPr>
        <p:spPr>
          <a:xfrm>
            <a:off x="243805" y="970992"/>
            <a:ext cx="12517191" cy="5136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1" sz="2600">
                <a:solidFill>
                  <a:srgbClr val="1771A9"/>
                </a:solidFill>
                <a:latin typeface="Arial"/>
                <a:ea typeface="Arial"/>
                <a:cs typeface="Arial"/>
                <a:sym typeface="Arial"/>
              </a:defRPr>
            </a:pPr>
            <a:r>
              <a:t>Examples of observation data on </a:t>
            </a:r>
            <a:r>
              <a:rPr>
                <a:latin typeface="Courier New"/>
                <a:ea typeface="Courier New"/>
                <a:cs typeface="Courier New"/>
                <a:sym typeface="Courier New"/>
              </a:rPr>
              <a:t>/etherfs</a:t>
            </a:r>
          </a:p>
        </p:txBody>
      </p:sp>
      <p:sp>
        <p:nvSpPr>
          <p:cNvPr id="187" name="Databases…"/>
          <p:cNvSpPr/>
          <p:nvPr/>
        </p:nvSpPr>
        <p:spPr>
          <a:xfrm>
            <a:off x="5009527" y="1830650"/>
            <a:ext cx="2985746" cy="926307"/>
          </a:xfrm>
          <a:prstGeom prst="roundRect">
            <a:avLst>
              <a:gd name="adj" fmla="val 20566"/>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b="1" sz="2400">
                <a:solidFill>
                  <a:srgbClr val="FFFFFF"/>
                </a:solidFill>
                <a:latin typeface="Arial"/>
                <a:ea typeface="Arial"/>
                <a:cs typeface="Arial"/>
                <a:sym typeface="Arial"/>
              </a:defRPr>
            </a:pPr>
            <a:r>
              <a:t>Databases</a:t>
            </a:r>
          </a:p>
          <a:p>
            <a:pPr>
              <a:defRPr b="1" sz="2400">
                <a:solidFill>
                  <a:srgbClr val="FFFFFF"/>
                </a:solidFill>
                <a:latin typeface="Arial"/>
                <a:ea typeface="Arial"/>
                <a:cs typeface="Arial"/>
                <a:sym typeface="Arial"/>
              </a:defRPr>
            </a:pPr>
            <a:r>
              <a:t>Databank</a:t>
            </a:r>
          </a:p>
        </p:txBody>
      </p:sp>
      <p:sp>
        <p:nvSpPr>
          <p:cNvPr id="188" name="Satellite…"/>
          <p:cNvSpPr/>
          <p:nvPr/>
        </p:nvSpPr>
        <p:spPr>
          <a:xfrm>
            <a:off x="9140590" y="3231403"/>
            <a:ext cx="2985746" cy="926307"/>
          </a:xfrm>
          <a:prstGeom prst="roundRect">
            <a:avLst>
              <a:gd name="adj" fmla="val 20566"/>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b="1" sz="2400">
                <a:solidFill>
                  <a:srgbClr val="FFFFFF"/>
                </a:solidFill>
                <a:latin typeface="Arial"/>
                <a:ea typeface="Arial"/>
                <a:cs typeface="Arial"/>
                <a:sym typeface="Arial"/>
              </a:defRPr>
            </a:pPr>
            <a:r>
              <a:t>Satellite</a:t>
            </a:r>
          </a:p>
          <a:p>
            <a:pPr>
              <a:defRPr b="1" sz="2400">
                <a:solidFill>
                  <a:srgbClr val="FFFFFF"/>
                </a:solidFill>
                <a:latin typeface="Arial"/>
                <a:ea typeface="Arial"/>
                <a:cs typeface="Arial"/>
                <a:sym typeface="Arial"/>
              </a:defRPr>
            </a:pPr>
            <a:r>
              <a:t>observation</a:t>
            </a:r>
          </a:p>
        </p:txBody>
      </p:sp>
      <p:sp>
        <p:nvSpPr>
          <p:cNvPr id="189" name="Flight…"/>
          <p:cNvSpPr/>
          <p:nvPr/>
        </p:nvSpPr>
        <p:spPr>
          <a:xfrm>
            <a:off x="9140590" y="5240514"/>
            <a:ext cx="2985746" cy="926307"/>
          </a:xfrm>
          <a:prstGeom prst="roundRect">
            <a:avLst>
              <a:gd name="adj" fmla="val 20566"/>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b="1" sz="2400">
                <a:solidFill>
                  <a:srgbClr val="FFFFFF"/>
                </a:solidFill>
                <a:latin typeface="Arial"/>
                <a:ea typeface="Arial"/>
                <a:cs typeface="Arial"/>
                <a:sym typeface="Arial"/>
              </a:defRPr>
            </a:pPr>
            <a:r>
              <a:t>Flight</a:t>
            </a:r>
          </a:p>
          <a:p>
            <a:pPr>
              <a:defRPr b="1" sz="2400">
                <a:solidFill>
                  <a:srgbClr val="FFFFFF"/>
                </a:solidFill>
                <a:latin typeface="Arial"/>
                <a:ea typeface="Arial"/>
                <a:cs typeface="Arial"/>
                <a:sym typeface="Arial"/>
              </a:defRPr>
            </a:pPr>
            <a:r>
              <a:t>observation</a:t>
            </a:r>
          </a:p>
        </p:txBody>
      </p:sp>
      <p:sp>
        <p:nvSpPr>
          <p:cNvPr id="190" name="Campaign data"/>
          <p:cNvSpPr/>
          <p:nvPr/>
        </p:nvSpPr>
        <p:spPr>
          <a:xfrm>
            <a:off x="7554507" y="7249624"/>
            <a:ext cx="2985746" cy="926308"/>
          </a:xfrm>
          <a:prstGeom prst="roundRect">
            <a:avLst>
              <a:gd name="adj" fmla="val 20566"/>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1" sz="2400">
                <a:solidFill>
                  <a:srgbClr val="FFFFFF"/>
                </a:solidFill>
                <a:latin typeface="Arial"/>
                <a:ea typeface="Arial"/>
                <a:cs typeface="Arial"/>
                <a:sym typeface="Arial"/>
              </a:defRPr>
            </a:lvl1pPr>
          </a:lstStyle>
          <a:p>
            <a:pPr/>
            <a:r>
              <a:t>Campaign data</a:t>
            </a:r>
          </a:p>
        </p:txBody>
      </p:sp>
      <p:sp>
        <p:nvSpPr>
          <p:cNvPr id="191" name="Balloon…"/>
          <p:cNvSpPr/>
          <p:nvPr/>
        </p:nvSpPr>
        <p:spPr>
          <a:xfrm>
            <a:off x="2434187" y="7249624"/>
            <a:ext cx="2985746" cy="926308"/>
          </a:xfrm>
          <a:prstGeom prst="roundRect">
            <a:avLst>
              <a:gd name="adj" fmla="val 20566"/>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b="1" sz="2400">
                <a:solidFill>
                  <a:srgbClr val="FFFFFF"/>
                </a:solidFill>
                <a:latin typeface="Arial"/>
                <a:ea typeface="Arial"/>
                <a:cs typeface="Arial"/>
                <a:sym typeface="Arial"/>
              </a:defRPr>
            </a:pPr>
            <a:r>
              <a:t>Balloon</a:t>
            </a:r>
          </a:p>
          <a:p>
            <a:pPr>
              <a:defRPr b="1" sz="2400">
                <a:solidFill>
                  <a:srgbClr val="FFFFFF"/>
                </a:solidFill>
                <a:latin typeface="Arial"/>
                <a:ea typeface="Arial"/>
                <a:cs typeface="Arial"/>
                <a:sym typeface="Arial"/>
              </a:defRPr>
            </a:pPr>
            <a:r>
              <a:t>observation</a:t>
            </a:r>
          </a:p>
        </p:txBody>
      </p:sp>
      <p:sp>
        <p:nvSpPr>
          <p:cNvPr id="192" name="In situ…"/>
          <p:cNvSpPr/>
          <p:nvPr/>
        </p:nvSpPr>
        <p:spPr>
          <a:xfrm>
            <a:off x="878464" y="5240514"/>
            <a:ext cx="2985746" cy="926307"/>
          </a:xfrm>
          <a:prstGeom prst="roundRect">
            <a:avLst>
              <a:gd name="adj" fmla="val 20566"/>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b="1" sz="2400">
                <a:solidFill>
                  <a:srgbClr val="FFFFFF"/>
                </a:solidFill>
                <a:latin typeface="Arial"/>
                <a:ea typeface="Arial"/>
                <a:cs typeface="Arial"/>
                <a:sym typeface="Arial"/>
              </a:defRPr>
            </a:pPr>
            <a:r>
              <a:t>In situ</a:t>
            </a:r>
          </a:p>
          <a:p>
            <a:pPr>
              <a:defRPr b="1" sz="2400">
                <a:solidFill>
                  <a:srgbClr val="FFFFFF"/>
                </a:solidFill>
                <a:latin typeface="Arial"/>
                <a:ea typeface="Arial"/>
                <a:cs typeface="Arial"/>
                <a:sym typeface="Arial"/>
              </a:defRPr>
            </a:pPr>
            <a:r>
              <a:t>observation</a:t>
            </a:r>
          </a:p>
        </p:txBody>
      </p:sp>
      <p:sp>
        <p:nvSpPr>
          <p:cNvPr id="193" name="Operational…"/>
          <p:cNvSpPr/>
          <p:nvPr/>
        </p:nvSpPr>
        <p:spPr>
          <a:xfrm>
            <a:off x="878464" y="3231403"/>
            <a:ext cx="2985746" cy="926307"/>
          </a:xfrm>
          <a:prstGeom prst="roundRect">
            <a:avLst>
              <a:gd name="adj" fmla="val 20566"/>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b="1" sz="2400">
                <a:solidFill>
                  <a:srgbClr val="FFFFFF"/>
                </a:solidFill>
                <a:latin typeface="Arial"/>
                <a:ea typeface="Arial"/>
                <a:cs typeface="Arial"/>
                <a:sym typeface="Arial"/>
              </a:defRPr>
            </a:pPr>
            <a:r>
              <a:t>Operational</a:t>
            </a:r>
          </a:p>
          <a:p>
            <a:pPr>
              <a:defRPr b="1" sz="2400">
                <a:solidFill>
                  <a:srgbClr val="FFFFFF"/>
                </a:solidFill>
                <a:latin typeface="Arial"/>
                <a:ea typeface="Arial"/>
                <a:cs typeface="Arial"/>
                <a:sym typeface="Arial"/>
              </a:defRPr>
            </a:pPr>
            <a:r>
              <a:t>observation</a:t>
            </a:r>
          </a:p>
        </p:txBody>
      </p:sp>
      <p:sp>
        <p:nvSpPr>
          <p:cNvPr id="194" name="Volume ≈ 470To"/>
          <p:cNvSpPr/>
          <p:nvPr/>
        </p:nvSpPr>
        <p:spPr>
          <a:xfrm>
            <a:off x="4740349" y="8455338"/>
            <a:ext cx="3524102" cy="6200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EC710E"/>
                </a:solidFill>
                <a:latin typeface="Arial"/>
                <a:ea typeface="Arial"/>
                <a:cs typeface="Arial"/>
                <a:sym typeface="Arial"/>
              </a:defRPr>
            </a:lvl1pPr>
          </a:lstStyle>
          <a:p>
            <a:pPr/>
            <a:r>
              <a:t>Volume ≈ 470To</a:t>
            </a:r>
          </a:p>
        </p:txBody>
      </p:sp>
      <p:pic>
        <p:nvPicPr>
          <p:cNvPr id="195" name="image27.tif" descr="image27.tif"/>
          <p:cNvPicPr>
            <a:picLocks noChangeAspect="1"/>
          </p:cNvPicPr>
          <p:nvPr/>
        </p:nvPicPr>
        <p:blipFill>
          <a:blip r:embed="rId3">
            <a:extLst/>
          </a:blip>
          <a:srcRect l="6582" t="0" r="6582" b="0"/>
          <a:stretch>
            <a:fillRect/>
          </a:stretch>
        </p:blipFill>
        <p:spPr>
          <a:xfrm>
            <a:off x="5748535" y="3835563"/>
            <a:ext cx="1507763" cy="1736362"/>
          </a:xfrm>
          <a:prstGeom prst="rect">
            <a:avLst/>
          </a:prstGeom>
          <a:ln w="12700">
            <a:miter lim="400000"/>
          </a:ln>
        </p:spPr>
      </p:pic>
      <p:sp>
        <p:nvSpPr>
          <p:cNvPr id="196" name="/etherfs"/>
          <p:cNvSpPr/>
          <p:nvPr/>
        </p:nvSpPr>
        <p:spPr>
          <a:xfrm>
            <a:off x="5347791" y="5744722"/>
            <a:ext cx="2309218"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EC710E"/>
                </a:solidFill>
                <a:latin typeface="Courier New"/>
                <a:ea typeface="Courier New"/>
                <a:cs typeface="Courier New"/>
                <a:sym typeface="Courier New"/>
              </a:defRPr>
            </a:lvl1pPr>
          </a:lstStyle>
          <a:p>
            <a:pPr/>
            <a:r>
              <a:t>/etherfs</a:t>
            </a:r>
          </a:p>
        </p:txBody>
      </p:sp>
      <p:cxnSp>
        <p:nvCxnSpPr>
          <p:cNvPr id="197" name="Ligne de connexion"/>
          <p:cNvCxnSpPr>
            <a:stCxn id="193" idx="0"/>
            <a:endCxn id="187" idx="0"/>
          </p:cNvCxnSpPr>
          <p:nvPr/>
        </p:nvCxnSpPr>
        <p:spPr>
          <a:xfrm flipV="1">
            <a:off x="2371336" y="2293803"/>
            <a:ext cx="4131064" cy="1400754"/>
          </a:xfrm>
          <a:prstGeom prst="straightConnector1">
            <a:avLst/>
          </a:prstGeom>
          <a:ln w="50800" cap="rnd">
            <a:solidFill>
              <a:srgbClr val="1771A9"/>
            </a:solidFill>
            <a:miter lim="400000"/>
            <a:tailEnd type="triangle"/>
          </a:ln>
          <a:effectLst>
            <a:outerShdw sx="100000" sy="100000" kx="0" ky="0" algn="b" rotWithShape="0" blurRad="50800" dist="12700" dir="0">
              <a:srgbClr val="000000">
                <a:alpha val="50000"/>
              </a:srgbClr>
            </a:outerShdw>
          </a:effectLst>
        </p:spPr>
      </p:cxnSp>
      <p:pic>
        <p:nvPicPr>
          <p:cNvPr id="205" name="Ligne de connexion" descr="Ligne de connexion"/>
          <p:cNvPicPr>
            <a:picLocks noChangeAspect="0"/>
          </p:cNvPicPr>
          <p:nvPr/>
        </p:nvPicPr>
        <p:blipFill>
          <a:blip r:embed="rId4">
            <a:extLst/>
          </a:blip>
          <a:stretch>
            <a:fillRect/>
          </a:stretch>
        </p:blipFill>
        <p:spPr>
          <a:xfrm>
            <a:off x="3838808" y="3661422"/>
            <a:ext cx="2118389" cy="612943"/>
          </a:xfrm>
          <a:prstGeom prst="rect">
            <a:avLst/>
          </a:prstGeom>
          <a:effectLst>
            <a:outerShdw sx="100000" sy="100000" kx="0" ky="0" algn="b" rotWithShape="0" blurRad="50800" dist="12700" dir="0">
              <a:srgbClr val="000000">
                <a:alpha val="50000"/>
              </a:srgbClr>
            </a:outerShdw>
          </a:effectLst>
        </p:spPr>
      </p:pic>
      <p:cxnSp>
        <p:nvCxnSpPr>
          <p:cNvPr id="199" name="Ligne de connexion"/>
          <p:cNvCxnSpPr>
            <a:stCxn id="187" idx="0"/>
            <a:endCxn id="188" idx="0"/>
          </p:cNvCxnSpPr>
          <p:nvPr/>
        </p:nvCxnSpPr>
        <p:spPr>
          <a:xfrm>
            <a:off x="6502400" y="2293803"/>
            <a:ext cx="4131064" cy="1400754"/>
          </a:xfrm>
          <a:prstGeom prst="straightConnector1">
            <a:avLst/>
          </a:prstGeom>
          <a:ln w="50800" cap="rnd">
            <a:solidFill>
              <a:srgbClr val="1771A9"/>
            </a:solidFill>
            <a:miter lim="400000"/>
            <a:headEnd type="triangle"/>
          </a:ln>
          <a:effectLst>
            <a:outerShdw sx="100000" sy="100000" kx="0" ky="0" algn="b" rotWithShape="0" blurRad="50800" dist="12700" dir="0">
              <a:srgbClr val="000000">
                <a:alpha val="50000"/>
              </a:srgbClr>
            </a:outerShdw>
          </a:effectLst>
        </p:spPr>
      </p:cxnSp>
      <p:pic>
        <p:nvPicPr>
          <p:cNvPr id="206" name="Ligne de connexion" descr="Ligne de connexion"/>
          <p:cNvPicPr>
            <a:picLocks noChangeAspect="0"/>
          </p:cNvPicPr>
          <p:nvPr/>
        </p:nvPicPr>
        <p:blipFill>
          <a:blip r:embed="rId5">
            <a:extLst/>
          </a:blip>
          <a:stretch>
            <a:fillRect/>
          </a:stretch>
        </p:blipFill>
        <p:spPr>
          <a:xfrm>
            <a:off x="7051353" y="3522547"/>
            <a:ext cx="2114639" cy="732843"/>
          </a:xfrm>
          <a:prstGeom prst="rect">
            <a:avLst/>
          </a:prstGeom>
          <a:effectLst>
            <a:outerShdw sx="100000" sy="100000" kx="0" ky="0" algn="b" rotWithShape="0" blurRad="50800" dist="12700" dir="0">
              <a:srgbClr val="000000">
                <a:alpha val="50000"/>
              </a:srgbClr>
            </a:outerShdw>
          </a:effectLst>
        </p:spPr>
      </p:pic>
      <p:pic>
        <p:nvPicPr>
          <p:cNvPr id="207" name="Ligne de connexion" descr="Ligne de connexion"/>
          <p:cNvPicPr>
            <a:picLocks noChangeAspect="0"/>
          </p:cNvPicPr>
          <p:nvPr/>
        </p:nvPicPr>
        <p:blipFill>
          <a:blip r:embed="rId6">
            <a:extLst/>
          </a:blip>
          <a:stretch>
            <a:fillRect/>
          </a:stretch>
        </p:blipFill>
        <p:spPr>
          <a:xfrm>
            <a:off x="7091974" y="4550052"/>
            <a:ext cx="2528555" cy="715868"/>
          </a:xfrm>
          <a:prstGeom prst="rect">
            <a:avLst/>
          </a:prstGeom>
          <a:effectLst>
            <a:outerShdw sx="100000" sy="100000" kx="0" ky="0" algn="b" rotWithShape="0" blurRad="50800" dist="12700" dir="0">
              <a:srgbClr val="000000">
                <a:alpha val="50000"/>
              </a:srgbClr>
            </a:outerShdw>
          </a:effectLst>
        </p:spPr>
      </p:pic>
      <p:pic>
        <p:nvPicPr>
          <p:cNvPr id="208" name="Ligne de connexion" descr="Ligne de connexion"/>
          <p:cNvPicPr>
            <a:picLocks noChangeAspect="0"/>
          </p:cNvPicPr>
          <p:nvPr/>
        </p:nvPicPr>
        <p:blipFill>
          <a:blip r:embed="rId7">
            <a:extLst/>
          </a:blip>
          <a:stretch>
            <a:fillRect/>
          </a:stretch>
        </p:blipFill>
        <p:spPr>
          <a:xfrm>
            <a:off x="3252967" y="4555529"/>
            <a:ext cx="2662492" cy="710391"/>
          </a:xfrm>
          <a:prstGeom prst="rect">
            <a:avLst/>
          </a:prstGeom>
          <a:effectLst>
            <a:outerShdw sx="100000" sy="100000" kx="0" ky="0" algn="b" rotWithShape="0" blurRad="50800" dist="12700" dir="0">
              <a:srgbClr val="000000">
                <a:alpha val="50000"/>
              </a:srgbClr>
            </a:outerShdw>
          </a:effectLst>
        </p:spPr>
      </p:pic>
      <p:pic>
        <p:nvPicPr>
          <p:cNvPr id="209" name="Ligne de connexion" descr="Ligne de connexion"/>
          <p:cNvPicPr>
            <a:picLocks noChangeAspect="0"/>
          </p:cNvPicPr>
          <p:nvPr/>
        </p:nvPicPr>
        <p:blipFill>
          <a:blip r:embed="rId8">
            <a:extLst/>
          </a:blip>
          <a:stretch>
            <a:fillRect/>
          </a:stretch>
        </p:blipFill>
        <p:spPr>
          <a:xfrm>
            <a:off x="3972549" y="5020831"/>
            <a:ext cx="1900632" cy="2254198"/>
          </a:xfrm>
          <a:prstGeom prst="rect">
            <a:avLst/>
          </a:prstGeom>
          <a:effectLst>
            <a:outerShdw sx="100000" sy="100000" kx="0" ky="0" algn="b" rotWithShape="0" blurRad="50800" dist="12700" dir="0">
              <a:srgbClr val="000000">
                <a:alpha val="50000"/>
              </a:srgbClr>
            </a:outerShdw>
          </a:effectLst>
        </p:spPr>
      </p:pic>
      <p:pic>
        <p:nvPicPr>
          <p:cNvPr id="210" name="Ligne de connexion" descr="Ligne de connexion"/>
          <p:cNvPicPr>
            <a:picLocks noChangeAspect="0"/>
          </p:cNvPicPr>
          <p:nvPr/>
        </p:nvPicPr>
        <p:blipFill>
          <a:blip r:embed="rId9">
            <a:extLst/>
          </a:blip>
          <a:stretch>
            <a:fillRect/>
          </a:stretch>
        </p:blipFill>
        <p:spPr>
          <a:xfrm>
            <a:off x="7131120" y="5041805"/>
            <a:ext cx="1805594" cy="2233206"/>
          </a:xfrm>
          <a:prstGeom prst="rect">
            <a:avLst/>
          </a:prstGeom>
          <a:effectLst>
            <a:outerShdw sx="100000" sy="100000" kx="0" ky="0" algn="b" rotWithShape="0" blurRad="50800" dist="12700" dir="0">
              <a:srgbClr val="000000">
                <a:alpha val="50000"/>
              </a:srgbClr>
            </a:outerShdw>
          </a:effectLst>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etherfs data management context: 470To…"/>
          <p:cNvSpPr/>
          <p:nvPr/>
        </p:nvSpPr>
        <p:spPr>
          <a:xfrm>
            <a:off x="325759" y="1674400"/>
            <a:ext cx="12353282" cy="72065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b="1" sz="2600">
                <a:solidFill>
                  <a:srgbClr val="EC710E"/>
                </a:solidFill>
                <a:latin typeface="Arial"/>
                <a:ea typeface="Arial"/>
                <a:cs typeface="Arial"/>
                <a:sym typeface="Arial"/>
              </a:defRPr>
            </a:pPr>
            <a:r>
              <a:rPr>
                <a:latin typeface="Courier New"/>
                <a:ea typeface="Courier New"/>
                <a:cs typeface="Courier New"/>
                <a:sym typeface="Courier New"/>
              </a:rPr>
              <a:t>/etherfs</a:t>
            </a:r>
            <a:r>
              <a:t> data management context: 470To</a:t>
            </a:r>
          </a:p>
          <a:p>
            <a:pPr algn="l" defTabSz="457200">
              <a:defRPr b="1" sz="2600">
                <a:solidFill>
                  <a:srgbClr val="EC710E"/>
                </a:solidFill>
                <a:latin typeface="Arial"/>
                <a:ea typeface="Arial"/>
                <a:cs typeface="Arial"/>
                <a:sym typeface="Arial"/>
              </a:defRPr>
            </a:pPr>
            <a:r>
              <a:t>A huge variety of data sets: 250 from level 1 to 4</a:t>
            </a:r>
          </a:p>
          <a:p>
            <a:pPr algn="l" defTabSz="457200">
              <a:defRPr b="1" sz="2600">
                <a:solidFill>
                  <a:srgbClr val="1771A9"/>
                </a:solidFill>
                <a:latin typeface="Arial"/>
                <a:ea typeface="Arial"/>
                <a:cs typeface="Arial"/>
                <a:sym typeface="Arial"/>
              </a:defRPr>
            </a:pPr>
          </a:p>
          <a:p>
            <a:pPr marL="595347" indent="-321027" algn="l" defTabSz="457200">
              <a:buSzPct val="60000"/>
              <a:buBlip>
                <a:blip r:embed="rId2"/>
              </a:buBlip>
              <a:defRPr sz="2600">
                <a:solidFill>
                  <a:srgbClr val="1771A9"/>
                </a:solidFill>
                <a:latin typeface="Arial"/>
                <a:ea typeface="Arial"/>
                <a:cs typeface="Arial"/>
                <a:sym typeface="Arial"/>
              </a:defRPr>
            </a:pPr>
            <a:r>
              <a:t>Earth satellite data from UARS, ADEOS1, ERBS, POAMII, POAMIII, ODIN, ENVISAT, METOP/IASI – GOME2  and GOSAT missions</a:t>
            </a:r>
          </a:p>
          <a:p>
            <a:pPr marL="457200" indent="-182879" algn="l" defTabSz="457200">
              <a:defRPr sz="2600">
                <a:solidFill>
                  <a:srgbClr val="1771A9"/>
                </a:solidFill>
                <a:latin typeface="Arial"/>
                <a:ea typeface="Arial"/>
                <a:cs typeface="Arial"/>
                <a:sym typeface="Arial"/>
              </a:defRPr>
            </a:pPr>
          </a:p>
          <a:p>
            <a:pPr marL="457200" indent="-182879" algn="l" defTabSz="457200">
              <a:defRPr sz="2600">
                <a:solidFill>
                  <a:srgbClr val="1771A9"/>
                </a:solidFill>
                <a:latin typeface="Arial"/>
                <a:ea typeface="Arial"/>
                <a:cs typeface="Arial"/>
                <a:sym typeface="Arial"/>
              </a:defRPr>
            </a:pPr>
          </a:p>
          <a:p>
            <a:pPr marL="457200" indent="-182879" algn="l" defTabSz="457200">
              <a:defRPr sz="2600">
                <a:solidFill>
                  <a:srgbClr val="1771A9"/>
                </a:solidFill>
                <a:latin typeface="Arial"/>
                <a:ea typeface="Arial"/>
                <a:cs typeface="Arial"/>
                <a:sym typeface="Arial"/>
              </a:defRPr>
            </a:pPr>
          </a:p>
          <a:p>
            <a:pPr marL="457200" indent="-182879" algn="l" defTabSz="457200">
              <a:defRPr sz="2600">
                <a:solidFill>
                  <a:srgbClr val="1771A9"/>
                </a:solidFill>
                <a:latin typeface="Arial"/>
                <a:ea typeface="Arial"/>
                <a:cs typeface="Arial"/>
                <a:sym typeface="Arial"/>
              </a:defRPr>
            </a:pPr>
          </a:p>
          <a:p>
            <a:pPr marL="457200" indent="-182879" algn="l" defTabSz="457200">
              <a:defRPr sz="2600">
                <a:solidFill>
                  <a:srgbClr val="1771A9"/>
                </a:solidFill>
                <a:latin typeface="Arial"/>
                <a:ea typeface="Arial"/>
                <a:cs typeface="Arial"/>
                <a:sym typeface="Arial"/>
              </a:defRPr>
            </a:pPr>
          </a:p>
          <a:p>
            <a:pPr marL="457200" indent="-182879" algn="l" defTabSz="457200">
              <a:defRPr sz="2600">
                <a:solidFill>
                  <a:srgbClr val="1771A9"/>
                </a:solidFill>
                <a:latin typeface="Arial"/>
                <a:ea typeface="Arial"/>
                <a:cs typeface="Arial"/>
                <a:sym typeface="Arial"/>
              </a:defRPr>
            </a:pPr>
          </a:p>
          <a:p>
            <a:pPr marL="457200" indent="-182879" algn="l" defTabSz="457200">
              <a:defRPr sz="2600">
                <a:solidFill>
                  <a:srgbClr val="1771A9"/>
                </a:solidFill>
                <a:latin typeface="Arial"/>
                <a:ea typeface="Arial"/>
                <a:cs typeface="Arial"/>
                <a:sym typeface="Arial"/>
              </a:defRPr>
            </a:pPr>
          </a:p>
          <a:p>
            <a:pPr marL="457200" indent="-182879" algn="l" defTabSz="457200">
              <a:defRPr sz="2600">
                <a:solidFill>
                  <a:srgbClr val="1771A9"/>
                </a:solidFill>
                <a:latin typeface="Arial"/>
                <a:ea typeface="Arial"/>
                <a:cs typeface="Arial"/>
                <a:sym typeface="Arial"/>
              </a:defRPr>
            </a:pPr>
          </a:p>
          <a:p>
            <a:pPr marL="457200" indent="-182879" algn="l" defTabSz="457200">
              <a:defRPr sz="2600">
                <a:solidFill>
                  <a:srgbClr val="1771A9"/>
                </a:solidFill>
                <a:latin typeface="Arial"/>
                <a:ea typeface="Arial"/>
                <a:cs typeface="Arial"/>
                <a:sym typeface="Arial"/>
              </a:defRPr>
            </a:pPr>
          </a:p>
          <a:p>
            <a:pPr marL="595347" indent="-321027" algn="l" defTabSz="457200">
              <a:buSzPct val="60000"/>
              <a:buBlip>
                <a:blip r:embed="rId2"/>
              </a:buBlip>
              <a:defRPr sz="2600">
                <a:solidFill>
                  <a:srgbClr val="1771A9"/>
                </a:solidFill>
                <a:latin typeface="Arial"/>
                <a:ea typeface="Arial"/>
                <a:cs typeface="Arial"/>
                <a:sym typeface="Arial"/>
              </a:defRPr>
            </a:pPr>
            <a:r>
              <a:t>Ground-based and in-situ data : Lidar, Radar, Balloon, gondolas, aircraft data, radio sounding, etc.</a:t>
            </a:r>
          </a:p>
          <a:p>
            <a:pPr marL="595347" indent="-321027" algn="l" defTabSz="457200">
              <a:buSzPct val="60000"/>
              <a:buBlip>
                <a:blip r:embed="rId2"/>
              </a:buBlip>
              <a:defRPr sz="2600">
                <a:solidFill>
                  <a:srgbClr val="1771A9"/>
                </a:solidFill>
                <a:latin typeface="Arial"/>
                <a:ea typeface="Arial"/>
                <a:cs typeface="Arial"/>
                <a:sym typeface="Arial"/>
              </a:defRPr>
            </a:pPr>
            <a:r>
              <a:t>Modelling data from REPROBUS, MIMOSA, etc.</a:t>
            </a:r>
          </a:p>
          <a:p>
            <a:pPr marL="595347" indent="-321027" algn="l" defTabSz="457200">
              <a:buSzPct val="60000"/>
              <a:buBlip>
                <a:blip r:embed="rId2"/>
              </a:buBlip>
              <a:defRPr sz="2600">
                <a:solidFill>
                  <a:srgbClr val="1771A9"/>
                </a:solidFill>
                <a:latin typeface="Arial"/>
                <a:ea typeface="Arial"/>
                <a:cs typeface="Arial"/>
                <a:sym typeface="Arial"/>
              </a:defRPr>
            </a:pPr>
            <a:r>
              <a:t>Ancillary data like spectroscopic data (GEISA), kinetic data, etc.</a:t>
            </a:r>
          </a:p>
        </p:txBody>
      </p:sp>
      <p:sp>
        <p:nvSpPr>
          <p:cNvPr id="213"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4" name="Observation Data"/>
          <p:cNvSpPr/>
          <p:nvPr>
            <p:ph type="title"/>
          </p:nvPr>
        </p:nvSpPr>
        <p:spPr>
          <a:prstGeom prst="rect">
            <a:avLst/>
          </a:prstGeom>
        </p:spPr>
        <p:txBody>
          <a:bodyPr/>
          <a:lstStyle>
            <a:lvl1pPr defTabSz="457200">
              <a:defRPr>
                <a:solidFill>
                  <a:srgbClr val="ED720E"/>
                </a:solidFill>
              </a:defRPr>
            </a:lvl1pPr>
          </a:lstStyle>
          <a:p>
            <a:pPr/>
            <a:r>
              <a:t>Observation Data</a:t>
            </a:r>
          </a:p>
        </p:txBody>
      </p:sp>
      <p:sp>
        <p:nvSpPr>
          <p:cNvPr id="215" name="Which observation data on /etherfs ?"/>
          <p:cNvSpPr/>
          <p:nvPr/>
        </p:nvSpPr>
        <p:spPr>
          <a:xfrm>
            <a:off x="243805" y="970992"/>
            <a:ext cx="12517191" cy="5136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1" sz="2600">
                <a:solidFill>
                  <a:srgbClr val="1771A9"/>
                </a:solidFill>
                <a:latin typeface="Arial"/>
                <a:ea typeface="Arial"/>
                <a:cs typeface="Arial"/>
                <a:sym typeface="Arial"/>
              </a:defRPr>
            </a:pPr>
            <a:r>
              <a:t>Which observation data on </a:t>
            </a:r>
            <a:r>
              <a:rPr>
                <a:latin typeface="Courier New"/>
                <a:ea typeface="Courier New"/>
                <a:cs typeface="Courier New"/>
                <a:sym typeface="Courier New"/>
              </a:rPr>
              <a:t>/etherfs</a:t>
            </a:r>
            <a:r>
              <a:t> ?</a:t>
            </a:r>
          </a:p>
        </p:txBody>
      </p:sp>
      <p:grpSp>
        <p:nvGrpSpPr>
          <p:cNvPr id="256" name="Grouper"/>
          <p:cNvGrpSpPr/>
          <p:nvPr/>
        </p:nvGrpSpPr>
        <p:grpSpPr>
          <a:xfrm>
            <a:off x="767515" y="4463640"/>
            <a:ext cx="11058737" cy="2021801"/>
            <a:chOff x="0" y="0"/>
            <a:chExt cx="11058736" cy="2021799"/>
          </a:xfrm>
        </p:grpSpPr>
        <p:sp>
          <p:nvSpPr>
            <p:cNvPr id="216" name="Flèche"/>
            <p:cNvSpPr/>
            <p:nvPr/>
          </p:nvSpPr>
          <p:spPr>
            <a:xfrm>
              <a:off x="570031" y="396661"/>
              <a:ext cx="10488706" cy="757360"/>
            </a:xfrm>
            <a:prstGeom prst="rightArrow">
              <a:avLst>
                <a:gd name="adj1" fmla="val 60503"/>
                <a:gd name="adj2" fmla="val 74407"/>
              </a:avLst>
            </a:prstGeom>
            <a:blipFill rotWithShape="1">
              <a:blip r:embed="rId3"/>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pic>
          <p:nvPicPr>
            <p:cNvPr id="217" name="Ligne" descr="Ligne"/>
            <p:cNvPicPr>
              <a:picLocks noChangeAspect="0"/>
            </p:cNvPicPr>
            <p:nvPr/>
          </p:nvPicPr>
          <p:blipFill>
            <a:blip r:embed="rId4">
              <a:extLst/>
            </a:blip>
            <a:stretch>
              <a:fillRect/>
            </a:stretch>
          </p:blipFill>
          <p:spPr>
            <a:xfrm rot="16200000">
              <a:off x="475289" y="679336"/>
              <a:ext cx="666951" cy="38101"/>
            </a:xfrm>
            <a:prstGeom prst="rect">
              <a:avLst/>
            </a:prstGeom>
            <a:effectLst/>
          </p:spPr>
        </p:pic>
        <p:pic>
          <p:nvPicPr>
            <p:cNvPr id="219" name="Ligne" descr="Ligne"/>
            <p:cNvPicPr>
              <a:picLocks noChangeAspect="0"/>
            </p:cNvPicPr>
            <p:nvPr/>
          </p:nvPicPr>
          <p:blipFill>
            <a:blip r:embed="rId4">
              <a:extLst/>
            </a:blip>
            <a:stretch>
              <a:fillRect/>
            </a:stretch>
          </p:blipFill>
          <p:spPr>
            <a:xfrm rot="16200000">
              <a:off x="6084263" y="679336"/>
              <a:ext cx="666952" cy="38101"/>
            </a:xfrm>
            <a:prstGeom prst="rect">
              <a:avLst/>
            </a:prstGeom>
            <a:effectLst/>
          </p:spPr>
        </p:pic>
        <p:pic>
          <p:nvPicPr>
            <p:cNvPr id="221" name="Ligne" descr="Ligne"/>
            <p:cNvPicPr>
              <a:picLocks noChangeAspect="0"/>
            </p:cNvPicPr>
            <p:nvPr/>
          </p:nvPicPr>
          <p:blipFill>
            <a:blip r:embed="rId4">
              <a:extLst/>
            </a:blip>
            <a:stretch>
              <a:fillRect/>
            </a:stretch>
          </p:blipFill>
          <p:spPr>
            <a:xfrm rot="16200000">
              <a:off x="1357599" y="679336"/>
              <a:ext cx="666951" cy="38101"/>
            </a:xfrm>
            <a:prstGeom prst="rect">
              <a:avLst/>
            </a:prstGeom>
            <a:effectLst/>
          </p:spPr>
        </p:pic>
        <p:pic>
          <p:nvPicPr>
            <p:cNvPr id="223" name="Ligne" descr="Ligne"/>
            <p:cNvPicPr>
              <a:picLocks noChangeAspect="0"/>
            </p:cNvPicPr>
            <p:nvPr/>
          </p:nvPicPr>
          <p:blipFill>
            <a:blip r:embed="rId4">
              <a:extLst/>
            </a:blip>
            <a:stretch>
              <a:fillRect/>
            </a:stretch>
          </p:blipFill>
          <p:spPr>
            <a:xfrm rot="16200000">
              <a:off x="2290327" y="679336"/>
              <a:ext cx="666951" cy="38101"/>
            </a:xfrm>
            <a:prstGeom prst="rect">
              <a:avLst/>
            </a:prstGeom>
            <a:effectLst/>
          </p:spPr>
        </p:pic>
        <p:pic>
          <p:nvPicPr>
            <p:cNvPr id="225" name="Ligne" descr="Ligne"/>
            <p:cNvPicPr>
              <a:picLocks noChangeAspect="0"/>
            </p:cNvPicPr>
            <p:nvPr/>
          </p:nvPicPr>
          <p:blipFill>
            <a:blip r:embed="rId4">
              <a:extLst/>
            </a:blip>
            <a:stretch>
              <a:fillRect/>
            </a:stretch>
          </p:blipFill>
          <p:spPr>
            <a:xfrm rot="16200000">
              <a:off x="3216659" y="679336"/>
              <a:ext cx="666952" cy="38101"/>
            </a:xfrm>
            <a:prstGeom prst="rect">
              <a:avLst/>
            </a:prstGeom>
            <a:effectLst/>
          </p:spPr>
        </p:pic>
        <p:pic>
          <p:nvPicPr>
            <p:cNvPr id="227" name="Ligne" descr="Ligne"/>
            <p:cNvPicPr>
              <a:picLocks noChangeAspect="0"/>
            </p:cNvPicPr>
            <p:nvPr/>
          </p:nvPicPr>
          <p:blipFill>
            <a:blip r:embed="rId4">
              <a:extLst/>
            </a:blip>
            <a:stretch>
              <a:fillRect/>
            </a:stretch>
          </p:blipFill>
          <p:spPr>
            <a:xfrm rot="16200000">
              <a:off x="4171398" y="679336"/>
              <a:ext cx="666951" cy="38101"/>
            </a:xfrm>
            <a:prstGeom prst="rect">
              <a:avLst/>
            </a:prstGeom>
            <a:effectLst/>
          </p:spPr>
        </p:pic>
        <p:pic>
          <p:nvPicPr>
            <p:cNvPr id="229" name="Ligne" descr="Ligne"/>
            <p:cNvPicPr>
              <a:picLocks noChangeAspect="0"/>
            </p:cNvPicPr>
            <p:nvPr/>
          </p:nvPicPr>
          <p:blipFill>
            <a:blip r:embed="rId4">
              <a:extLst/>
            </a:blip>
            <a:stretch>
              <a:fillRect/>
            </a:stretch>
          </p:blipFill>
          <p:spPr>
            <a:xfrm rot="16200000">
              <a:off x="7034951" y="679336"/>
              <a:ext cx="666951" cy="38101"/>
            </a:xfrm>
            <a:prstGeom prst="rect">
              <a:avLst/>
            </a:prstGeom>
            <a:effectLst/>
          </p:spPr>
        </p:pic>
        <p:pic>
          <p:nvPicPr>
            <p:cNvPr id="231" name="Ligne" descr="Ligne"/>
            <p:cNvPicPr>
              <a:picLocks noChangeAspect="0"/>
            </p:cNvPicPr>
            <p:nvPr/>
          </p:nvPicPr>
          <p:blipFill>
            <a:blip r:embed="rId4">
              <a:extLst/>
            </a:blip>
            <a:stretch>
              <a:fillRect/>
            </a:stretch>
          </p:blipFill>
          <p:spPr>
            <a:xfrm rot="16200000">
              <a:off x="7943323" y="679336"/>
              <a:ext cx="666952" cy="38101"/>
            </a:xfrm>
            <a:prstGeom prst="rect">
              <a:avLst/>
            </a:prstGeom>
            <a:effectLst/>
          </p:spPr>
        </p:pic>
        <p:pic>
          <p:nvPicPr>
            <p:cNvPr id="233" name="Ligne" descr="Ligne"/>
            <p:cNvPicPr>
              <a:picLocks noChangeAspect="0"/>
            </p:cNvPicPr>
            <p:nvPr/>
          </p:nvPicPr>
          <p:blipFill>
            <a:blip r:embed="rId4">
              <a:extLst/>
            </a:blip>
            <a:stretch>
              <a:fillRect/>
            </a:stretch>
          </p:blipFill>
          <p:spPr>
            <a:xfrm rot="16200000">
              <a:off x="5126136" y="679336"/>
              <a:ext cx="666952" cy="38101"/>
            </a:xfrm>
            <a:prstGeom prst="rect">
              <a:avLst/>
            </a:prstGeom>
            <a:effectLst/>
          </p:spPr>
        </p:pic>
        <p:sp>
          <p:nvSpPr>
            <p:cNvPr id="235" name="Ligne"/>
            <p:cNvSpPr/>
            <p:nvPr/>
          </p:nvSpPr>
          <p:spPr>
            <a:xfrm flipV="1">
              <a:off x="10110459" y="371260"/>
              <a:ext cx="1" cy="628852"/>
            </a:xfrm>
            <a:prstGeom prst="line">
              <a:avLst/>
            </a:prstGeom>
            <a:noFill/>
            <a:ln w="25400" cap="rnd">
              <a:solidFill>
                <a:srgbClr val="000000"/>
              </a:solidFill>
              <a:custDash>
                <a:ds d="100000" sp="200000"/>
              </a:custDash>
              <a:round/>
            </a:ln>
            <a:effectLst/>
          </p:spPr>
          <p:txBody>
            <a:bodyPr wrap="square" lIns="50800" tIns="50800" rIns="50800" bIns="50800" numCol="1" anchor="ctr">
              <a:noAutofit/>
            </a:bodyPr>
            <a:lstStyle/>
            <a:p>
              <a:pPr>
                <a:defRPr sz="2400"/>
              </a:pPr>
            </a:p>
          </p:txBody>
        </p:sp>
        <p:sp>
          <p:nvSpPr>
            <p:cNvPr id="236" name="1984"/>
            <p:cNvSpPr/>
            <p:nvPr/>
          </p:nvSpPr>
          <p:spPr>
            <a:xfrm>
              <a:off x="493916" y="0"/>
              <a:ext cx="62969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l">
                <a:defRPr sz="1800">
                  <a:solidFill>
                    <a:srgbClr val="1771A9"/>
                  </a:solidFill>
                  <a:latin typeface="Arial"/>
                  <a:ea typeface="Arial"/>
                  <a:cs typeface="Arial"/>
                  <a:sym typeface="Arial"/>
                </a:defRPr>
              </a:lvl1pPr>
            </a:lstStyle>
            <a:p>
              <a:pPr defTabSz="914400"/>
              <a:r>
                <a:t>1984</a:t>
              </a:r>
            </a:p>
          </p:txBody>
        </p:sp>
        <p:sp>
          <p:nvSpPr>
            <p:cNvPr id="237" name="2018"/>
            <p:cNvSpPr/>
            <p:nvPr/>
          </p:nvSpPr>
          <p:spPr>
            <a:xfrm>
              <a:off x="9795611" y="0"/>
              <a:ext cx="62969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l">
                <a:defRPr sz="1800">
                  <a:solidFill>
                    <a:srgbClr val="1771A9"/>
                  </a:solidFill>
                  <a:latin typeface="Arial"/>
                  <a:ea typeface="Arial"/>
                  <a:cs typeface="Arial"/>
                  <a:sym typeface="Arial"/>
                </a:defRPr>
              </a:lvl1pPr>
            </a:lstStyle>
            <a:p>
              <a:pPr defTabSz="914400"/>
              <a:r>
                <a:t>2018</a:t>
              </a:r>
            </a:p>
          </p:txBody>
        </p:sp>
        <p:sp>
          <p:nvSpPr>
            <p:cNvPr id="238" name="2002"/>
            <p:cNvSpPr/>
            <p:nvPr/>
          </p:nvSpPr>
          <p:spPr>
            <a:xfrm>
              <a:off x="5144763" y="0"/>
              <a:ext cx="629698"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l">
                <a:defRPr sz="1800">
                  <a:solidFill>
                    <a:srgbClr val="1771A9"/>
                  </a:solidFill>
                  <a:latin typeface="Arial"/>
                  <a:ea typeface="Arial"/>
                  <a:cs typeface="Arial"/>
                  <a:sym typeface="Arial"/>
                </a:defRPr>
              </a:lvl1pPr>
            </a:lstStyle>
            <a:p>
              <a:pPr defTabSz="914400"/>
              <a:r>
                <a:t>2002</a:t>
              </a:r>
            </a:p>
          </p:txBody>
        </p:sp>
        <p:sp>
          <p:nvSpPr>
            <p:cNvPr id="239" name="2012"/>
            <p:cNvSpPr/>
            <p:nvPr/>
          </p:nvSpPr>
          <p:spPr>
            <a:xfrm>
              <a:off x="7961950" y="0"/>
              <a:ext cx="62969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l">
                <a:defRPr sz="1800">
                  <a:solidFill>
                    <a:srgbClr val="1771A9"/>
                  </a:solidFill>
                  <a:latin typeface="Arial"/>
                  <a:ea typeface="Arial"/>
                  <a:cs typeface="Arial"/>
                  <a:sym typeface="Arial"/>
                </a:defRPr>
              </a:lvl1pPr>
            </a:lstStyle>
            <a:p>
              <a:pPr defTabSz="914400"/>
              <a:r>
                <a:t>2012</a:t>
              </a:r>
            </a:p>
          </p:txBody>
        </p:sp>
        <p:sp>
          <p:nvSpPr>
            <p:cNvPr id="240" name="2009"/>
            <p:cNvSpPr/>
            <p:nvPr/>
          </p:nvSpPr>
          <p:spPr>
            <a:xfrm>
              <a:off x="7035617" y="0"/>
              <a:ext cx="629698"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l">
                <a:defRPr sz="1800">
                  <a:solidFill>
                    <a:srgbClr val="1771A9"/>
                  </a:solidFill>
                  <a:latin typeface="Arial"/>
                  <a:ea typeface="Arial"/>
                  <a:cs typeface="Arial"/>
                  <a:sym typeface="Arial"/>
                </a:defRPr>
              </a:lvl1pPr>
            </a:lstStyle>
            <a:p>
              <a:pPr defTabSz="914400"/>
              <a:r>
                <a:t>2009</a:t>
              </a:r>
            </a:p>
          </p:txBody>
        </p:sp>
        <p:sp>
          <p:nvSpPr>
            <p:cNvPr id="241" name="2007"/>
            <p:cNvSpPr/>
            <p:nvPr/>
          </p:nvSpPr>
          <p:spPr>
            <a:xfrm>
              <a:off x="6102890" y="0"/>
              <a:ext cx="629698"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l">
                <a:defRPr sz="1800">
                  <a:solidFill>
                    <a:srgbClr val="1771A9"/>
                  </a:solidFill>
                  <a:latin typeface="Arial"/>
                  <a:ea typeface="Arial"/>
                  <a:cs typeface="Arial"/>
                  <a:sym typeface="Arial"/>
                </a:defRPr>
              </a:lvl1pPr>
            </a:lstStyle>
            <a:p>
              <a:pPr defTabSz="914400"/>
              <a:r>
                <a:t>2007</a:t>
              </a:r>
            </a:p>
          </p:txBody>
        </p:sp>
        <p:sp>
          <p:nvSpPr>
            <p:cNvPr id="242" name="1998"/>
            <p:cNvSpPr/>
            <p:nvPr/>
          </p:nvSpPr>
          <p:spPr>
            <a:xfrm>
              <a:off x="3235286" y="0"/>
              <a:ext cx="62969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l">
                <a:defRPr sz="1800">
                  <a:solidFill>
                    <a:srgbClr val="1771A9"/>
                  </a:solidFill>
                  <a:latin typeface="Arial"/>
                  <a:ea typeface="Arial"/>
                  <a:cs typeface="Arial"/>
                  <a:sym typeface="Arial"/>
                </a:defRPr>
              </a:lvl1pPr>
            </a:lstStyle>
            <a:p>
              <a:pPr defTabSz="914400"/>
              <a:r>
                <a:t>1998</a:t>
              </a:r>
            </a:p>
          </p:txBody>
        </p:sp>
        <p:sp>
          <p:nvSpPr>
            <p:cNvPr id="243" name="1996"/>
            <p:cNvSpPr/>
            <p:nvPr/>
          </p:nvSpPr>
          <p:spPr>
            <a:xfrm>
              <a:off x="2308954" y="0"/>
              <a:ext cx="62969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l">
                <a:defRPr sz="1800">
                  <a:solidFill>
                    <a:srgbClr val="1771A9"/>
                  </a:solidFill>
                  <a:latin typeface="Arial"/>
                  <a:ea typeface="Arial"/>
                  <a:cs typeface="Arial"/>
                  <a:sym typeface="Arial"/>
                </a:defRPr>
              </a:lvl1pPr>
            </a:lstStyle>
            <a:p>
              <a:pPr defTabSz="914400"/>
              <a:r>
                <a:t>1996</a:t>
              </a:r>
            </a:p>
          </p:txBody>
        </p:sp>
        <p:sp>
          <p:nvSpPr>
            <p:cNvPr id="244" name="1991"/>
            <p:cNvSpPr/>
            <p:nvPr/>
          </p:nvSpPr>
          <p:spPr>
            <a:xfrm>
              <a:off x="1376226" y="0"/>
              <a:ext cx="62969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l">
                <a:defRPr sz="1800">
                  <a:solidFill>
                    <a:srgbClr val="1771A9"/>
                  </a:solidFill>
                  <a:latin typeface="Arial"/>
                  <a:ea typeface="Arial"/>
                  <a:cs typeface="Arial"/>
                  <a:sym typeface="Arial"/>
                </a:defRPr>
              </a:lvl1pPr>
            </a:lstStyle>
            <a:p>
              <a:pPr defTabSz="914400"/>
              <a:r>
                <a:t>1991</a:t>
              </a:r>
            </a:p>
          </p:txBody>
        </p:sp>
        <p:sp>
          <p:nvSpPr>
            <p:cNvPr id="245" name="2001"/>
            <p:cNvSpPr/>
            <p:nvPr/>
          </p:nvSpPr>
          <p:spPr>
            <a:xfrm>
              <a:off x="4180714" y="0"/>
              <a:ext cx="62969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gn="l">
                <a:defRPr sz="1800">
                  <a:solidFill>
                    <a:srgbClr val="1771A9"/>
                  </a:solidFill>
                  <a:latin typeface="Arial"/>
                  <a:ea typeface="Arial"/>
                  <a:cs typeface="Arial"/>
                  <a:sym typeface="Arial"/>
                </a:defRPr>
              </a:lvl1pPr>
            </a:lstStyle>
            <a:p>
              <a:pPr defTabSz="914400"/>
              <a:r>
                <a:t>2001</a:t>
              </a:r>
            </a:p>
          </p:txBody>
        </p:sp>
        <p:sp>
          <p:nvSpPr>
            <p:cNvPr id="246" name="SAGE II"/>
            <p:cNvSpPr/>
            <p:nvPr/>
          </p:nvSpPr>
          <p:spPr>
            <a:xfrm rot="18900000">
              <a:off x="-10101" y="1267153"/>
              <a:ext cx="940073"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defRPr sz="1800">
                  <a:solidFill>
                    <a:srgbClr val="1771A9"/>
                  </a:solidFill>
                  <a:latin typeface="Arial"/>
                  <a:ea typeface="Arial"/>
                  <a:cs typeface="Arial"/>
                  <a:sym typeface="Arial"/>
                </a:defRPr>
              </a:lvl1pPr>
            </a:lstStyle>
            <a:p>
              <a:pPr/>
              <a:r>
                <a:t>SAGE II</a:t>
              </a:r>
            </a:p>
          </p:txBody>
        </p:sp>
        <p:sp>
          <p:nvSpPr>
            <p:cNvPr id="247" name="UARS"/>
            <p:cNvSpPr/>
            <p:nvPr/>
          </p:nvSpPr>
          <p:spPr>
            <a:xfrm rot="18900000">
              <a:off x="1011962" y="1219238"/>
              <a:ext cx="749425" cy="3608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defRPr sz="1800">
                  <a:solidFill>
                    <a:srgbClr val="1771A9"/>
                  </a:solidFill>
                  <a:latin typeface="Arial"/>
                  <a:ea typeface="Arial"/>
                  <a:cs typeface="Arial"/>
                  <a:sym typeface="Arial"/>
                </a:defRPr>
              </a:lvl1pPr>
            </a:lstStyle>
            <a:p>
              <a:pPr/>
              <a:r>
                <a:t>UARS</a:t>
              </a:r>
            </a:p>
          </p:txBody>
        </p:sp>
        <p:sp>
          <p:nvSpPr>
            <p:cNvPr id="248" name="SPOT3"/>
            <p:cNvSpPr/>
            <p:nvPr/>
          </p:nvSpPr>
          <p:spPr>
            <a:xfrm rot="18900000">
              <a:off x="1877268" y="1242288"/>
              <a:ext cx="863836"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defRPr sz="1800">
                  <a:solidFill>
                    <a:srgbClr val="1771A9"/>
                  </a:solidFill>
                  <a:latin typeface="Arial"/>
                  <a:ea typeface="Arial"/>
                  <a:cs typeface="Arial"/>
                  <a:sym typeface="Arial"/>
                </a:defRPr>
              </a:lvl1pPr>
            </a:lstStyle>
            <a:p>
              <a:pPr/>
              <a:r>
                <a:t>SPOT3</a:t>
              </a:r>
            </a:p>
          </p:txBody>
        </p:sp>
        <p:sp>
          <p:nvSpPr>
            <p:cNvPr id="249" name="SPOT4"/>
            <p:cNvSpPr/>
            <p:nvPr/>
          </p:nvSpPr>
          <p:spPr>
            <a:xfrm rot="18900000">
              <a:off x="2807960" y="1241753"/>
              <a:ext cx="86383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defRPr sz="1800">
                  <a:solidFill>
                    <a:srgbClr val="1771A9"/>
                  </a:solidFill>
                  <a:latin typeface="Arial"/>
                  <a:ea typeface="Arial"/>
                  <a:cs typeface="Arial"/>
                  <a:sym typeface="Arial"/>
                </a:defRPr>
              </a:lvl1pPr>
            </a:lstStyle>
            <a:p>
              <a:pPr/>
              <a:r>
                <a:t>SPOT4</a:t>
              </a:r>
            </a:p>
          </p:txBody>
        </p:sp>
        <p:sp>
          <p:nvSpPr>
            <p:cNvPr id="250" name="ODIN"/>
            <p:cNvSpPr/>
            <p:nvPr/>
          </p:nvSpPr>
          <p:spPr>
            <a:xfrm rot="18900000">
              <a:off x="3918717" y="1183114"/>
              <a:ext cx="685801"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defRPr sz="1800">
                  <a:solidFill>
                    <a:srgbClr val="1771A9"/>
                  </a:solidFill>
                  <a:latin typeface="Arial"/>
                  <a:ea typeface="Arial"/>
                  <a:cs typeface="Arial"/>
                  <a:sym typeface="Arial"/>
                </a:defRPr>
              </a:lvl1pPr>
            </a:lstStyle>
            <a:p>
              <a:pPr/>
              <a:r>
                <a:t>ODIN</a:t>
              </a:r>
            </a:p>
          </p:txBody>
        </p:sp>
        <p:sp>
          <p:nvSpPr>
            <p:cNvPr id="251" name="ENVISAT"/>
            <p:cNvSpPr/>
            <p:nvPr/>
          </p:nvSpPr>
          <p:spPr>
            <a:xfrm rot="18900000">
              <a:off x="4550001" y="1333583"/>
              <a:ext cx="1075470" cy="3608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defRPr sz="1800">
                  <a:solidFill>
                    <a:srgbClr val="1771A9"/>
                  </a:solidFill>
                  <a:latin typeface="Arial"/>
                  <a:ea typeface="Arial"/>
                  <a:cs typeface="Arial"/>
                  <a:sym typeface="Arial"/>
                </a:defRPr>
              </a:lvl1pPr>
            </a:lstStyle>
            <a:p>
              <a:pPr/>
              <a:r>
                <a:t>ENVISAT</a:t>
              </a:r>
            </a:p>
          </p:txBody>
        </p:sp>
        <p:sp>
          <p:nvSpPr>
            <p:cNvPr id="252" name="Metop-A"/>
            <p:cNvSpPr/>
            <p:nvPr/>
          </p:nvSpPr>
          <p:spPr>
            <a:xfrm rot="18900000">
              <a:off x="5597221" y="1287439"/>
              <a:ext cx="978248" cy="3608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defRPr sz="1800">
                  <a:solidFill>
                    <a:srgbClr val="1771A9"/>
                  </a:solidFill>
                  <a:latin typeface="Arial"/>
                  <a:ea typeface="Arial"/>
                  <a:cs typeface="Arial"/>
                  <a:sym typeface="Arial"/>
                </a:defRPr>
              </a:lvl1pPr>
            </a:lstStyle>
            <a:p>
              <a:pPr/>
              <a:r>
                <a:t>Metop-A</a:t>
              </a:r>
            </a:p>
          </p:txBody>
        </p:sp>
        <p:sp>
          <p:nvSpPr>
            <p:cNvPr id="253" name="GOSAT"/>
            <p:cNvSpPr/>
            <p:nvPr/>
          </p:nvSpPr>
          <p:spPr>
            <a:xfrm rot="18900000">
              <a:off x="6598367" y="1267021"/>
              <a:ext cx="897546"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defRPr sz="1800">
                  <a:solidFill>
                    <a:srgbClr val="1771A9"/>
                  </a:solidFill>
                  <a:latin typeface="Arial"/>
                  <a:ea typeface="Arial"/>
                  <a:cs typeface="Arial"/>
                  <a:sym typeface="Arial"/>
                </a:defRPr>
              </a:lvl1pPr>
            </a:lstStyle>
            <a:p>
              <a:pPr/>
              <a:r>
                <a:t>GOSAT</a:t>
              </a:r>
            </a:p>
          </p:txBody>
        </p:sp>
        <p:sp>
          <p:nvSpPr>
            <p:cNvPr id="254" name="Metop-B"/>
            <p:cNvSpPr/>
            <p:nvPr/>
          </p:nvSpPr>
          <p:spPr>
            <a:xfrm rot="18900000">
              <a:off x="7449143" y="1287439"/>
              <a:ext cx="978249" cy="3608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defRPr sz="1800">
                  <a:solidFill>
                    <a:srgbClr val="1771A9"/>
                  </a:solidFill>
                  <a:latin typeface="Arial"/>
                  <a:ea typeface="Arial"/>
                  <a:cs typeface="Arial"/>
                  <a:sym typeface="Arial"/>
                </a:defRPr>
              </a:lvl1pPr>
            </a:lstStyle>
            <a:p>
              <a:pPr/>
              <a:r>
                <a:t>Metop-B</a:t>
              </a:r>
            </a:p>
          </p:txBody>
        </p:sp>
        <p:sp>
          <p:nvSpPr>
            <p:cNvPr id="255" name="Metop-C"/>
            <p:cNvSpPr/>
            <p:nvPr/>
          </p:nvSpPr>
          <p:spPr>
            <a:xfrm rot="18900000">
              <a:off x="9273820" y="1312598"/>
              <a:ext cx="990861"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defRPr sz="1800">
                  <a:solidFill>
                    <a:srgbClr val="1771A9"/>
                  </a:solidFill>
                  <a:latin typeface="Arial"/>
                  <a:ea typeface="Arial"/>
                  <a:cs typeface="Arial"/>
                  <a:sym typeface="Arial"/>
                </a:defRPr>
              </a:lvl1pPr>
            </a:lstStyle>
            <a:p>
              <a:pPr/>
              <a:r>
                <a:t>Metop-C</a:t>
              </a:r>
            </a:p>
          </p:txBody>
        </p:sp>
      </p:grpSp>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