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Shape 143"/>
          <p:cNvSpPr/>
          <p:nvPr>
            <p:ph type="sldImg"/>
          </p:nvPr>
        </p:nvSpPr>
        <p:spPr>
          <a:xfrm>
            <a:off x="1143000" y="685800"/>
            <a:ext cx="4572000" cy="3429000"/>
          </a:xfrm>
          <a:prstGeom prst="rect">
            <a:avLst/>
          </a:prstGeom>
        </p:spPr>
        <p:txBody>
          <a:bodyPr/>
          <a:lstStyle/>
          <a:p>
            <a:pPr/>
          </a:p>
        </p:txBody>
      </p:sp>
      <p:sp>
        <p:nvSpPr>
          <p:cNvPr id="144" name="Shape 144"/>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6.pn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re et sous-titre">
    <p:spTree>
      <p:nvGrpSpPr>
        <p:cNvPr id="1" name=""/>
        <p:cNvGrpSpPr/>
        <p:nvPr/>
      </p:nvGrpSpPr>
      <p:grpSpPr>
        <a:xfrm>
          <a:off x="0" y="0"/>
          <a:ext cx="0" cy="0"/>
          <a:chOff x="0" y="0"/>
          <a:chExt cx="0" cy="0"/>
        </a:xfrm>
      </p:grpSpPr>
      <p:sp>
        <p:nvSpPr>
          <p:cNvPr id="11" name="Texte du titre"/>
          <p:cNvSpPr/>
          <p:nvPr>
            <p:ph type="title"/>
          </p:nvPr>
        </p:nvSpPr>
        <p:spPr>
          <a:xfrm>
            <a:off x="1270000" y="1638300"/>
            <a:ext cx="10464800" cy="3302000"/>
          </a:xfrm>
          <a:prstGeom prst="rect">
            <a:avLst/>
          </a:prstGeom>
        </p:spPr>
        <p:txBody>
          <a:bodyPr anchor="b"/>
          <a:lstStyle/>
          <a:p>
            <a:pPr/>
            <a:r>
              <a:t>Texte du titre</a:t>
            </a:r>
          </a:p>
        </p:txBody>
      </p:sp>
      <p:sp>
        <p:nvSpPr>
          <p:cNvPr id="12" name="Texte niveau 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a:r>
              <a:t>Texte niveau 1</a:t>
            </a:r>
          </a:p>
          <a:p>
            <a:pPr lvl="1"/>
            <a:r>
              <a:t>Texte niveau 2</a:t>
            </a:r>
          </a:p>
          <a:p>
            <a:pPr lvl="2"/>
            <a:r>
              <a:t>Texte niveau 3</a:t>
            </a:r>
          </a:p>
          <a:p>
            <a:pPr lvl="3"/>
            <a:r>
              <a:t>Texte niveau 4</a:t>
            </a:r>
          </a:p>
          <a:p>
            <a:pPr lvl="4"/>
            <a:r>
              <a:t>Texte niveau 5</a:t>
            </a:r>
          </a:p>
        </p:txBody>
      </p:sp>
      <p:sp>
        <p:nvSpPr>
          <p:cNvPr id="13" name="Numéro de diapositive"/>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Citation">
    <p:spTree>
      <p:nvGrpSpPr>
        <p:cNvPr id="1" name=""/>
        <p:cNvGrpSpPr/>
        <p:nvPr/>
      </p:nvGrpSpPr>
      <p:grpSpPr>
        <a:xfrm>
          <a:off x="0" y="0"/>
          <a:ext cx="0" cy="0"/>
          <a:chOff x="0" y="0"/>
          <a:chExt cx="0" cy="0"/>
        </a:xfrm>
      </p:grpSpPr>
      <p:sp>
        <p:nvSpPr>
          <p:cNvPr id="93" name="-Gilles Allain"/>
          <p:cNvSpPr/>
          <p:nvPr>
            <p:ph type="body" sz="quarter" idx="13"/>
          </p:nvPr>
        </p:nvSpPr>
        <p:spPr>
          <a:xfrm>
            <a:off x="1270000" y="6362700"/>
            <a:ext cx="10464800" cy="469900"/>
          </a:xfrm>
          <a:prstGeom prst="rect">
            <a:avLst/>
          </a:prstGeom>
        </p:spPr>
        <p:txBody>
          <a:bodyPr anchor="t">
            <a:spAutoFit/>
          </a:bodyPr>
          <a:lstStyle>
            <a:lvl1pPr marL="0" indent="0" algn="ctr">
              <a:spcBef>
                <a:spcPts val="0"/>
              </a:spcBef>
              <a:buSzTx/>
              <a:buNone/>
              <a:defRPr sz="2400">
                <a:latin typeface="Helvetica"/>
                <a:ea typeface="Helvetica"/>
                <a:cs typeface="Helvetica"/>
                <a:sym typeface="Helvetica"/>
              </a:defRPr>
            </a:lvl1pPr>
          </a:lstStyle>
          <a:p>
            <a:pPr/>
            <a:r>
              <a:t>-Gilles Allain</a:t>
            </a:r>
          </a:p>
        </p:txBody>
      </p:sp>
      <p:sp>
        <p:nvSpPr>
          <p:cNvPr id="94" name="« Saisissez une citation ici. »"/>
          <p:cNvSpPr/>
          <p:nvPr>
            <p:ph type="body" sz="quarter" idx="14"/>
          </p:nvPr>
        </p:nvSpPr>
        <p:spPr>
          <a:xfrm>
            <a:off x="1270000" y="4267200"/>
            <a:ext cx="10464800" cy="685800"/>
          </a:xfrm>
          <a:prstGeom prst="rect">
            <a:avLst/>
          </a:prstGeom>
        </p:spPr>
        <p:txBody>
          <a:bodyPr>
            <a:spAutoFit/>
          </a:bodyPr>
          <a:lstStyle>
            <a:lvl1pPr marL="0" indent="0" algn="ctr">
              <a:spcBef>
                <a:spcPts val="0"/>
              </a:spcBef>
              <a:buSzTx/>
              <a:buNone/>
              <a:defRPr sz="3800"/>
            </a:lvl1pPr>
          </a:lstStyle>
          <a:p>
            <a:pPr/>
            <a:r>
              <a:t>« Saisissez une citation ici. » </a:t>
            </a:r>
          </a:p>
        </p:txBody>
      </p:sp>
      <p:sp>
        <p:nvSpPr>
          <p:cNvPr id="95" name="Numéro de diapositive"/>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Numéro de diapositive"/>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Vierge">
    <p:spTree>
      <p:nvGrpSpPr>
        <p:cNvPr id="1" name=""/>
        <p:cNvGrpSpPr/>
        <p:nvPr/>
      </p:nvGrpSpPr>
      <p:grpSpPr>
        <a:xfrm>
          <a:off x="0" y="0"/>
          <a:ext cx="0" cy="0"/>
          <a:chOff x="0" y="0"/>
          <a:chExt cx="0" cy="0"/>
        </a:xfrm>
      </p:grpSpPr>
      <p:sp>
        <p:nvSpPr>
          <p:cNvPr id="110" name="Numéro de diapositive"/>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Part Title">
    <p:spTree>
      <p:nvGrpSpPr>
        <p:cNvPr id="1" name=""/>
        <p:cNvGrpSpPr/>
        <p:nvPr/>
      </p:nvGrpSpPr>
      <p:grpSpPr>
        <a:xfrm>
          <a:off x="0" y="0"/>
          <a:ext cx="0" cy="0"/>
          <a:chOff x="0" y="0"/>
          <a:chExt cx="0" cy="0"/>
        </a:xfrm>
      </p:grpSpPr>
      <p:pic>
        <p:nvPicPr>
          <p:cNvPr id="117" name="pasted-image.pdf" descr="pasted-image.pdf"/>
          <p:cNvPicPr>
            <a:picLocks noChangeAspect="1"/>
          </p:cNvPicPr>
          <p:nvPr/>
        </p:nvPicPr>
        <p:blipFill>
          <a:blip r:embed="rId2">
            <a:extLst/>
          </a:blip>
          <a:stretch>
            <a:fillRect/>
          </a:stretch>
        </p:blipFill>
        <p:spPr>
          <a:xfrm>
            <a:off x="10899874" y="25810"/>
            <a:ext cx="1507657" cy="1326011"/>
          </a:xfrm>
          <a:prstGeom prst="rect">
            <a:avLst/>
          </a:prstGeom>
          <a:ln w="12700">
            <a:miter lim="400000"/>
          </a:ln>
        </p:spPr>
      </p:pic>
      <p:pic>
        <p:nvPicPr>
          <p:cNvPr id="118" name="IPSL.png" descr="IPSL.png"/>
          <p:cNvPicPr>
            <a:picLocks noChangeAspect="1"/>
          </p:cNvPicPr>
          <p:nvPr/>
        </p:nvPicPr>
        <p:blipFill>
          <a:blip r:embed="rId3">
            <a:extLst/>
          </a:blip>
          <a:stretch>
            <a:fillRect/>
          </a:stretch>
        </p:blipFill>
        <p:spPr>
          <a:xfrm>
            <a:off x="277781" y="123639"/>
            <a:ext cx="2249938" cy="1130301"/>
          </a:xfrm>
          <a:prstGeom prst="rect">
            <a:avLst/>
          </a:prstGeom>
          <a:ln w="12700">
            <a:miter lim="400000"/>
          </a:ln>
        </p:spPr>
      </p:pic>
      <p:pic>
        <p:nvPicPr>
          <p:cNvPr id="119" name="pasted-image.pdf" descr="pasted-image.pdf"/>
          <p:cNvPicPr>
            <a:picLocks noChangeAspect="1"/>
          </p:cNvPicPr>
          <p:nvPr/>
        </p:nvPicPr>
        <p:blipFill>
          <a:blip r:embed="rId4">
            <a:extLst/>
          </a:blip>
          <a:stretch>
            <a:fillRect/>
          </a:stretch>
        </p:blipFill>
        <p:spPr>
          <a:xfrm>
            <a:off x="-12700" y="-19176"/>
            <a:ext cx="4931870" cy="1669847"/>
          </a:xfrm>
          <a:prstGeom prst="rect">
            <a:avLst/>
          </a:prstGeom>
          <a:ln w="12700">
            <a:miter lim="400000"/>
          </a:ln>
        </p:spPr>
      </p:pic>
      <p:pic>
        <p:nvPicPr>
          <p:cNvPr id="120" name="pasted-image.pdf" descr="pasted-image.pdf"/>
          <p:cNvPicPr>
            <a:picLocks noChangeAspect="1"/>
          </p:cNvPicPr>
          <p:nvPr/>
        </p:nvPicPr>
        <p:blipFill>
          <a:blip r:embed="rId4">
            <a:extLst/>
          </a:blip>
          <a:stretch>
            <a:fillRect/>
          </a:stretch>
        </p:blipFill>
        <p:spPr>
          <a:xfrm flipH="1">
            <a:off x="8102410" y="-19176"/>
            <a:ext cx="4931871" cy="1669847"/>
          </a:xfrm>
          <a:prstGeom prst="rect">
            <a:avLst/>
          </a:prstGeom>
          <a:ln w="12700">
            <a:miter lim="400000"/>
          </a:ln>
        </p:spPr>
      </p:pic>
      <p:pic>
        <p:nvPicPr>
          <p:cNvPr id="121" name="pasted-image.pdf" descr="pasted-image.pdf"/>
          <p:cNvPicPr>
            <a:picLocks noChangeAspect="1"/>
          </p:cNvPicPr>
          <p:nvPr/>
        </p:nvPicPr>
        <p:blipFill>
          <a:blip r:embed="rId5">
            <a:extLst/>
          </a:blip>
          <a:stretch>
            <a:fillRect/>
          </a:stretch>
        </p:blipFill>
        <p:spPr>
          <a:xfrm>
            <a:off x="1718841" y="-179471"/>
            <a:ext cx="9992446" cy="4184337"/>
          </a:xfrm>
          <a:prstGeom prst="rect">
            <a:avLst/>
          </a:prstGeom>
          <a:ln w="12700">
            <a:miter lim="400000"/>
          </a:ln>
        </p:spPr>
      </p:pic>
      <p:sp>
        <p:nvSpPr>
          <p:cNvPr id="122" name="Numéro de diapositive"/>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pic>
        <p:nvPicPr>
          <p:cNvPr id="129" name="pasted-image.pdf" descr="pasted-image.pdf"/>
          <p:cNvPicPr>
            <a:picLocks noChangeAspect="1"/>
          </p:cNvPicPr>
          <p:nvPr/>
        </p:nvPicPr>
        <p:blipFill>
          <a:blip r:embed="rId2">
            <a:extLst/>
          </a:blip>
          <a:stretch>
            <a:fillRect/>
          </a:stretch>
        </p:blipFill>
        <p:spPr>
          <a:xfrm>
            <a:off x="11438034" y="25810"/>
            <a:ext cx="1053168" cy="926280"/>
          </a:xfrm>
          <a:prstGeom prst="rect">
            <a:avLst/>
          </a:prstGeom>
          <a:ln w="12700">
            <a:miter lim="400000"/>
          </a:ln>
        </p:spPr>
      </p:pic>
      <p:pic>
        <p:nvPicPr>
          <p:cNvPr id="130" name="IPSL.png" descr="IPSL.png"/>
          <p:cNvPicPr>
            <a:picLocks noChangeAspect="1"/>
          </p:cNvPicPr>
          <p:nvPr/>
        </p:nvPicPr>
        <p:blipFill>
          <a:blip r:embed="rId3">
            <a:extLst/>
          </a:blip>
          <a:stretch>
            <a:fillRect/>
          </a:stretch>
        </p:blipFill>
        <p:spPr>
          <a:xfrm>
            <a:off x="263836" y="110270"/>
            <a:ext cx="1507576" cy="757360"/>
          </a:xfrm>
          <a:prstGeom prst="rect">
            <a:avLst/>
          </a:prstGeom>
          <a:ln w="12700">
            <a:miter lim="400000"/>
          </a:ln>
        </p:spPr>
      </p:pic>
      <p:pic>
        <p:nvPicPr>
          <p:cNvPr id="131" name="pasted-image.pdf" descr="pasted-image.pdf"/>
          <p:cNvPicPr>
            <a:picLocks noChangeAspect="1"/>
          </p:cNvPicPr>
          <p:nvPr/>
        </p:nvPicPr>
        <p:blipFill>
          <a:blip r:embed="rId4">
            <a:extLst/>
          </a:blip>
          <a:stretch>
            <a:fillRect/>
          </a:stretch>
        </p:blipFill>
        <p:spPr>
          <a:xfrm>
            <a:off x="-12700" y="-6476"/>
            <a:ext cx="3550350" cy="1202088"/>
          </a:xfrm>
          <a:prstGeom prst="rect">
            <a:avLst/>
          </a:prstGeom>
          <a:ln w="12700">
            <a:miter lim="400000"/>
          </a:ln>
        </p:spPr>
      </p:pic>
      <p:pic>
        <p:nvPicPr>
          <p:cNvPr id="132" name="pasted-image.pdf" descr="pasted-image.pdf"/>
          <p:cNvPicPr>
            <a:picLocks noChangeAspect="1"/>
          </p:cNvPicPr>
          <p:nvPr/>
        </p:nvPicPr>
        <p:blipFill>
          <a:blip r:embed="rId4">
            <a:extLst/>
          </a:blip>
          <a:stretch>
            <a:fillRect/>
          </a:stretch>
        </p:blipFill>
        <p:spPr>
          <a:xfrm flipH="1">
            <a:off x="9466715" y="-6476"/>
            <a:ext cx="3550351" cy="1202088"/>
          </a:xfrm>
          <a:prstGeom prst="rect">
            <a:avLst/>
          </a:prstGeom>
          <a:ln w="12700">
            <a:miter lim="400000"/>
          </a:ln>
        </p:spPr>
      </p:pic>
      <p:pic>
        <p:nvPicPr>
          <p:cNvPr id="133" name="pasted-image.pdf" descr="pasted-image.pdf"/>
          <p:cNvPicPr>
            <a:picLocks noChangeAspect="1"/>
          </p:cNvPicPr>
          <p:nvPr/>
        </p:nvPicPr>
        <p:blipFill>
          <a:blip r:embed="rId5">
            <a:extLst/>
          </a:blip>
          <a:stretch>
            <a:fillRect/>
          </a:stretch>
        </p:blipFill>
        <p:spPr>
          <a:xfrm>
            <a:off x="-13147" y="9354789"/>
            <a:ext cx="13031094" cy="467968"/>
          </a:xfrm>
          <a:prstGeom prst="rect">
            <a:avLst/>
          </a:prstGeom>
          <a:ln w="12700">
            <a:miter lim="400000"/>
          </a:ln>
        </p:spPr>
      </p:pic>
      <p:sp>
        <p:nvSpPr>
          <p:cNvPr id="134" name="Numéro de diapositive"/>
          <p:cNvSpPr/>
          <p:nvPr>
            <p:ph type="sldNum" sz="quarter" idx="2"/>
          </p:nvPr>
        </p:nvSpPr>
        <p:spPr>
          <a:xfrm>
            <a:off x="12157467" y="9451981"/>
            <a:ext cx="732707" cy="298984"/>
          </a:xfrm>
          <a:prstGeom prst="rect">
            <a:avLst/>
          </a:prstGeom>
        </p:spPr>
        <p:txBody>
          <a:bodyPr wrap="square"/>
          <a:lstStyle>
            <a:lvl1pPr>
              <a:defRPr b="1" sz="1400">
                <a:solidFill>
                  <a:srgbClr val="FFFFFF"/>
                </a:solidFill>
                <a:latin typeface="Arial"/>
                <a:ea typeface="Arial"/>
                <a:cs typeface="Arial"/>
                <a:sym typeface="Arial"/>
              </a:defRPr>
            </a:lvl1pPr>
          </a:lstStyle>
          <a:p>
            <a:pPr/>
            <a:fld id="{86CB4B4D-7CA3-9044-876B-883B54F8677D}" type="slidenum"/>
          </a:p>
        </p:txBody>
      </p:sp>
      <p:sp>
        <p:nvSpPr>
          <p:cNvPr id="135" name="IPSL Mesocentre training     –     May, 18th 2017"/>
          <p:cNvSpPr/>
          <p:nvPr/>
        </p:nvSpPr>
        <p:spPr>
          <a:xfrm>
            <a:off x="46732" y="9464408"/>
            <a:ext cx="4494159" cy="50218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defRPr b="1" i="1" sz="1400">
                <a:solidFill>
                  <a:srgbClr val="FFFFFF"/>
                </a:solidFill>
                <a:latin typeface="Arial"/>
                <a:ea typeface="Arial"/>
                <a:cs typeface="Arial"/>
                <a:sym typeface="Arial"/>
              </a:defRPr>
            </a:pPr>
            <a:r>
              <a:t>IPSL Mesocentre training     –     May, 18</a:t>
            </a:r>
            <a:r>
              <a:rPr baseline="31999"/>
              <a:t>th</a:t>
            </a:r>
            <a:r>
              <a:t> 2017</a:t>
            </a:r>
          </a:p>
        </p:txBody>
      </p:sp>
      <p:sp>
        <p:nvSpPr>
          <p:cNvPr id="136" name="/82"/>
          <p:cNvSpPr/>
          <p:nvPr/>
        </p:nvSpPr>
        <p:spPr>
          <a:xfrm>
            <a:off x="12568945" y="9451981"/>
            <a:ext cx="361467" cy="29898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400">
                <a:solidFill>
                  <a:srgbClr val="FFFFFF"/>
                </a:solidFill>
                <a:latin typeface="Arial"/>
                <a:ea typeface="Arial"/>
                <a:cs typeface="Arial"/>
                <a:sym typeface="Arial"/>
              </a:defRPr>
            </a:lvl1pPr>
          </a:lstStyle>
          <a:p>
            <a:pPr/>
            <a:r>
              <a:t>/82</a:t>
            </a:r>
          </a:p>
        </p:txBody>
      </p:sp>
      <p:sp>
        <p:nvSpPr>
          <p:cNvPr id="137" name="Texte du titre"/>
          <p:cNvSpPr/>
          <p:nvPr>
            <p:ph type="title"/>
          </p:nvPr>
        </p:nvSpPr>
        <p:spPr>
          <a:xfrm>
            <a:off x="2941706" y="25810"/>
            <a:ext cx="7121388" cy="926307"/>
          </a:xfrm>
          <a:prstGeom prst="rect">
            <a:avLst/>
          </a:prstGeom>
        </p:spPr>
        <p:txBody>
          <a:bodyPr/>
          <a:lstStyle>
            <a:lvl1pPr>
              <a:defRPr b="1" cap="small" sz="3600">
                <a:solidFill>
                  <a:srgbClr val="EC710E"/>
                </a:solidFill>
                <a:latin typeface="Arial"/>
                <a:ea typeface="Arial"/>
                <a:cs typeface="Arial"/>
                <a:sym typeface="Arial"/>
              </a:defRPr>
            </a:lvl1pPr>
          </a:lstStyle>
          <a:p>
            <a:pPr/>
            <a:r>
              <a:t>Texte du titre</a:t>
            </a:r>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e">
    <p:spTree>
      <p:nvGrpSpPr>
        <p:cNvPr id="1" name=""/>
        <p:cNvGrpSpPr/>
        <p:nvPr/>
      </p:nvGrpSpPr>
      <p:grpSpPr>
        <a:xfrm>
          <a:off x="0" y="0"/>
          <a:ext cx="0" cy="0"/>
          <a:chOff x="0" y="0"/>
          <a:chExt cx="0" cy="0"/>
        </a:xfrm>
      </p:grpSpPr>
      <p:sp>
        <p:nvSpPr>
          <p:cNvPr id="20" name="Image"/>
          <p:cNvSpPr/>
          <p:nvPr>
            <p:ph type="pic" idx="13"/>
          </p:nvPr>
        </p:nvSpPr>
        <p:spPr>
          <a:xfrm>
            <a:off x="1606550" y="635000"/>
            <a:ext cx="9779000" cy="5918200"/>
          </a:xfrm>
          <a:prstGeom prst="rect">
            <a:avLst/>
          </a:prstGeom>
        </p:spPr>
        <p:txBody>
          <a:bodyPr lIns="91439" tIns="45719" rIns="91439" bIns="45719" anchor="t">
            <a:noAutofit/>
          </a:bodyPr>
          <a:lstStyle/>
          <a:p>
            <a:pPr/>
          </a:p>
        </p:txBody>
      </p:sp>
      <p:sp>
        <p:nvSpPr>
          <p:cNvPr id="21" name="Texte du titre"/>
          <p:cNvSpPr/>
          <p:nvPr>
            <p:ph type="title"/>
          </p:nvPr>
        </p:nvSpPr>
        <p:spPr>
          <a:xfrm>
            <a:off x="1270000" y="6718300"/>
            <a:ext cx="10464800" cy="1422400"/>
          </a:xfrm>
          <a:prstGeom prst="rect">
            <a:avLst/>
          </a:prstGeom>
        </p:spPr>
        <p:txBody>
          <a:bodyPr anchor="b"/>
          <a:lstStyle/>
          <a:p>
            <a:pPr/>
            <a:r>
              <a:t>Texte du titre</a:t>
            </a:r>
          </a:p>
        </p:txBody>
      </p:sp>
      <p:sp>
        <p:nvSpPr>
          <p:cNvPr id="22" name="Texte niveau 1…"/>
          <p:cNvSpPr/>
          <p:nvPr>
            <p:ph type="body" sz="quarter"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a:r>
              <a:t>Texte niveau 1</a:t>
            </a:r>
          </a:p>
          <a:p>
            <a:pPr lvl="1"/>
            <a:r>
              <a:t>Texte niveau 2</a:t>
            </a:r>
          </a:p>
          <a:p>
            <a:pPr lvl="2"/>
            <a:r>
              <a:t>Texte niveau 3</a:t>
            </a:r>
          </a:p>
          <a:p>
            <a:pPr lvl="3"/>
            <a:r>
              <a:t>Texte niveau 4</a:t>
            </a:r>
          </a:p>
          <a:p>
            <a:pPr lvl="4"/>
            <a:r>
              <a:t>Texte niveau 5</a:t>
            </a:r>
          </a:p>
        </p:txBody>
      </p:sp>
      <p:sp>
        <p:nvSpPr>
          <p:cNvPr id="23" name="Numéro de diapositive"/>
          <p:cNvSpPr/>
          <p:nvPr>
            <p:ph type="sldNum" sz="quarter" idx="2"/>
          </p:nvPr>
        </p:nvSpPr>
        <p:spPr>
          <a:xfrm>
            <a:off x="6311798" y="9245600"/>
            <a:ext cx="368504" cy="3810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re - Centré">
    <p:spTree>
      <p:nvGrpSpPr>
        <p:cNvPr id="1" name=""/>
        <p:cNvGrpSpPr/>
        <p:nvPr/>
      </p:nvGrpSpPr>
      <p:grpSpPr>
        <a:xfrm>
          <a:off x="0" y="0"/>
          <a:ext cx="0" cy="0"/>
          <a:chOff x="0" y="0"/>
          <a:chExt cx="0" cy="0"/>
        </a:xfrm>
      </p:grpSpPr>
      <p:sp>
        <p:nvSpPr>
          <p:cNvPr id="30" name="Texte du titre"/>
          <p:cNvSpPr/>
          <p:nvPr>
            <p:ph type="title"/>
          </p:nvPr>
        </p:nvSpPr>
        <p:spPr>
          <a:xfrm>
            <a:off x="1270000" y="3225800"/>
            <a:ext cx="10464800" cy="3302000"/>
          </a:xfrm>
          <a:prstGeom prst="rect">
            <a:avLst/>
          </a:prstGeom>
        </p:spPr>
        <p:txBody>
          <a:bodyPr/>
          <a:lstStyle/>
          <a:p>
            <a:pPr/>
            <a:r>
              <a:t>Texte du titre</a:t>
            </a:r>
          </a:p>
        </p:txBody>
      </p:sp>
      <p:sp>
        <p:nvSpPr>
          <p:cNvPr id="31" name="Numéro de diapositive"/>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e">
    <p:spTree>
      <p:nvGrpSpPr>
        <p:cNvPr id="1" name=""/>
        <p:cNvGrpSpPr/>
        <p:nvPr/>
      </p:nvGrpSpPr>
      <p:grpSpPr>
        <a:xfrm>
          <a:off x="0" y="0"/>
          <a:ext cx="0" cy="0"/>
          <a:chOff x="0" y="0"/>
          <a:chExt cx="0" cy="0"/>
        </a:xfrm>
      </p:grpSpPr>
      <p:sp>
        <p:nvSpPr>
          <p:cNvPr id="38" name="Image"/>
          <p:cNvSpPr/>
          <p:nvPr>
            <p:ph type="pic" sz="half" idx="13"/>
          </p:nvPr>
        </p:nvSpPr>
        <p:spPr>
          <a:xfrm>
            <a:off x="6718300" y="635000"/>
            <a:ext cx="5334000" cy="8229600"/>
          </a:xfrm>
          <a:prstGeom prst="rect">
            <a:avLst/>
          </a:prstGeom>
        </p:spPr>
        <p:txBody>
          <a:bodyPr lIns="91439" tIns="45719" rIns="91439" bIns="45719" anchor="t">
            <a:noAutofit/>
          </a:bodyPr>
          <a:lstStyle/>
          <a:p>
            <a:pPr/>
          </a:p>
        </p:txBody>
      </p:sp>
      <p:sp>
        <p:nvSpPr>
          <p:cNvPr id="39" name="Texte du titre"/>
          <p:cNvSpPr/>
          <p:nvPr>
            <p:ph type="title"/>
          </p:nvPr>
        </p:nvSpPr>
        <p:spPr>
          <a:xfrm>
            <a:off x="952500" y="635000"/>
            <a:ext cx="5334000" cy="3987800"/>
          </a:xfrm>
          <a:prstGeom prst="rect">
            <a:avLst/>
          </a:prstGeom>
        </p:spPr>
        <p:txBody>
          <a:bodyPr anchor="b"/>
          <a:lstStyle>
            <a:lvl1pPr>
              <a:defRPr sz="6000"/>
            </a:lvl1pPr>
          </a:lstStyle>
          <a:p>
            <a:pPr/>
            <a:r>
              <a:t>Texte du titre</a:t>
            </a:r>
          </a:p>
        </p:txBody>
      </p:sp>
      <p:sp>
        <p:nvSpPr>
          <p:cNvPr id="40" name="Texte niveau 1…"/>
          <p:cNvSpPr/>
          <p:nvPr>
            <p:ph type="body" sz="quarter" idx="1"/>
          </p:nvPr>
        </p:nvSpPr>
        <p:spPr>
          <a:xfrm>
            <a:off x="952500" y="4762500"/>
            <a:ext cx="5334000" cy="41021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a:r>
              <a:t>Texte niveau 1</a:t>
            </a:r>
          </a:p>
          <a:p>
            <a:pPr lvl="1"/>
            <a:r>
              <a:t>Texte niveau 2</a:t>
            </a:r>
          </a:p>
          <a:p>
            <a:pPr lvl="2"/>
            <a:r>
              <a:t>Texte niveau 3</a:t>
            </a:r>
          </a:p>
          <a:p>
            <a:pPr lvl="3"/>
            <a:r>
              <a:t>Texte niveau 4</a:t>
            </a:r>
          </a:p>
          <a:p>
            <a:pPr lvl="4"/>
            <a:r>
              <a:t>Texte niveau 5</a:t>
            </a:r>
          </a:p>
        </p:txBody>
      </p:sp>
      <p:sp>
        <p:nvSpPr>
          <p:cNvPr id="41" name="Numéro de diapositive"/>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re - Haut">
    <p:spTree>
      <p:nvGrpSpPr>
        <p:cNvPr id="1" name=""/>
        <p:cNvGrpSpPr/>
        <p:nvPr/>
      </p:nvGrpSpPr>
      <p:grpSpPr>
        <a:xfrm>
          <a:off x="0" y="0"/>
          <a:ext cx="0" cy="0"/>
          <a:chOff x="0" y="0"/>
          <a:chExt cx="0" cy="0"/>
        </a:xfrm>
      </p:grpSpPr>
      <p:sp>
        <p:nvSpPr>
          <p:cNvPr id="48" name="Texte du titre"/>
          <p:cNvSpPr/>
          <p:nvPr>
            <p:ph type="title"/>
          </p:nvPr>
        </p:nvSpPr>
        <p:spPr>
          <a:prstGeom prst="rect">
            <a:avLst/>
          </a:prstGeom>
        </p:spPr>
        <p:txBody>
          <a:bodyPr/>
          <a:lstStyle/>
          <a:p>
            <a:pPr/>
            <a:r>
              <a:t>Texte du titre</a:t>
            </a:r>
          </a:p>
        </p:txBody>
      </p:sp>
      <p:sp>
        <p:nvSpPr>
          <p:cNvPr id="49" name="Numéro de diapositive"/>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re et puces">
    <p:spTree>
      <p:nvGrpSpPr>
        <p:cNvPr id="1" name=""/>
        <p:cNvGrpSpPr/>
        <p:nvPr/>
      </p:nvGrpSpPr>
      <p:grpSpPr>
        <a:xfrm>
          <a:off x="0" y="0"/>
          <a:ext cx="0" cy="0"/>
          <a:chOff x="0" y="0"/>
          <a:chExt cx="0" cy="0"/>
        </a:xfrm>
      </p:grpSpPr>
      <p:sp>
        <p:nvSpPr>
          <p:cNvPr id="56" name="Texte du titre"/>
          <p:cNvSpPr/>
          <p:nvPr>
            <p:ph type="title"/>
          </p:nvPr>
        </p:nvSpPr>
        <p:spPr>
          <a:prstGeom prst="rect">
            <a:avLst/>
          </a:prstGeom>
        </p:spPr>
        <p:txBody>
          <a:bodyPr/>
          <a:lstStyle/>
          <a:p>
            <a:pPr/>
            <a:r>
              <a:t>Texte du titre</a:t>
            </a:r>
          </a:p>
        </p:txBody>
      </p:sp>
      <p:sp>
        <p:nvSpPr>
          <p:cNvPr id="57" name="Texte niveau 1…"/>
          <p:cNvSpPr/>
          <p:nvPr>
            <p:ph type="body" idx="1"/>
          </p:nvPr>
        </p:nvSpPr>
        <p:spPr>
          <a:prstGeom prst="rect">
            <a:avLst/>
          </a:prstGeom>
        </p:spPr>
        <p:txBody>
          <a:bodyPr/>
          <a:lstStyle/>
          <a:p>
            <a:pPr/>
            <a:r>
              <a:t>Texte niveau 1</a:t>
            </a:r>
          </a:p>
          <a:p>
            <a:pPr lvl="1"/>
            <a:r>
              <a:t>Texte niveau 2</a:t>
            </a:r>
          </a:p>
          <a:p>
            <a:pPr lvl="2"/>
            <a:r>
              <a:t>Texte niveau 3</a:t>
            </a:r>
          </a:p>
          <a:p>
            <a:pPr lvl="3"/>
            <a:r>
              <a:t>Texte niveau 4</a:t>
            </a:r>
          </a:p>
          <a:p>
            <a:pPr lvl="4"/>
            <a:r>
              <a:t>Texte niveau 5</a:t>
            </a:r>
          </a:p>
        </p:txBody>
      </p:sp>
      <p:sp>
        <p:nvSpPr>
          <p:cNvPr id="58" name="Numéro de diapositive"/>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re, puces et photo">
    <p:spTree>
      <p:nvGrpSpPr>
        <p:cNvPr id="1" name=""/>
        <p:cNvGrpSpPr/>
        <p:nvPr/>
      </p:nvGrpSpPr>
      <p:grpSpPr>
        <a:xfrm>
          <a:off x="0" y="0"/>
          <a:ext cx="0" cy="0"/>
          <a:chOff x="0" y="0"/>
          <a:chExt cx="0" cy="0"/>
        </a:xfrm>
      </p:grpSpPr>
      <p:sp>
        <p:nvSpPr>
          <p:cNvPr id="65" name="Image"/>
          <p:cNvSpPr/>
          <p:nvPr>
            <p:ph type="pic" sz="half" idx="13"/>
          </p:nvPr>
        </p:nvSpPr>
        <p:spPr>
          <a:xfrm>
            <a:off x="6718300" y="2603500"/>
            <a:ext cx="5334000" cy="6286500"/>
          </a:xfrm>
          <a:prstGeom prst="rect">
            <a:avLst/>
          </a:prstGeom>
        </p:spPr>
        <p:txBody>
          <a:bodyPr lIns="91439" tIns="45719" rIns="91439" bIns="45719" anchor="t">
            <a:noAutofit/>
          </a:bodyPr>
          <a:lstStyle/>
          <a:p>
            <a:pPr/>
          </a:p>
        </p:txBody>
      </p:sp>
      <p:sp>
        <p:nvSpPr>
          <p:cNvPr id="66" name="Texte du titre"/>
          <p:cNvSpPr/>
          <p:nvPr>
            <p:ph type="title"/>
          </p:nvPr>
        </p:nvSpPr>
        <p:spPr>
          <a:prstGeom prst="rect">
            <a:avLst/>
          </a:prstGeom>
        </p:spPr>
        <p:txBody>
          <a:bodyPr/>
          <a:lstStyle/>
          <a:p>
            <a:pPr/>
            <a:r>
              <a:t>Texte du titre</a:t>
            </a:r>
          </a:p>
        </p:txBody>
      </p:sp>
      <p:sp>
        <p:nvSpPr>
          <p:cNvPr id="67" name="Texte niveau 1…"/>
          <p:cNvSpPr/>
          <p:nvPr>
            <p:ph type="body" sz="half" idx="1"/>
          </p:nvPr>
        </p:nvSpPr>
        <p:spPr>
          <a:xfrm>
            <a:off x="952500" y="26035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pPr/>
            <a:r>
              <a:t>Texte niveau 1</a:t>
            </a:r>
          </a:p>
          <a:p>
            <a:pPr lvl="1"/>
            <a:r>
              <a:t>Texte niveau 2</a:t>
            </a:r>
          </a:p>
          <a:p>
            <a:pPr lvl="2"/>
            <a:r>
              <a:t>Texte niveau 3</a:t>
            </a:r>
          </a:p>
          <a:p>
            <a:pPr lvl="3"/>
            <a:r>
              <a:t>Texte niveau 4</a:t>
            </a:r>
          </a:p>
          <a:p>
            <a:pPr lvl="4"/>
            <a:r>
              <a:t>Texte niveau 5</a:t>
            </a:r>
          </a:p>
        </p:txBody>
      </p:sp>
      <p:sp>
        <p:nvSpPr>
          <p:cNvPr id="68" name="Numéro de diapositive"/>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Puces">
    <p:spTree>
      <p:nvGrpSpPr>
        <p:cNvPr id="1" name=""/>
        <p:cNvGrpSpPr/>
        <p:nvPr/>
      </p:nvGrpSpPr>
      <p:grpSpPr>
        <a:xfrm>
          <a:off x="0" y="0"/>
          <a:ext cx="0" cy="0"/>
          <a:chOff x="0" y="0"/>
          <a:chExt cx="0" cy="0"/>
        </a:xfrm>
      </p:grpSpPr>
      <p:sp>
        <p:nvSpPr>
          <p:cNvPr id="75" name="Texte niveau 1…"/>
          <p:cNvSpPr/>
          <p:nvPr>
            <p:ph type="body" idx="1"/>
          </p:nvPr>
        </p:nvSpPr>
        <p:spPr>
          <a:xfrm>
            <a:off x="952500" y="1270000"/>
            <a:ext cx="11099800" cy="7213600"/>
          </a:xfrm>
          <a:prstGeom prst="rect">
            <a:avLst/>
          </a:prstGeom>
        </p:spPr>
        <p:txBody>
          <a:bodyPr/>
          <a:lstStyle/>
          <a:p>
            <a:pPr/>
            <a:r>
              <a:t>Texte niveau 1</a:t>
            </a:r>
          </a:p>
          <a:p>
            <a:pPr lvl="1"/>
            <a:r>
              <a:t>Texte niveau 2</a:t>
            </a:r>
          </a:p>
          <a:p>
            <a:pPr lvl="2"/>
            <a:r>
              <a:t>Texte niveau 3</a:t>
            </a:r>
          </a:p>
          <a:p>
            <a:pPr lvl="3"/>
            <a:r>
              <a:t>Texte niveau 4</a:t>
            </a:r>
          </a:p>
          <a:p>
            <a:pPr lvl="4"/>
            <a:r>
              <a:t>Texte niveau 5</a:t>
            </a:r>
          </a:p>
        </p:txBody>
      </p:sp>
      <p:sp>
        <p:nvSpPr>
          <p:cNvPr id="76" name="Numéro de diapositive"/>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3 photos">
    <p:spTree>
      <p:nvGrpSpPr>
        <p:cNvPr id="1" name=""/>
        <p:cNvGrpSpPr/>
        <p:nvPr/>
      </p:nvGrpSpPr>
      <p:grpSpPr>
        <a:xfrm>
          <a:off x="0" y="0"/>
          <a:ext cx="0" cy="0"/>
          <a:chOff x="0" y="0"/>
          <a:chExt cx="0" cy="0"/>
        </a:xfrm>
      </p:grpSpPr>
      <p:sp>
        <p:nvSpPr>
          <p:cNvPr id="83" name="Image"/>
          <p:cNvSpPr/>
          <p:nvPr>
            <p:ph type="pic" sz="quarter" idx="13"/>
          </p:nvPr>
        </p:nvSpPr>
        <p:spPr>
          <a:xfrm>
            <a:off x="6718300" y="5092700"/>
            <a:ext cx="5334000" cy="3771900"/>
          </a:xfrm>
          <a:prstGeom prst="rect">
            <a:avLst/>
          </a:prstGeom>
        </p:spPr>
        <p:txBody>
          <a:bodyPr lIns="91439" tIns="45719" rIns="91439" bIns="45719" anchor="t">
            <a:noAutofit/>
          </a:bodyPr>
          <a:lstStyle/>
          <a:p>
            <a:pPr/>
          </a:p>
        </p:txBody>
      </p:sp>
      <p:sp>
        <p:nvSpPr>
          <p:cNvPr id="84" name="Image"/>
          <p:cNvSpPr/>
          <p:nvPr>
            <p:ph type="pic" sz="quarter" idx="14"/>
          </p:nvPr>
        </p:nvSpPr>
        <p:spPr>
          <a:xfrm>
            <a:off x="6724518" y="889000"/>
            <a:ext cx="5334001" cy="3771900"/>
          </a:xfrm>
          <a:prstGeom prst="rect">
            <a:avLst/>
          </a:prstGeom>
        </p:spPr>
        <p:txBody>
          <a:bodyPr lIns="91439" tIns="45719" rIns="91439" bIns="45719" anchor="t">
            <a:noAutofit/>
          </a:bodyPr>
          <a:lstStyle/>
          <a:p>
            <a:pPr/>
          </a:p>
        </p:txBody>
      </p:sp>
      <p:sp>
        <p:nvSpPr>
          <p:cNvPr id="85" name="Image"/>
          <p:cNvSpPr/>
          <p:nvPr>
            <p:ph type="pic" sz="half" idx="15"/>
          </p:nvPr>
        </p:nvSpPr>
        <p:spPr>
          <a:xfrm>
            <a:off x="952500" y="889000"/>
            <a:ext cx="5334000" cy="7975600"/>
          </a:xfrm>
          <a:prstGeom prst="rect">
            <a:avLst/>
          </a:prstGeom>
        </p:spPr>
        <p:txBody>
          <a:bodyPr lIns="91439" tIns="45719" rIns="91439" bIns="45719" anchor="t">
            <a:noAutofit/>
          </a:bodyPr>
          <a:lstStyle/>
          <a:p>
            <a:pPr/>
          </a:p>
        </p:txBody>
      </p:sp>
      <p:sp>
        <p:nvSpPr>
          <p:cNvPr id="86" name="Numéro de diapositive"/>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Texte du titre"/>
          <p:cNvSpPr/>
          <p:nvPr>
            <p:ph type="title"/>
          </p:nvPr>
        </p:nvSpPr>
        <p:spPr>
          <a:xfrm>
            <a:off x="952500" y="4445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Texte du titre</a:t>
            </a:r>
          </a:p>
        </p:txBody>
      </p:sp>
      <p:sp>
        <p:nvSpPr>
          <p:cNvPr id="3" name="Texte niveau 1…"/>
          <p:cNvSpPr/>
          <p:nvPr>
            <p:ph type="body" idx="1"/>
          </p:nvPr>
        </p:nvSpPr>
        <p:spPr>
          <a:xfrm>
            <a:off x="952500" y="26035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Texte niveau 1</a:t>
            </a:r>
          </a:p>
          <a:p>
            <a:pPr lvl="1"/>
            <a:r>
              <a:t>Texte niveau 2</a:t>
            </a:r>
          </a:p>
          <a:p>
            <a:pPr lvl="2"/>
            <a:r>
              <a:t>Texte niveau 3</a:t>
            </a:r>
          </a:p>
          <a:p>
            <a:pPr lvl="3"/>
            <a:r>
              <a:t>Texte niveau 4</a:t>
            </a:r>
          </a:p>
          <a:p>
            <a:pPr lvl="4"/>
            <a:r>
              <a:t>Texte niveau 5</a:t>
            </a:r>
          </a:p>
        </p:txBody>
      </p:sp>
      <p:sp>
        <p:nvSpPr>
          <p:cNvPr id="4" name="Numéro de diapositive"/>
          <p:cNvSpPr/>
          <p:nvPr>
            <p:ph type="sldNum" sz="quarter" idx="2"/>
          </p:nvPr>
        </p:nvSpPr>
        <p:spPr>
          <a:xfrm>
            <a:off x="6311798" y="9251950"/>
            <a:ext cx="368504" cy="381000"/>
          </a:xfrm>
          <a:prstGeom prst="rect">
            <a:avLst/>
          </a:prstGeom>
          <a:ln w="12700">
            <a:miter lim="400000"/>
          </a:ln>
        </p:spPr>
        <p:txBody>
          <a:bodyPr wrap="none" lIns="50800" tIns="50800" rIns="50800" bIns="50800">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9pPr>
    </p:titleStyle>
    <p:bodyStyle>
      <a:lvl1pPr marL="444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9.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3.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4.png"/><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0.png"/><Relationship Id="rId3" Type="http://schemas.openxmlformats.org/officeDocument/2006/relationships/image" Target="../media/image7.png"/><Relationship Id="rId4" Type="http://schemas.openxmlformats.org/officeDocument/2006/relationships/image" Target="../media/image31.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4.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8.png"/><Relationship Id="rId9" Type="http://schemas.openxmlformats.org/officeDocument/2006/relationships/image" Target="../media/image39.png"/><Relationship Id="rId10" Type="http://schemas.openxmlformats.org/officeDocument/2006/relationships/image" Target="../media/image40.png"/><Relationship Id="rId11" Type="http://schemas.openxmlformats.org/officeDocument/2006/relationships/image" Target="../media/image41.png"/><Relationship Id="rId12" Type="http://schemas.openxmlformats.org/officeDocument/2006/relationships/image" Target="../media/image42.png"/><Relationship Id="rId13" Type="http://schemas.openxmlformats.org/officeDocument/2006/relationships/image" Target="../media/image43.png"/><Relationship Id="rId14" Type="http://schemas.openxmlformats.org/officeDocument/2006/relationships/image" Target="../media/image44.png"/><Relationship Id="rId15" Type="http://schemas.openxmlformats.org/officeDocument/2006/relationships/image" Target="../media/image45.png"/><Relationship Id="rId16" Type="http://schemas.openxmlformats.org/officeDocument/2006/relationships/image" Target="../media/image46.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hyperlink" Target="http://climaf.readthedocs.io/en/latest/" TargetMode="External"/><Relationship Id="rId3" Type="http://schemas.openxmlformats.org/officeDocument/2006/relationships/hyperlink" Target="mailto:climaf@meteo.fr" TargetMode="External"/><Relationship Id="rId4" Type="http://schemas.openxmlformats.org/officeDocument/2006/relationships/image" Target="../media/image7.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4.png"/><Relationship Id="rId3" Type="http://schemas.openxmlformats.org/officeDocument/2006/relationships/image" Target="../media/image7.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hyperlink" Target="https://vesg.ipsl.upmc.fr/thredds/fileServer/IPSLFS/jservon/C-ESM-EP_Benchmarck_Ciclad.html" TargetMode="External"/></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4.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0.png"/><Relationship Id="rId3" Type="http://schemas.openxmlformats.org/officeDocument/2006/relationships/image" Target="../media/image1.jpeg"/><Relationship Id="rId4" Type="http://schemas.openxmlformats.org/officeDocument/2006/relationships/image" Target="../media/image11.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7.png"/><Relationship Id="rId3" Type="http://schemas.openxmlformats.org/officeDocument/2006/relationships/image" Target="../media/image48.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9.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0.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1.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1.png"/><Relationship Id="rId3" Type="http://schemas.openxmlformats.org/officeDocument/2006/relationships/image" Target="../media/image52.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3.png"/><Relationship Id="rId3" Type="http://schemas.openxmlformats.org/officeDocument/2006/relationships/image" Target="../media/image54.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hyperlink" Target="mailto:no_reply@apple.com" TargetMode="External"/></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1.png"/><Relationship Id="rId3" Type="http://schemas.openxmlformats.org/officeDocument/2006/relationships/image" Target="../media/image24.png"/><Relationship Id="rId4" Type="http://schemas.openxmlformats.org/officeDocument/2006/relationships/hyperlink" Target="http://www.esmvaltool.org/" TargetMode="External"/><Relationship Id="rId5" Type="http://schemas.openxmlformats.org/officeDocument/2006/relationships/hyperlink" Target="https://github.com/ESMValGroup/ESMValTool" TargetMode="External"/><Relationship Id="rId6" Type="http://schemas.openxmlformats.org/officeDocument/2006/relationships/image" Target="../media/image8.png"/><Relationship Id="rId7" Type="http://schemas.openxmlformats.org/officeDocument/2006/relationships/image" Target="../media/image9.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1.png"/><Relationship Id="rId3" Type="http://schemas.openxmlformats.org/officeDocument/2006/relationships/image" Target="../media/image24.png"/><Relationship Id="rId4" Type="http://schemas.openxmlformats.org/officeDocument/2006/relationships/image" Target="../media/image8.png"/><Relationship Id="rId5" Type="http://schemas.openxmlformats.org/officeDocument/2006/relationships/image" Target="../media/image9.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jpeg"/><Relationship Id="rId3" Type="http://schemas.openxmlformats.org/officeDocument/2006/relationships/image" Target="../media/image1.jpeg"/><Relationship Id="rId4" Type="http://schemas.openxmlformats.org/officeDocument/2006/relationships/image" Target="../media/image11.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5.png"/><Relationship Id="rId3" Type="http://schemas.openxmlformats.org/officeDocument/2006/relationships/image" Target="../media/image56.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7.png"/><Relationship Id="rId3" Type="http://schemas.openxmlformats.org/officeDocument/2006/relationships/image" Target="../media/image24.pn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4.png"/><Relationship Id="rId3" Type="http://schemas.openxmlformats.org/officeDocument/2006/relationships/hyperlink" Target="http://www.apple.fr" TargetMode="External"/><Relationship Id="rId4" Type="http://schemas.openxmlformats.org/officeDocument/2006/relationships/image" Target="../media/image25.pn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8.png"/><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png"/><Relationship Id="rId7" Type="http://schemas.openxmlformats.org/officeDocument/2006/relationships/image" Target="../media/image63.png"/><Relationship Id="rId8" Type="http://schemas.openxmlformats.org/officeDocument/2006/relationships/image" Target="../media/image64.png"/><Relationship Id="rId9" Type="http://schemas.openxmlformats.org/officeDocument/2006/relationships/image" Target="../media/image65.png"/><Relationship Id="rId10" Type="http://schemas.openxmlformats.org/officeDocument/2006/relationships/image" Target="../media/image66.png"/><Relationship Id="rId11" Type="http://schemas.openxmlformats.org/officeDocument/2006/relationships/image" Target="../media/image67.pn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8.png"/><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76.pn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2.png"/><Relationship Id="rId3" Type="http://schemas.openxmlformats.org/officeDocument/2006/relationships/image" Target="../media/image77.png"/><Relationship Id="rId4" Type="http://schemas.openxmlformats.org/officeDocument/2006/relationships/image" Target="../media/image78.png"/><Relationship Id="rId5" Type="http://schemas.openxmlformats.org/officeDocument/2006/relationships/image" Target="../media/image79.png"/><Relationship Id="rId6" Type="http://schemas.openxmlformats.org/officeDocument/2006/relationships/image" Target="../media/image80.pn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81.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jpe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jpe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2.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jpe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3.png"/><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8.png"/><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16.png"/><Relationship Id="rId8"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6" name="Tools for climate science"/>
          <p:cNvSpPr/>
          <p:nvPr/>
        </p:nvSpPr>
        <p:spPr>
          <a:xfrm>
            <a:off x="2825898" y="4694821"/>
            <a:ext cx="7353003" cy="7801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4800">
                <a:solidFill>
                  <a:srgbClr val="1771A9"/>
                </a:solidFill>
                <a:latin typeface="Arial"/>
                <a:ea typeface="Arial"/>
                <a:cs typeface="Arial"/>
                <a:sym typeface="Arial"/>
              </a:defRPr>
            </a:lvl1pPr>
          </a:lstStyle>
          <a:p>
            <a:pPr/>
            <a:r>
              <a:t>Tools for climate science</a:t>
            </a:r>
          </a:p>
        </p:txBody>
      </p:sp>
      <p:sp>
        <p:nvSpPr>
          <p:cNvPr id="147" name="Module 3"/>
          <p:cNvSpPr/>
          <p:nvPr/>
        </p:nvSpPr>
        <p:spPr>
          <a:xfrm>
            <a:off x="5124400" y="3763323"/>
            <a:ext cx="2837379" cy="78015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cap="small" sz="4800">
                <a:solidFill>
                  <a:srgbClr val="EC710E"/>
                </a:solidFill>
                <a:latin typeface="Arial"/>
                <a:ea typeface="Arial"/>
                <a:cs typeface="Arial"/>
                <a:sym typeface="Arial"/>
              </a:defRPr>
            </a:lvl1pPr>
          </a:lstStyle>
          <a:p>
            <a:pPr/>
            <a:r>
              <a:t>Module 3</a:t>
            </a:r>
          </a:p>
        </p:txBody>
      </p:sp>
      <p:pic>
        <p:nvPicPr>
          <p:cNvPr id="148" name="Logo-CliMAF-compact.png" descr="Logo-CliMAF-compact.png"/>
          <p:cNvPicPr>
            <a:picLocks noChangeAspect="1"/>
          </p:cNvPicPr>
          <p:nvPr/>
        </p:nvPicPr>
        <p:blipFill>
          <a:blip r:embed="rId2">
            <a:extLst/>
          </a:blip>
          <a:stretch>
            <a:fillRect/>
          </a:stretch>
        </p:blipFill>
        <p:spPr>
          <a:xfrm>
            <a:off x="6499223" y="6251429"/>
            <a:ext cx="5514681" cy="2472991"/>
          </a:xfrm>
          <a:prstGeom prst="rect">
            <a:avLst/>
          </a:prstGeom>
          <a:ln w="12700">
            <a:miter lim="400000"/>
          </a:ln>
          <a:effectLst>
            <a:outerShdw sx="100000" sy="100000" kx="0" ky="0" algn="b" rotWithShape="0" blurRad="190500" dist="50800" dir="5400000">
              <a:srgbClr val="000000">
                <a:alpha val="53294"/>
              </a:srgbClr>
            </a:outerShdw>
          </a:effectLst>
        </p:spPr>
      </p:pic>
      <p:grpSp>
        <p:nvGrpSpPr>
          <p:cNvPr id="151" name="pasted-image.png"/>
          <p:cNvGrpSpPr/>
          <p:nvPr/>
        </p:nvGrpSpPr>
        <p:grpSpPr>
          <a:xfrm>
            <a:off x="800042" y="6879339"/>
            <a:ext cx="5380389" cy="1369571"/>
            <a:chOff x="0" y="0"/>
            <a:chExt cx="5380387" cy="1369570"/>
          </a:xfrm>
        </p:grpSpPr>
        <p:pic>
          <p:nvPicPr>
            <p:cNvPr id="150" name="pasted-image.png" descr="pasted-image.png"/>
            <p:cNvPicPr>
              <a:picLocks noChangeAspect="1"/>
            </p:cNvPicPr>
            <p:nvPr/>
          </p:nvPicPr>
          <p:blipFill>
            <a:blip r:embed="rId3">
              <a:extLst/>
            </a:blip>
            <a:stretch>
              <a:fillRect/>
            </a:stretch>
          </p:blipFill>
          <p:spPr>
            <a:xfrm>
              <a:off x="127000" y="88900"/>
              <a:ext cx="5126388" cy="1039371"/>
            </a:xfrm>
            <a:prstGeom prst="rect">
              <a:avLst/>
            </a:prstGeom>
            <a:ln>
              <a:noFill/>
            </a:ln>
            <a:effectLst/>
          </p:spPr>
        </p:pic>
        <p:pic>
          <p:nvPicPr>
            <p:cNvPr id="149" name="pasted-image.png" descr="pasted-image.png"/>
            <p:cNvPicPr>
              <a:picLocks noChangeAspect="0"/>
            </p:cNvPicPr>
            <p:nvPr/>
          </p:nvPicPr>
          <p:blipFill>
            <a:blip r:embed="rId4">
              <a:extLst/>
            </a:blip>
            <a:stretch>
              <a:fillRect/>
            </a:stretch>
          </p:blipFill>
          <p:spPr>
            <a:xfrm>
              <a:off x="0" y="0"/>
              <a:ext cx="5380388" cy="1369571"/>
            </a:xfrm>
            <a:prstGeom prst="rect">
              <a:avLst/>
            </a:prstGeom>
            <a:effectLst/>
          </p:spPr>
        </p:pic>
      </p:gr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4" name="Numéro de diapositive"/>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45" name="Introduction"/>
          <p:cNvSpPr/>
          <p:nvPr>
            <p:ph type="title"/>
          </p:nvPr>
        </p:nvSpPr>
        <p:spPr>
          <a:prstGeom prst="rect">
            <a:avLst/>
          </a:prstGeom>
        </p:spPr>
        <p:txBody>
          <a:bodyPr/>
          <a:lstStyle/>
          <a:p>
            <a:pPr/>
            <a:r>
              <a:t>Introduction</a:t>
            </a:r>
          </a:p>
        </p:txBody>
      </p:sp>
      <p:pic>
        <p:nvPicPr>
          <p:cNvPr id="246" name="Image 853" descr="Image 853"/>
          <p:cNvPicPr>
            <a:picLocks noChangeAspect="1"/>
          </p:cNvPicPr>
          <p:nvPr/>
        </p:nvPicPr>
        <p:blipFill>
          <a:blip r:embed="rId2">
            <a:extLst/>
          </a:blip>
          <a:stretch>
            <a:fillRect/>
          </a:stretch>
        </p:blipFill>
        <p:spPr>
          <a:xfrm>
            <a:off x="248780" y="3415611"/>
            <a:ext cx="12523112" cy="2934666"/>
          </a:xfrm>
          <a:prstGeom prst="rect">
            <a:avLst/>
          </a:prstGeom>
          <a:ln w="12700">
            <a:miter lim="400000"/>
          </a:ln>
        </p:spPr>
      </p:pic>
      <p:sp>
        <p:nvSpPr>
          <p:cNvPr id="247" name="Data fabric"/>
          <p:cNvSpPr/>
          <p:nvPr/>
        </p:nvSpPr>
        <p:spPr>
          <a:xfrm>
            <a:off x="243805" y="970992"/>
            <a:ext cx="12517191" cy="4844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57200">
              <a:defRPr b="1" sz="2600">
                <a:solidFill>
                  <a:srgbClr val="1771A9"/>
                </a:solidFill>
                <a:latin typeface="Arial"/>
                <a:ea typeface="Arial"/>
                <a:cs typeface="Arial"/>
                <a:sym typeface="Arial"/>
              </a:defRPr>
            </a:lvl1pPr>
          </a:lstStyle>
          <a:p>
            <a:pPr/>
            <a:r>
              <a:t>Data fabric</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9" name="Numéro de diapositive"/>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50" name="Introduction"/>
          <p:cNvSpPr/>
          <p:nvPr>
            <p:ph type="title"/>
          </p:nvPr>
        </p:nvSpPr>
        <p:spPr>
          <a:prstGeom prst="rect">
            <a:avLst/>
          </a:prstGeom>
        </p:spPr>
        <p:txBody>
          <a:bodyPr/>
          <a:lstStyle/>
          <a:p>
            <a:pPr/>
            <a:r>
              <a:t>Introduction</a:t>
            </a:r>
          </a:p>
        </p:txBody>
      </p:sp>
      <p:sp>
        <p:nvSpPr>
          <p:cNvPr id="251" name="Model code &amp; libIGCM interface,…"/>
          <p:cNvSpPr/>
          <p:nvPr/>
        </p:nvSpPr>
        <p:spPr>
          <a:xfrm>
            <a:off x="8677985" y="2807418"/>
            <a:ext cx="3864152" cy="4283841"/>
          </a:xfrm>
          <a:prstGeom prst="roundRect">
            <a:avLst>
              <a:gd name="adj" fmla="val 10509"/>
            </a:avLst>
          </a:prstGeom>
          <a:gradFill>
            <a:gsLst>
              <a:gs pos="0">
                <a:srgbClr val="DD826D"/>
              </a:gs>
              <a:gs pos="100000">
                <a:srgbClr val="FFBFB4"/>
              </a:gs>
            </a:gsLst>
            <a:lin ang="16200000"/>
          </a:gradFill>
          <a:ln>
            <a:solidFill>
              <a:srgbClr val="CD8675"/>
            </a:solidFill>
            <a:bevel/>
          </a:ln>
          <a:extLst>
            <a:ext uri="{C572A759-6A51-4108-AA02-DFA0A04FC94B}">
              <ma14:wrappingTextBoxFlag xmlns:ma14="http://schemas.microsoft.com/office/mac/drawingml/2011/main" val="1"/>
            </a:ext>
          </a:extLst>
        </p:spPr>
        <p:txBody>
          <a:bodyPr lIns="45719" rIns="45719" anchor="ctr"/>
          <a:lstStyle/>
          <a:p>
            <a:pPr marL="425503" marR="141727" indent="-228600" algn="l" defTabSz="457200">
              <a:buSzPct val="60000"/>
              <a:buBlip>
                <a:blip r:embed="rId2"/>
              </a:buBlip>
              <a:defRPr sz="1800">
                <a:solidFill>
                  <a:srgbClr val="005493"/>
                </a:solidFill>
                <a:latin typeface="Arial"/>
                <a:ea typeface="Arial"/>
                <a:cs typeface="Arial"/>
                <a:sym typeface="Arial"/>
              </a:defRPr>
            </a:pPr>
          </a:p>
          <a:p>
            <a:pPr marL="425503" marR="141727" indent="-228600" algn="l" defTabSz="457200">
              <a:buSzPct val="60000"/>
              <a:buBlip>
                <a:blip r:embed="rId2"/>
              </a:buBlip>
              <a:defRPr sz="1800">
                <a:solidFill>
                  <a:srgbClr val="005493"/>
                </a:solidFill>
                <a:latin typeface="Arial"/>
                <a:ea typeface="Arial"/>
                <a:cs typeface="Arial"/>
                <a:sym typeface="Arial"/>
              </a:defRPr>
            </a:pPr>
            <a:r>
              <a:t>Model code &amp; libIGCM interface,</a:t>
            </a:r>
          </a:p>
          <a:p>
            <a:pPr marL="425503" marR="141727" indent="-228600" algn="l" defTabSz="457200">
              <a:buSzPct val="60000"/>
              <a:buBlip>
                <a:blip r:embed="rId2"/>
              </a:buBlip>
              <a:defRPr sz="1800">
                <a:solidFill>
                  <a:srgbClr val="005493"/>
                </a:solidFill>
                <a:latin typeface="Arial"/>
                <a:ea typeface="Arial"/>
                <a:cs typeface="Arial"/>
                <a:sym typeface="Arial"/>
              </a:defRPr>
            </a:pPr>
            <a:r>
              <a:t>Data management,</a:t>
            </a:r>
          </a:p>
          <a:p>
            <a:pPr marL="425503" marR="141727" indent="-228600" algn="l" defTabSz="457200">
              <a:buSzPct val="60000"/>
              <a:buBlip>
                <a:blip r:embed="rId2"/>
              </a:buBlip>
              <a:defRPr sz="1800">
                <a:solidFill>
                  <a:srgbClr val="005493"/>
                </a:solidFill>
                <a:latin typeface="Arial"/>
                <a:ea typeface="Arial"/>
                <a:cs typeface="Arial"/>
                <a:sym typeface="Arial"/>
              </a:defRPr>
            </a:pPr>
            <a:r>
              <a:t>Documentation and trainings,</a:t>
            </a:r>
          </a:p>
          <a:p>
            <a:pPr marL="425503" marR="141727" indent="-228600" algn="l" defTabSz="457200">
              <a:buSzPct val="60000"/>
              <a:buBlip>
                <a:blip r:embed="rId2"/>
              </a:buBlip>
              <a:defRPr sz="1800">
                <a:solidFill>
                  <a:srgbClr val="005493"/>
                </a:solidFill>
                <a:latin typeface="Arial"/>
                <a:ea typeface="Arial"/>
                <a:cs typeface="Arial"/>
                <a:sym typeface="Arial"/>
              </a:defRPr>
            </a:pPr>
            <a:r>
              <a:t>Search API,</a:t>
            </a:r>
          </a:p>
          <a:p>
            <a:pPr marL="425503" marR="141727" indent="-228600" algn="l" defTabSz="457200">
              <a:buSzPct val="60000"/>
              <a:buBlip>
                <a:blip r:embed="rId2"/>
              </a:buBlip>
              <a:defRPr sz="1800">
                <a:solidFill>
                  <a:srgbClr val="005493"/>
                </a:solidFill>
                <a:latin typeface="Arial"/>
                <a:ea typeface="Arial"/>
                <a:cs typeface="Arial"/>
                <a:sym typeface="Arial"/>
              </a:defRPr>
            </a:pPr>
            <a:r>
              <a:t>HERMES,</a:t>
            </a:r>
          </a:p>
          <a:p>
            <a:pPr marL="425503" marR="141727" indent="-228600" algn="l" defTabSz="457200">
              <a:buSzPct val="60000"/>
              <a:buBlip>
                <a:blip r:embed="rId2"/>
              </a:buBlip>
              <a:defRPr sz="1800">
                <a:solidFill>
                  <a:srgbClr val="005493"/>
                </a:solidFill>
                <a:latin typeface="Arial"/>
                <a:ea typeface="Arial"/>
                <a:cs typeface="Arial"/>
                <a:sym typeface="Arial"/>
              </a:defRPr>
            </a:pPr>
            <a:r>
              <a:t>Web (Mapping) Services,</a:t>
            </a:r>
          </a:p>
          <a:p>
            <a:pPr marL="425503" marR="141727" indent="-228600" algn="l" defTabSz="457200">
              <a:buSzPct val="60000"/>
              <a:buBlip>
                <a:blip r:embed="rId2"/>
              </a:buBlip>
              <a:defRPr sz="1800">
                <a:solidFill>
                  <a:srgbClr val="005493"/>
                </a:solidFill>
                <a:latin typeface="Arial"/>
                <a:ea typeface="Arial"/>
                <a:cs typeface="Arial"/>
                <a:sym typeface="Arial"/>
              </a:defRPr>
            </a:pPr>
            <a:r>
              <a:t>(Inter-)Monitoring,</a:t>
            </a:r>
          </a:p>
          <a:p>
            <a:pPr marL="425503" marR="141727" indent="-228600" algn="l" defTabSz="457200">
              <a:buSzPct val="60000"/>
              <a:buBlip>
                <a:blip r:embed="rId2"/>
              </a:buBlip>
              <a:defRPr sz="1800">
                <a:solidFill>
                  <a:srgbClr val="005493"/>
                </a:solidFill>
                <a:latin typeface="Arial"/>
                <a:ea typeface="Arial"/>
                <a:cs typeface="Arial"/>
                <a:sym typeface="Arial"/>
              </a:defRPr>
            </a:pPr>
            <a:r>
              <a:t>Automated atlas.</a:t>
            </a:r>
          </a:p>
        </p:txBody>
      </p:sp>
      <p:sp>
        <p:nvSpPr>
          <p:cNvPr id="252" name="Climate engineer"/>
          <p:cNvSpPr/>
          <p:nvPr/>
        </p:nvSpPr>
        <p:spPr>
          <a:xfrm>
            <a:off x="8677985" y="2807418"/>
            <a:ext cx="3864152" cy="8098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93" y="0"/>
                </a:moveTo>
                <a:lnTo>
                  <a:pt x="19907" y="0"/>
                </a:lnTo>
                <a:cubicBezTo>
                  <a:pt x="20842" y="0"/>
                  <a:pt x="21600" y="3892"/>
                  <a:pt x="21600" y="8693"/>
                </a:cubicBezTo>
                <a:lnTo>
                  <a:pt x="21600" y="21600"/>
                </a:lnTo>
                <a:lnTo>
                  <a:pt x="0" y="21600"/>
                </a:lnTo>
                <a:lnTo>
                  <a:pt x="0" y="8693"/>
                </a:lnTo>
                <a:cubicBezTo>
                  <a:pt x="0" y="3892"/>
                  <a:pt x="758" y="0"/>
                  <a:pt x="1693" y="0"/>
                </a:cubicBezTo>
                <a:close/>
              </a:path>
            </a:pathLst>
          </a:custGeom>
          <a:gradFill>
            <a:gsLst>
              <a:gs pos="0">
                <a:srgbClr val="DD826D"/>
              </a:gs>
              <a:gs pos="100000">
                <a:srgbClr val="FFBFB4"/>
              </a:gs>
            </a:gsLst>
            <a:lin ang="16200000"/>
          </a:gradFill>
          <a:ln>
            <a:solidFill>
              <a:srgbClr val="CD8675"/>
            </a:solidFill>
            <a:bevel/>
          </a:ln>
          <a:extLst>
            <a:ext uri="{C572A759-6A51-4108-AA02-DFA0A04FC94B}">
              <ma14:wrappingTextBoxFlag xmlns:ma14="http://schemas.microsoft.com/office/mac/drawingml/2011/main" val="1"/>
            </a:ext>
          </a:extLst>
        </p:spPr>
        <p:txBody>
          <a:bodyPr lIns="45719" rIns="45719" anchor="ctr"/>
          <a:lstStyle>
            <a:lvl1pPr defTabSz="457200">
              <a:defRPr b="1" sz="2000">
                <a:solidFill>
                  <a:srgbClr val="FF0000"/>
                </a:solidFill>
                <a:latin typeface="Arial"/>
                <a:ea typeface="Arial"/>
                <a:cs typeface="Arial"/>
                <a:sym typeface="Arial"/>
              </a:defRPr>
            </a:lvl1pPr>
          </a:lstStyle>
          <a:p>
            <a:pPr/>
            <a:r>
              <a:t>Climate engineer</a:t>
            </a:r>
          </a:p>
        </p:txBody>
      </p:sp>
      <p:pic>
        <p:nvPicPr>
          <p:cNvPr id="253" name="engrenage.png" descr="engrenage.png"/>
          <p:cNvPicPr>
            <a:picLocks noChangeAspect="1"/>
          </p:cNvPicPr>
          <p:nvPr/>
        </p:nvPicPr>
        <p:blipFill>
          <a:blip r:embed="rId3">
            <a:extLst/>
          </a:blip>
          <a:srcRect l="0" t="0" r="0" b="677"/>
          <a:stretch>
            <a:fillRect/>
          </a:stretch>
        </p:blipFill>
        <p:spPr>
          <a:xfrm>
            <a:off x="11018173" y="6050875"/>
            <a:ext cx="1665361" cy="1652979"/>
          </a:xfrm>
          <a:prstGeom prst="rect">
            <a:avLst/>
          </a:prstGeom>
          <a:ln w="12700">
            <a:miter lim="400000"/>
          </a:ln>
          <a:effectLst>
            <a:outerShdw sx="100000" sy="100000" kx="0" ky="0" algn="b" rotWithShape="0" blurRad="190500" dist="50800" dir="5400000">
              <a:srgbClr val="000000">
                <a:alpha val="53294"/>
              </a:srgbClr>
            </a:outerShdw>
          </a:effectLst>
        </p:spPr>
      </p:pic>
      <p:sp>
        <p:nvSpPr>
          <p:cNvPr id="254" name="Specific simulations, variables, frequency, time periods, etc.,…"/>
          <p:cNvSpPr/>
          <p:nvPr/>
        </p:nvSpPr>
        <p:spPr>
          <a:xfrm>
            <a:off x="387296" y="2807418"/>
            <a:ext cx="3864152" cy="4283841"/>
          </a:xfrm>
          <a:prstGeom prst="roundRect">
            <a:avLst>
              <a:gd name="adj" fmla="val 10509"/>
            </a:avLst>
          </a:prstGeom>
          <a:gradFill>
            <a:gsLst>
              <a:gs pos="0">
                <a:srgbClr val="D4CBE0"/>
              </a:gs>
              <a:gs pos="35000">
                <a:srgbClr val="E0DAE9"/>
              </a:gs>
              <a:gs pos="100000">
                <a:srgbClr val="F3F0F7"/>
              </a:gs>
            </a:gsLst>
            <a:lin ang="16200000"/>
          </a:gradFill>
          <a:ln>
            <a:solidFill>
              <a:srgbClr val="CD8675"/>
            </a:solidFill>
            <a:bevel/>
          </a:ln>
          <a:extLst>
            <a:ext uri="{C572A759-6A51-4108-AA02-DFA0A04FC94B}">
              <ma14:wrappingTextBoxFlag xmlns:ma14="http://schemas.microsoft.com/office/mac/drawingml/2011/main" val="1"/>
            </a:ext>
          </a:extLst>
        </p:spPr>
        <p:txBody>
          <a:bodyPr lIns="45719" rIns="45719" anchor="ctr"/>
          <a:lstStyle/>
          <a:p>
            <a:pPr marL="425503" marR="141727" indent="-228600" algn="l" defTabSz="457200">
              <a:buSzPct val="60000"/>
              <a:buBlip>
                <a:blip r:embed="rId2"/>
              </a:buBlip>
              <a:defRPr sz="1800">
                <a:solidFill>
                  <a:srgbClr val="005493"/>
                </a:solidFill>
                <a:latin typeface="Arial"/>
                <a:ea typeface="Arial"/>
                <a:cs typeface="Arial"/>
                <a:sym typeface="Arial"/>
              </a:defRPr>
            </a:pPr>
          </a:p>
          <a:p>
            <a:pPr marL="425503" marR="141727" indent="-228600" algn="l" defTabSz="457200">
              <a:buSzPct val="60000"/>
              <a:buBlip>
                <a:blip r:embed="rId2"/>
              </a:buBlip>
              <a:defRPr sz="1800">
                <a:solidFill>
                  <a:srgbClr val="005493"/>
                </a:solidFill>
                <a:latin typeface="Arial"/>
                <a:ea typeface="Arial"/>
                <a:cs typeface="Arial"/>
                <a:sym typeface="Arial"/>
              </a:defRPr>
            </a:pPr>
          </a:p>
          <a:p>
            <a:pPr marL="425503" marR="141727" indent="-228600" algn="l" defTabSz="457200">
              <a:buSzPct val="60000"/>
              <a:buBlip>
                <a:blip r:embed="rId2"/>
              </a:buBlip>
              <a:defRPr sz="1800">
                <a:solidFill>
                  <a:srgbClr val="005493"/>
                </a:solidFill>
                <a:latin typeface="Arial"/>
                <a:ea typeface="Arial"/>
                <a:cs typeface="Arial"/>
                <a:sym typeface="Arial"/>
              </a:defRPr>
            </a:pPr>
          </a:p>
          <a:p>
            <a:pPr marL="425503" marR="141727" indent="-228600" algn="l" defTabSz="457200">
              <a:buSzPct val="60000"/>
              <a:buBlip>
                <a:blip r:embed="rId2"/>
              </a:buBlip>
              <a:defRPr sz="1800">
                <a:solidFill>
                  <a:srgbClr val="005493"/>
                </a:solidFill>
                <a:latin typeface="Arial"/>
                <a:ea typeface="Arial"/>
                <a:cs typeface="Arial"/>
                <a:sym typeface="Arial"/>
              </a:defRPr>
            </a:pPr>
            <a:r>
              <a:t>Specific simulations, variables, frequency, time periods, etc.,</a:t>
            </a:r>
          </a:p>
          <a:p>
            <a:pPr marL="425503" marR="141727" indent="-228600" algn="l" defTabSz="457200">
              <a:buSzPct val="60000"/>
              <a:buBlip>
                <a:blip r:embed="rId2"/>
              </a:buBlip>
              <a:defRPr sz="1800">
                <a:solidFill>
                  <a:srgbClr val="005493"/>
                </a:solidFill>
                <a:latin typeface="Arial"/>
                <a:ea typeface="Arial"/>
                <a:cs typeface="Arial"/>
                <a:sym typeface="Arial"/>
              </a:defRPr>
            </a:pPr>
            <a:r>
              <a:t>to run their simulations,</a:t>
            </a:r>
          </a:p>
          <a:p>
            <a:pPr marL="425503" marR="141727" indent="-228600" algn="l" defTabSz="457200">
              <a:buSzPct val="60000"/>
              <a:buBlip>
                <a:blip r:embed="rId2"/>
              </a:buBlip>
              <a:defRPr sz="1800">
                <a:solidFill>
                  <a:srgbClr val="005493"/>
                </a:solidFill>
                <a:latin typeface="Arial"/>
                <a:ea typeface="Arial"/>
                <a:cs typeface="Arial"/>
                <a:sym typeface="Arial"/>
              </a:defRPr>
            </a:pPr>
            <a:r>
              <a:t>Overviews on data with simple graphics or maps,</a:t>
            </a:r>
          </a:p>
          <a:p>
            <a:pPr marL="425503" marR="141727" indent="-228600" algn="l" defTabSz="457200">
              <a:buSzPct val="60000"/>
              <a:buBlip>
                <a:blip r:embed="rId2"/>
              </a:buBlip>
              <a:defRPr sz="1800">
                <a:solidFill>
                  <a:srgbClr val="005493"/>
                </a:solidFill>
                <a:latin typeface="Arial"/>
                <a:ea typeface="Arial"/>
                <a:cs typeface="Arial"/>
                <a:sym typeface="Arial"/>
              </a:defRPr>
            </a:pPr>
            <a:r>
              <a:t>Complex analyses using different languages (R, Python, Ferret, etc.)</a:t>
            </a:r>
          </a:p>
          <a:p>
            <a:pPr marL="425503" marR="141727" indent="-228600" algn="l" defTabSz="457200">
              <a:buSzPct val="60000"/>
              <a:buBlip>
                <a:blip r:embed="rId2"/>
              </a:buBlip>
              <a:defRPr sz="1800">
                <a:solidFill>
                  <a:srgbClr val="005493"/>
                </a:solidFill>
                <a:latin typeface="Arial"/>
                <a:ea typeface="Arial"/>
                <a:cs typeface="Arial"/>
                <a:sym typeface="Arial"/>
              </a:defRPr>
            </a:pPr>
            <a:r>
              <a:t>Reproducibility of their analyses</a:t>
            </a:r>
          </a:p>
          <a:p>
            <a:pPr marL="425503" marR="141727" indent="-228600" algn="l" defTabSz="457200">
              <a:buSzPct val="60000"/>
              <a:buBlip>
                <a:blip r:embed="rId2"/>
              </a:buBlip>
              <a:defRPr sz="1800">
                <a:solidFill>
                  <a:srgbClr val="005493"/>
                </a:solidFill>
                <a:latin typeface="Arial"/>
                <a:ea typeface="Arial"/>
                <a:cs typeface="Arial"/>
                <a:sym typeface="Arial"/>
              </a:defRPr>
            </a:pPr>
            <a:r>
              <a:t>Analyse reproducibility.</a:t>
            </a:r>
          </a:p>
        </p:txBody>
      </p:sp>
      <p:sp>
        <p:nvSpPr>
          <p:cNvPr id="255" name="Researcher"/>
          <p:cNvSpPr/>
          <p:nvPr/>
        </p:nvSpPr>
        <p:spPr>
          <a:xfrm>
            <a:off x="387296" y="2807418"/>
            <a:ext cx="3864152" cy="8098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93" y="0"/>
                </a:moveTo>
                <a:lnTo>
                  <a:pt x="19907" y="0"/>
                </a:lnTo>
                <a:cubicBezTo>
                  <a:pt x="20842" y="0"/>
                  <a:pt x="21600" y="3892"/>
                  <a:pt x="21600" y="8693"/>
                </a:cubicBezTo>
                <a:lnTo>
                  <a:pt x="21600" y="21600"/>
                </a:lnTo>
                <a:lnTo>
                  <a:pt x="0" y="21600"/>
                </a:lnTo>
                <a:lnTo>
                  <a:pt x="0" y="8693"/>
                </a:lnTo>
                <a:cubicBezTo>
                  <a:pt x="0" y="3892"/>
                  <a:pt x="758" y="0"/>
                  <a:pt x="1693" y="0"/>
                </a:cubicBezTo>
                <a:close/>
              </a:path>
            </a:pathLst>
          </a:custGeom>
          <a:gradFill>
            <a:gsLst>
              <a:gs pos="0">
                <a:srgbClr val="D4CBE0"/>
              </a:gs>
              <a:gs pos="35000">
                <a:srgbClr val="E0DAE9"/>
              </a:gs>
              <a:gs pos="100000">
                <a:srgbClr val="F3F0F7"/>
              </a:gs>
            </a:gsLst>
            <a:lin ang="16200000"/>
          </a:gradFill>
          <a:ln>
            <a:solidFill>
              <a:srgbClr val="CD8675"/>
            </a:solidFill>
            <a:bevel/>
          </a:ln>
          <a:extLst>
            <a:ext uri="{C572A759-6A51-4108-AA02-DFA0A04FC94B}">
              <ma14:wrappingTextBoxFlag xmlns:ma14="http://schemas.microsoft.com/office/mac/drawingml/2011/main" val="1"/>
            </a:ext>
          </a:extLst>
        </p:spPr>
        <p:txBody>
          <a:bodyPr lIns="45719" rIns="45719" anchor="ctr"/>
          <a:lstStyle>
            <a:lvl1pPr defTabSz="457200">
              <a:defRPr b="1" sz="2000">
                <a:solidFill>
                  <a:srgbClr val="0433FF"/>
                </a:solidFill>
                <a:latin typeface="Arial"/>
                <a:ea typeface="Arial"/>
                <a:cs typeface="Arial"/>
                <a:sym typeface="Arial"/>
              </a:defRPr>
            </a:lvl1pPr>
          </a:lstStyle>
          <a:p>
            <a:pPr/>
            <a:r>
              <a:t>Researcher</a:t>
            </a:r>
          </a:p>
        </p:txBody>
      </p:sp>
      <p:pic>
        <p:nvPicPr>
          <p:cNvPr id="256" name="neox-ampoule-2.png" descr="neox-ampoule-2.png"/>
          <p:cNvPicPr>
            <a:picLocks noChangeAspect="1"/>
          </p:cNvPicPr>
          <p:nvPr/>
        </p:nvPicPr>
        <p:blipFill>
          <a:blip r:embed="rId4">
            <a:extLst/>
          </a:blip>
          <a:srcRect l="13435" t="0" r="0" b="14163"/>
          <a:stretch>
            <a:fillRect/>
          </a:stretch>
        </p:blipFill>
        <p:spPr>
          <a:xfrm>
            <a:off x="3343286" y="5829295"/>
            <a:ext cx="1317531" cy="1960921"/>
          </a:xfrm>
          <a:prstGeom prst="rect">
            <a:avLst/>
          </a:prstGeom>
          <a:ln w="12700">
            <a:miter lim="400000"/>
          </a:ln>
          <a:effectLst>
            <a:outerShdw sx="100000" sy="100000" kx="0" ky="0" algn="b" rotWithShape="0" blurRad="190500" dist="50800" dir="5400000">
              <a:srgbClr val="000000">
                <a:alpha val="53294"/>
              </a:srgbClr>
            </a:outerShdw>
          </a:effectLst>
        </p:spPr>
      </p:pic>
      <p:sp>
        <p:nvSpPr>
          <p:cNvPr id="257" name="Clarifying access to available data,…"/>
          <p:cNvSpPr/>
          <p:nvPr/>
        </p:nvSpPr>
        <p:spPr>
          <a:xfrm>
            <a:off x="4530390" y="2807418"/>
            <a:ext cx="3868653" cy="4283841"/>
          </a:xfrm>
          <a:prstGeom prst="roundRect">
            <a:avLst>
              <a:gd name="adj" fmla="val 10509"/>
            </a:avLst>
          </a:prstGeom>
          <a:gradFill>
            <a:gsLst>
              <a:gs pos="0">
                <a:srgbClr val="FFDEAD"/>
              </a:gs>
              <a:gs pos="35000">
                <a:srgbClr val="FFE7C5"/>
              </a:gs>
              <a:gs pos="100000">
                <a:srgbClr val="FFF5E8"/>
              </a:gs>
            </a:gsLst>
            <a:lin ang="16200000"/>
          </a:gradFill>
          <a:ln>
            <a:solidFill>
              <a:srgbClr val="CD8675"/>
            </a:solidFill>
            <a:bevel/>
          </a:ln>
          <a:extLst>
            <a:ext uri="{C572A759-6A51-4108-AA02-DFA0A04FC94B}">
              <ma14:wrappingTextBoxFlag xmlns:ma14="http://schemas.microsoft.com/office/mac/drawingml/2011/main" val="1"/>
            </a:ext>
          </a:extLst>
        </p:spPr>
        <p:txBody>
          <a:bodyPr lIns="45719" rIns="45719" anchor="ctr"/>
          <a:lstStyle/>
          <a:p>
            <a:pPr marL="425503" marR="141727" indent="-228600" algn="l" defTabSz="457200">
              <a:buSzPct val="60000"/>
              <a:buBlip>
                <a:blip r:embed="rId2"/>
              </a:buBlip>
              <a:defRPr sz="1800">
                <a:solidFill>
                  <a:srgbClr val="005493"/>
                </a:solidFill>
                <a:latin typeface="Arial"/>
                <a:ea typeface="Arial"/>
                <a:cs typeface="Arial"/>
                <a:sym typeface="Arial"/>
              </a:defRPr>
            </a:pPr>
            <a:r>
              <a:t>Clarifying access to available data,</a:t>
            </a:r>
          </a:p>
          <a:p>
            <a:pPr marL="425503" marR="141727" indent="-228600" algn="l" defTabSz="457200">
              <a:buSzPct val="60000"/>
              <a:buBlip>
                <a:blip r:embed="rId2"/>
              </a:buBlip>
              <a:defRPr sz="1800">
                <a:solidFill>
                  <a:srgbClr val="005493"/>
                </a:solidFill>
                <a:latin typeface="Arial"/>
                <a:ea typeface="Arial"/>
                <a:cs typeface="Arial"/>
                <a:sym typeface="Arial"/>
              </a:defRPr>
            </a:pPr>
            <a:r>
              <a:t>Simplifying simulations runs,</a:t>
            </a:r>
          </a:p>
          <a:p>
            <a:pPr marL="425503" marR="141727" indent="-228600" algn="l" defTabSz="457200">
              <a:buSzPct val="60000"/>
              <a:buBlip>
                <a:blip r:embed="rId2"/>
              </a:buBlip>
              <a:defRPr sz="1800">
                <a:solidFill>
                  <a:srgbClr val="005493"/>
                </a:solidFill>
                <a:latin typeface="Arial"/>
                <a:ea typeface="Arial"/>
                <a:cs typeface="Arial"/>
                <a:sym typeface="Arial"/>
              </a:defRPr>
            </a:pPr>
            <a:r>
              <a:t>Automating recurring needs (means, anomalies, etc.),</a:t>
            </a:r>
          </a:p>
          <a:p>
            <a:pPr marL="425503" marR="141727" indent="-228600" algn="l" defTabSz="457200">
              <a:buSzPct val="60000"/>
              <a:buBlip>
                <a:blip r:embed="rId2"/>
              </a:buBlip>
              <a:defRPr sz="1800">
                <a:solidFill>
                  <a:srgbClr val="005493"/>
                </a:solidFill>
                <a:latin typeface="Arial"/>
                <a:ea typeface="Arial"/>
                <a:cs typeface="Arial"/>
                <a:sym typeface="Arial"/>
              </a:defRPr>
            </a:pPr>
            <a:r>
              <a:t>Applying specific script,</a:t>
            </a:r>
          </a:p>
          <a:p>
            <a:pPr marL="425503" marR="141727" indent="-228600" algn="l" defTabSz="457200">
              <a:buSzPct val="60000"/>
              <a:buBlip>
                <a:blip r:embed="rId2"/>
              </a:buBlip>
              <a:defRPr sz="1800">
                <a:solidFill>
                  <a:srgbClr val="005493"/>
                </a:solidFill>
                <a:latin typeface="Arial"/>
                <a:ea typeface="Arial"/>
                <a:cs typeface="Arial"/>
                <a:sym typeface="Arial"/>
              </a:defRPr>
            </a:pPr>
            <a:r>
              <a:t>Ensuring support and data management.</a:t>
            </a:r>
          </a:p>
        </p:txBody>
      </p:sp>
      <p:sp>
        <p:nvSpPr>
          <p:cNvPr id="258" name="Researcher-friendly platform"/>
          <p:cNvSpPr/>
          <p:nvPr/>
        </p:nvSpPr>
        <p:spPr>
          <a:xfrm>
            <a:off x="4530390" y="2807418"/>
            <a:ext cx="3868653" cy="8107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93" y="0"/>
                </a:moveTo>
                <a:lnTo>
                  <a:pt x="19907" y="0"/>
                </a:lnTo>
                <a:cubicBezTo>
                  <a:pt x="20842" y="0"/>
                  <a:pt x="21600" y="3892"/>
                  <a:pt x="21600" y="8693"/>
                </a:cubicBezTo>
                <a:lnTo>
                  <a:pt x="21600" y="21600"/>
                </a:lnTo>
                <a:lnTo>
                  <a:pt x="0" y="21600"/>
                </a:lnTo>
                <a:lnTo>
                  <a:pt x="0" y="8693"/>
                </a:lnTo>
                <a:cubicBezTo>
                  <a:pt x="0" y="3892"/>
                  <a:pt x="758" y="0"/>
                  <a:pt x="1693" y="0"/>
                </a:cubicBezTo>
                <a:close/>
              </a:path>
            </a:pathLst>
          </a:custGeom>
          <a:gradFill>
            <a:gsLst>
              <a:gs pos="0">
                <a:srgbClr val="FFDEAD"/>
              </a:gs>
              <a:gs pos="35000">
                <a:srgbClr val="FFE7C5"/>
              </a:gs>
              <a:gs pos="100000">
                <a:srgbClr val="FFF5E8"/>
              </a:gs>
            </a:gsLst>
            <a:lin ang="16200000"/>
          </a:gradFill>
          <a:ln>
            <a:solidFill>
              <a:srgbClr val="CD8675"/>
            </a:solidFill>
            <a:bevel/>
          </a:ln>
          <a:extLst>
            <a:ext uri="{C572A759-6A51-4108-AA02-DFA0A04FC94B}">
              <ma14:wrappingTextBoxFlag xmlns:ma14="http://schemas.microsoft.com/office/mac/drawingml/2011/main" val="1"/>
            </a:ext>
          </a:extLst>
        </p:spPr>
        <p:txBody>
          <a:bodyPr lIns="45719" rIns="45719" anchor="ctr"/>
          <a:lstStyle>
            <a:lvl1pPr defTabSz="457200">
              <a:defRPr b="1" sz="2000">
                <a:solidFill>
                  <a:srgbClr val="FF9300"/>
                </a:solidFill>
                <a:latin typeface="Arial"/>
                <a:ea typeface="Arial"/>
                <a:cs typeface="Arial"/>
                <a:sym typeface="Arial"/>
              </a:defRPr>
            </a:lvl1pPr>
          </a:lstStyle>
          <a:p>
            <a:pPr/>
            <a:r>
              <a:t>Researcher-friendly platform</a:t>
            </a:r>
          </a:p>
        </p:txBody>
      </p:sp>
      <p:pic>
        <p:nvPicPr>
          <p:cNvPr id="259" name="image4.png" descr="image4.png"/>
          <p:cNvPicPr>
            <a:picLocks noChangeAspect="1"/>
          </p:cNvPicPr>
          <p:nvPr/>
        </p:nvPicPr>
        <p:blipFill>
          <a:blip r:embed="rId5">
            <a:extLst/>
          </a:blip>
          <a:stretch>
            <a:fillRect/>
          </a:stretch>
        </p:blipFill>
        <p:spPr>
          <a:xfrm>
            <a:off x="6624983" y="6124579"/>
            <a:ext cx="1665676" cy="1665676"/>
          </a:xfrm>
          <a:prstGeom prst="rect">
            <a:avLst/>
          </a:prstGeom>
          <a:ln w="12700">
            <a:miter lim="400000"/>
          </a:ln>
          <a:effectLst>
            <a:outerShdw sx="100000" sy="100000" kx="0" ky="0" algn="b" rotWithShape="0" blurRad="190500" dist="50800" dir="5400000">
              <a:srgbClr val="000000">
                <a:alpha val="53294"/>
              </a:srgbClr>
            </a:outerShdw>
          </a:effectLst>
        </p:spPr>
      </p:pic>
      <p:pic>
        <p:nvPicPr>
          <p:cNvPr id="263" name="Ligne de connexion" descr="Ligne de connexion"/>
          <p:cNvPicPr>
            <a:picLocks noChangeAspect="0"/>
          </p:cNvPicPr>
          <p:nvPr/>
        </p:nvPicPr>
        <p:blipFill>
          <a:blip r:embed="rId6">
            <a:extLst/>
          </a:blip>
          <a:stretch>
            <a:fillRect/>
          </a:stretch>
        </p:blipFill>
        <p:spPr>
          <a:xfrm>
            <a:off x="4281231" y="7241246"/>
            <a:ext cx="2389633" cy="643513"/>
          </a:xfrm>
          <a:prstGeom prst="rect">
            <a:avLst/>
          </a:prstGeom>
        </p:spPr>
      </p:pic>
      <p:pic>
        <p:nvPicPr>
          <p:cNvPr id="265" name="Ligne de connexion" descr="Ligne de connexion"/>
          <p:cNvPicPr>
            <a:picLocks noChangeAspect="0"/>
          </p:cNvPicPr>
          <p:nvPr/>
        </p:nvPicPr>
        <p:blipFill>
          <a:blip r:embed="rId7">
            <a:extLst/>
          </a:blip>
          <a:stretch>
            <a:fillRect/>
          </a:stretch>
        </p:blipFill>
        <p:spPr>
          <a:xfrm>
            <a:off x="8327656" y="7224391"/>
            <a:ext cx="2597009" cy="635476"/>
          </a:xfrm>
          <a:prstGeom prst="rect">
            <a:avLst/>
          </a:prstGeom>
        </p:spPr>
      </p:pic>
      <p:sp>
        <p:nvSpPr>
          <p:cNvPr id="262" name="How to improve support for climate analyses?"/>
          <p:cNvSpPr/>
          <p:nvPr/>
        </p:nvSpPr>
        <p:spPr>
          <a:xfrm>
            <a:off x="243805" y="970992"/>
            <a:ext cx="12517191" cy="4844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57200">
              <a:defRPr b="1" sz="2600">
                <a:solidFill>
                  <a:srgbClr val="1771A9"/>
                </a:solidFill>
                <a:latin typeface="Arial"/>
                <a:ea typeface="Arial"/>
                <a:cs typeface="Arial"/>
                <a:sym typeface="Arial"/>
              </a:defRPr>
            </a:lvl1pPr>
          </a:lstStyle>
          <a:p>
            <a:pPr/>
            <a:r>
              <a:t>How to improve support for climate analyses?</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8" name="Numéro de diapositive"/>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69" name="CliMAF"/>
          <p:cNvSpPr/>
          <p:nvPr>
            <p:ph type="title"/>
          </p:nvPr>
        </p:nvSpPr>
        <p:spPr>
          <a:prstGeom prst="rect">
            <a:avLst/>
          </a:prstGeom>
        </p:spPr>
        <p:txBody>
          <a:bodyPr/>
          <a:lstStyle/>
          <a:p>
            <a:pPr/>
            <a:r>
              <a:t>CliMAF</a:t>
            </a:r>
          </a:p>
        </p:txBody>
      </p:sp>
      <p:sp>
        <p:nvSpPr>
          <p:cNvPr id="270" name="Rectangle 24"/>
          <p:cNvSpPr/>
          <p:nvPr/>
        </p:nvSpPr>
        <p:spPr>
          <a:xfrm>
            <a:off x="-1" y="1649370"/>
            <a:ext cx="13004801" cy="4667685"/>
          </a:xfrm>
          <a:prstGeom prst="rect">
            <a:avLst/>
          </a:prstGeom>
          <a:solidFill>
            <a:srgbClr val="000000"/>
          </a:solidFill>
          <a:ln w="12700">
            <a:miter lim="400000"/>
          </a:ln>
        </p:spPr>
        <p:txBody>
          <a:bodyPr lIns="65023" tIns="65023" rIns="65023" bIns="65023" anchor="ctr"/>
          <a:lstStyle/>
          <a:p>
            <a:pPr defTabSz="650240">
              <a:defRPr sz="2400">
                <a:solidFill>
                  <a:srgbClr val="FFFFFF"/>
                </a:solidFill>
                <a:latin typeface="Calibri"/>
                <a:ea typeface="Calibri"/>
                <a:cs typeface="Calibri"/>
                <a:sym typeface="Calibri"/>
              </a:defRPr>
            </a:pPr>
          </a:p>
        </p:txBody>
      </p:sp>
      <p:pic>
        <p:nvPicPr>
          <p:cNvPr id="271" name="Image 5" descr="Image 5"/>
          <p:cNvPicPr>
            <a:picLocks noChangeAspect="1"/>
          </p:cNvPicPr>
          <p:nvPr/>
        </p:nvPicPr>
        <p:blipFill>
          <a:blip r:embed="rId2">
            <a:extLst/>
          </a:blip>
          <a:srcRect l="8262" t="0" r="0" b="0"/>
          <a:stretch>
            <a:fillRect/>
          </a:stretch>
        </p:blipFill>
        <p:spPr>
          <a:xfrm>
            <a:off x="3429018" y="1649372"/>
            <a:ext cx="6893989" cy="4667683"/>
          </a:xfrm>
          <a:prstGeom prst="rect">
            <a:avLst/>
          </a:prstGeom>
          <a:ln w="12700">
            <a:miter lim="400000"/>
          </a:ln>
        </p:spPr>
      </p:pic>
      <p:pic>
        <p:nvPicPr>
          <p:cNvPr id="272" name="Image 12" descr="Image 12"/>
          <p:cNvPicPr>
            <a:picLocks noChangeAspect="1"/>
          </p:cNvPicPr>
          <p:nvPr/>
        </p:nvPicPr>
        <p:blipFill>
          <a:blip r:embed="rId3">
            <a:extLst/>
          </a:blip>
          <a:stretch>
            <a:fillRect/>
          </a:stretch>
        </p:blipFill>
        <p:spPr>
          <a:xfrm>
            <a:off x="5603855" y="5952745"/>
            <a:ext cx="1624793" cy="728619"/>
          </a:xfrm>
          <a:prstGeom prst="rect">
            <a:avLst/>
          </a:prstGeom>
          <a:ln w="12700">
            <a:miter lim="400000"/>
          </a:ln>
        </p:spPr>
      </p:pic>
      <p:sp>
        <p:nvSpPr>
          <p:cNvPr id="273" name="Rectangle 1"/>
          <p:cNvSpPr/>
          <p:nvPr/>
        </p:nvSpPr>
        <p:spPr>
          <a:xfrm>
            <a:off x="847" y="4058345"/>
            <a:ext cx="13004801" cy="1600823"/>
          </a:xfrm>
          <a:prstGeom prst="rect">
            <a:avLst/>
          </a:prstGeom>
          <a:solidFill>
            <a:srgbClr val="D9D9D9">
              <a:alpha val="18000"/>
            </a:srgbClr>
          </a:solidFill>
          <a:ln w="12700">
            <a:miter lim="400000"/>
          </a:ln>
          <a:effectLst>
            <a:outerShdw sx="100000" sy="100000" kx="0" ky="0" algn="b" rotWithShape="0" blurRad="50800" dist="25400" dir="5400000">
              <a:srgbClr val="000000">
                <a:alpha val="35000"/>
              </a:srgbClr>
            </a:outerShdw>
          </a:effectLst>
        </p:spPr>
        <p:txBody>
          <a:bodyPr lIns="65023" tIns="65023" rIns="65023" bIns="65023" anchor="ctr"/>
          <a:lstStyle/>
          <a:p>
            <a:pPr defTabSz="650240">
              <a:defRPr sz="2400">
                <a:solidFill>
                  <a:srgbClr val="F2F2F2"/>
                </a:solidFill>
                <a:latin typeface="Avenir Book"/>
                <a:ea typeface="Avenir Book"/>
                <a:cs typeface="Avenir Book"/>
                <a:sym typeface="Avenir Book"/>
              </a:defRPr>
            </a:pPr>
          </a:p>
        </p:txBody>
      </p:sp>
      <p:pic>
        <p:nvPicPr>
          <p:cNvPr id="274" name="Image 16" descr="Image 16"/>
          <p:cNvPicPr>
            <a:picLocks noChangeAspect="1"/>
          </p:cNvPicPr>
          <p:nvPr/>
        </p:nvPicPr>
        <p:blipFill>
          <a:blip r:embed="rId4">
            <a:extLst/>
          </a:blip>
          <a:stretch>
            <a:fillRect/>
          </a:stretch>
        </p:blipFill>
        <p:spPr>
          <a:xfrm>
            <a:off x="8898730" y="8681438"/>
            <a:ext cx="3925205" cy="584863"/>
          </a:xfrm>
          <a:prstGeom prst="rect">
            <a:avLst/>
          </a:prstGeom>
          <a:ln w="12700">
            <a:miter lim="400000"/>
          </a:ln>
        </p:spPr>
      </p:pic>
      <p:sp>
        <p:nvSpPr>
          <p:cNvPr id="275" name="ZoneTexte 9"/>
          <p:cNvSpPr/>
          <p:nvPr/>
        </p:nvSpPr>
        <p:spPr>
          <a:xfrm>
            <a:off x="1425183" y="4032206"/>
            <a:ext cx="10103282" cy="16540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650240">
              <a:defRPr sz="4400">
                <a:solidFill>
                  <a:srgbClr val="FFFFFF"/>
                </a:solidFill>
                <a:latin typeface="Avenir Heavy"/>
                <a:ea typeface="Avenir Heavy"/>
                <a:cs typeface="Avenir Heavy"/>
                <a:sym typeface="Avenir Heavy"/>
              </a:defRPr>
            </a:lvl1pPr>
          </a:lstStyle>
          <a:p>
            <a:pPr/>
            <a:r>
              <a:t>CliMAF Earth System Model Evaluation Platform</a:t>
            </a:r>
          </a:p>
        </p:txBody>
      </p:sp>
      <p:sp>
        <p:nvSpPr>
          <p:cNvPr id="276" name="ZoneTexte 8"/>
          <p:cNvSpPr/>
          <p:nvPr/>
        </p:nvSpPr>
        <p:spPr>
          <a:xfrm>
            <a:off x="3110483" y="7250448"/>
            <a:ext cx="6634203" cy="831278"/>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457200">
              <a:defRPr sz="2400">
                <a:solidFill>
                  <a:srgbClr val="1771A9"/>
                </a:solidFill>
                <a:latin typeface="Arial"/>
                <a:ea typeface="Arial"/>
                <a:cs typeface="Arial"/>
                <a:sym typeface="Arial"/>
              </a:defRPr>
            </a:lvl1pPr>
          </a:lstStyle>
          <a:p>
            <a:pPr/>
            <a:r>
              <a:t>Evaluating/comparing a set of simulations/models on CICLAD</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8" name="Numéro de diapositive"/>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79" name="CliMAF"/>
          <p:cNvSpPr/>
          <p:nvPr>
            <p:ph type="title"/>
          </p:nvPr>
        </p:nvSpPr>
        <p:spPr>
          <a:prstGeom prst="rect">
            <a:avLst/>
          </a:prstGeom>
        </p:spPr>
        <p:txBody>
          <a:bodyPr/>
          <a:lstStyle/>
          <a:p>
            <a:pPr/>
            <a:r>
              <a:t>CliMAF</a:t>
            </a:r>
          </a:p>
        </p:txBody>
      </p:sp>
      <p:sp>
        <p:nvSpPr>
          <p:cNvPr id="280" name="The C-ESM-EP — Definition"/>
          <p:cNvSpPr/>
          <p:nvPr/>
        </p:nvSpPr>
        <p:spPr>
          <a:xfrm>
            <a:off x="243805" y="970992"/>
            <a:ext cx="12517191" cy="4844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57200">
              <a:defRPr b="1" sz="2600">
                <a:solidFill>
                  <a:srgbClr val="1771A9"/>
                </a:solidFill>
                <a:latin typeface="Arial"/>
                <a:ea typeface="Arial"/>
                <a:cs typeface="Arial"/>
                <a:sym typeface="Arial"/>
              </a:defRPr>
            </a:lvl1pPr>
          </a:lstStyle>
          <a:p>
            <a:pPr/>
            <a:r>
              <a:t>The C-ESM-EP — Definition</a:t>
            </a:r>
          </a:p>
        </p:txBody>
      </p:sp>
      <p:sp>
        <p:nvSpPr>
          <p:cNvPr id="281" name="ZoneTexte 9"/>
          <p:cNvSpPr/>
          <p:nvPr/>
        </p:nvSpPr>
        <p:spPr>
          <a:xfrm>
            <a:off x="1235244" y="3137896"/>
            <a:ext cx="10534312" cy="4056247"/>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595347" indent="-321027" algn="just" defTabSz="457200">
              <a:buSzPct val="60000"/>
              <a:buBlip>
                <a:blip r:embed="rId2"/>
              </a:buBlip>
              <a:defRPr sz="2600">
                <a:solidFill>
                  <a:srgbClr val="1771A9"/>
                </a:solidFill>
                <a:latin typeface="Arial"/>
                <a:ea typeface="Arial"/>
                <a:cs typeface="Arial"/>
                <a:sym typeface="Arial"/>
              </a:defRPr>
            </a:pPr>
            <a:r>
              <a:t>A predefined – community validated (IPSL-CNRM-CERFACS) set of evaluation diagnostics by component/thematic</a:t>
            </a:r>
          </a:p>
          <a:p>
            <a:pPr marL="595347" indent="-321027" algn="just" defTabSz="457200">
              <a:buSzPct val="60000"/>
              <a:buBlip>
                <a:blip r:embed="rId2"/>
              </a:buBlip>
              <a:defRPr sz="2600">
                <a:solidFill>
                  <a:srgbClr val="1771A9"/>
                </a:solidFill>
                <a:latin typeface="Arial"/>
                <a:ea typeface="Arial"/>
                <a:cs typeface="Arial"/>
                <a:sym typeface="Arial"/>
              </a:defRPr>
            </a:pPr>
          </a:p>
          <a:p>
            <a:pPr marL="595347" indent="-321027" algn="just" defTabSz="457200">
              <a:buSzPct val="60000"/>
              <a:buBlip>
                <a:blip r:embed="rId2"/>
              </a:buBlip>
              <a:defRPr sz="2600">
                <a:solidFill>
                  <a:srgbClr val="1771A9"/>
                </a:solidFill>
                <a:latin typeface="Arial"/>
                <a:ea typeface="Arial"/>
                <a:cs typeface="Arial"/>
                <a:sym typeface="Arial"/>
              </a:defRPr>
            </a:pPr>
            <a:r>
              <a:t>An efficient way to systematically compare results of different simulations while benefiting from ways to finess the diagnostics (choosing the periods for a set of diagnostics, controlling the plot parameters…)</a:t>
            </a:r>
          </a:p>
          <a:p>
            <a:pPr marL="595347" indent="-321027" algn="just" defTabSz="457200">
              <a:buSzPct val="60000"/>
              <a:buBlip>
                <a:blip r:embed="rId2"/>
              </a:buBlip>
              <a:defRPr sz="2600">
                <a:solidFill>
                  <a:srgbClr val="1771A9"/>
                </a:solidFill>
                <a:latin typeface="Arial"/>
                <a:ea typeface="Arial"/>
                <a:cs typeface="Arial"/>
                <a:sym typeface="Arial"/>
              </a:defRPr>
            </a:pPr>
          </a:p>
          <a:p>
            <a:pPr marL="595347" indent="-321027" algn="just" defTabSz="457200">
              <a:buSzPct val="60000"/>
              <a:buBlip>
                <a:blip r:embed="rId2"/>
              </a:buBlip>
              <a:defRPr sz="2600">
                <a:solidFill>
                  <a:srgbClr val="1771A9"/>
                </a:solidFill>
                <a:latin typeface="Arial"/>
                <a:ea typeface="Arial"/>
                <a:cs typeface="Arial"/>
                <a:sym typeface="Arial"/>
              </a:defRPr>
            </a:pPr>
            <a:r>
              <a:t>A front HTML page with links to the html pages of the atlases of the different components/thematics.</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3" name="Numéro de diapositive"/>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84" name="CliMAF"/>
          <p:cNvSpPr/>
          <p:nvPr>
            <p:ph type="title"/>
          </p:nvPr>
        </p:nvSpPr>
        <p:spPr>
          <a:prstGeom prst="rect">
            <a:avLst/>
          </a:prstGeom>
        </p:spPr>
        <p:txBody>
          <a:bodyPr/>
          <a:lstStyle/>
          <a:p>
            <a:pPr/>
            <a:r>
              <a:t>CliMAF</a:t>
            </a:r>
          </a:p>
        </p:txBody>
      </p:sp>
      <p:pic>
        <p:nvPicPr>
          <p:cNvPr id="285" name="Image 1" descr="Image 1"/>
          <p:cNvPicPr>
            <a:picLocks noChangeAspect="0"/>
          </p:cNvPicPr>
          <p:nvPr/>
        </p:nvPicPr>
        <p:blipFill>
          <a:blip r:embed="rId2">
            <a:extLst/>
          </a:blip>
          <a:stretch>
            <a:fillRect/>
          </a:stretch>
        </p:blipFill>
        <p:spPr>
          <a:xfrm>
            <a:off x="439812" y="1286255"/>
            <a:ext cx="10543906" cy="7675310"/>
          </a:xfrm>
          <a:prstGeom prst="rect">
            <a:avLst/>
          </a:prstGeom>
        </p:spPr>
      </p:pic>
      <p:pic>
        <p:nvPicPr>
          <p:cNvPr id="286" name="Image 17" descr="Image 17"/>
          <p:cNvPicPr>
            <a:picLocks noChangeAspect="1"/>
          </p:cNvPicPr>
          <p:nvPr/>
        </p:nvPicPr>
        <p:blipFill>
          <a:blip r:embed="rId3">
            <a:extLst/>
          </a:blip>
          <a:stretch>
            <a:fillRect/>
          </a:stretch>
        </p:blipFill>
        <p:spPr>
          <a:xfrm>
            <a:off x="2513648" y="6911604"/>
            <a:ext cx="5264966" cy="2344597"/>
          </a:xfrm>
          <a:prstGeom prst="rect">
            <a:avLst/>
          </a:prstGeom>
          <a:ln w="12700">
            <a:miter lim="400000"/>
          </a:ln>
          <a:effectLst>
            <a:outerShdw sx="100000" sy="100000" kx="0" ky="0" algn="b" rotWithShape="0" blurRad="190500" dist="50800" dir="5400000">
              <a:srgbClr val="000000">
                <a:alpha val="53294"/>
              </a:srgbClr>
            </a:outerShdw>
          </a:effectLst>
        </p:spPr>
      </p:pic>
      <p:pic>
        <p:nvPicPr>
          <p:cNvPr id="287" name="Image 2" descr="Image 2"/>
          <p:cNvPicPr>
            <a:picLocks noChangeAspect="1"/>
          </p:cNvPicPr>
          <p:nvPr/>
        </p:nvPicPr>
        <p:blipFill>
          <a:blip r:embed="rId4">
            <a:extLst/>
          </a:blip>
          <a:stretch>
            <a:fillRect/>
          </a:stretch>
        </p:blipFill>
        <p:spPr>
          <a:xfrm>
            <a:off x="3559399" y="6500105"/>
            <a:ext cx="4621752" cy="2603630"/>
          </a:xfrm>
          <a:prstGeom prst="rect">
            <a:avLst/>
          </a:prstGeom>
          <a:ln w="12700">
            <a:miter lim="400000"/>
          </a:ln>
          <a:effectLst>
            <a:outerShdw sx="100000" sy="100000" kx="0" ky="0" algn="b" rotWithShape="0" blurRad="190500" dist="50800" dir="5400000">
              <a:srgbClr val="000000">
                <a:alpha val="53294"/>
              </a:srgbClr>
            </a:outerShdw>
          </a:effectLst>
        </p:spPr>
      </p:pic>
      <p:pic>
        <p:nvPicPr>
          <p:cNvPr id="288" name="Image 9" descr="Image 9"/>
          <p:cNvPicPr>
            <a:picLocks noChangeAspect="1"/>
          </p:cNvPicPr>
          <p:nvPr/>
        </p:nvPicPr>
        <p:blipFill>
          <a:blip r:embed="rId5">
            <a:extLst/>
          </a:blip>
          <a:stretch>
            <a:fillRect/>
          </a:stretch>
        </p:blipFill>
        <p:spPr>
          <a:xfrm>
            <a:off x="4742059" y="6087038"/>
            <a:ext cx="4761723" cy="2709976"/>
          </a:xfrm>
          <a:prstGeom prst="rect">
            <a:avLst/>
          </a:prstGeom>
          <a:ln w="12700">
            <a:miter lim="400000"/>
          </a:ln>
          <a:effectLst>
            <a:outerShdw sx="100000" sy="100000" kx="0" ky="0" algn="b" rotWithShape="0" blurRad="190500" dist="50800" dir="5400000">
              <a:srgbClr val="000000">
                <a:alpha val="53294"/>
              </a:srgbClr>
            </a:outerShdw>
          </a:effectLst>
        </p:spPr>
      </p:pic>
      <p:pic>
        <p:nvPicPr>
          <p:cNvPr id="289" name="Image 10" descr="Image 10"/>
          <p:cNvPicPr>
            <a:picLocks noChangeAspect="1"/>
          </p:cNvPicPr>
          <p:nvPr/>
        </p:nvPicPr>
        <p:blipFill>
          <a:blip r:embed="rId6">
            <a:extLst/>
          </a:blip>
          <a:stretch>
            <a:fillRect/>
          </a:stretch>
        </p:blipFill>
        <p:spPr>
          <a:xfrm>
            <a:off x="5597655" y="5766076"/>
            <a:ext cx="3906127" cy="2778655"/>
          </a:xfrm>
          <a:prstGeom prst="rect">
            <a:avLst/>
          </a:prstGeom>
          <a:ln w="12700">
            <a:miter lim="400000"/>
          </a:ln>
          <a:effectLst>
            <a:outerShdw sx="100000" sy="100000" kx="0" ky="0" algn="b" rotWithShape="0" blurRad="190500" dist="50800" dir="5400000">
              <a:srgbClr val="000000">
                <a:alpha val="53294"/>
              </a:srgbClr>
            </a:outerShdw>
          </a:effectLst>
        </p:spPr>
      </p:pic>
      <p:pic>
        <p:nvPicPr>
          <p:cNvPr id="290" name="Image 12" descr="Image 12"/>
          <p:cNvPicPr>
            <a:picLocks noChangeAspect="1"/>
          </p:cNvPicPr>
          <p:nvPr/>
        </p:nvPicPr>
        <p:blipFill>
          <a:blip r:embed="rId7">
            <a:extLst/>
          </a:blip>
          <a:stretch>
            <a:fillRect/>
          </a:stretch>
        </p:blipFill>
        <p:spPr>
          <a:xfrm>
            <a:off x="6474329" y="5383834"/>
            <a:ext cx="4039819" cy="2846003"/>
          </a:xfrm>
          <a:prstGeom prst="rect">
            <a:avLst/>
          </a:prstGeom>
          <a:ln w="12700">
            <a:miter lim="400000"/>
          </a:ln>
          <a:effectLst>
            <a:outerShdw sx="100000" sy="100000" kx="0" ky="0" algn="b" rotWithShape="0" blurRad="190500" dist="50800" dir="5400000">
              <a:srgbClr val="000000">
                <a:alpha val="53294"/>
              </a:srgbClr>
            </a:outerShdw>
          </a:effectLst>
        </p:spPr>
      </p:pic>
      <p:pic>
        <p:nvPicPr>
          <p:cNvPr id="291" name="Image 13" descr="Image 13"/>
          <p:cNvPicPr>
            <a:picLocks noChangeAspect="1"/>
          </p:cNvPicPr>
          <p:nvPr/>
        </p:nvPicPr>
        <p:blipFill>
          <a:blip r:embed="rId8">
            <a:extLst/>
          </a:blip>
          <a:stretch>
            <a:fillRect/>
          </a:stretch>
        </p:blipFill>
        <p:spPr>
          <a:xfrm>
            <a:off x="7198031" y="4951682"/>
            <a:ext cx="4333357" cy="3096847"/>
          </a:xfrm>
          <a:prstGeom prst="rect">
            <a:avLst/>
          </a:prstGeom>
          <a:ln w="12700">
            <a:miter lim="400000"/>
          </a:ln>
          <a:effectLst>
            <a:outerShdw sx="100000" sy="100000" kx="0" ky="0" algn="b" rotWithShape="0" blurRad="190500" dist="50800" dir="5400000">
              <a:srgbClr val="000000">
                <a:alpha val="53294"/>
              </a:srgbClr>
            </a:outerShdw>
          </a:effectLst>
        </p:spPr>
      </p:pic>
      <p:pic>
        <p:nvPicPr>
          <p:cNvPr id="292" name="Image 14" descr="Image 14"/>
          <p:cNvPicPr>
            <a:picLocks noChangeAspect="1"/>
          </p:cNvPicPr>
          <p:nvPr/>
        </p:nvPicPr>
        <p:blipFill>
          <a:blip r:embed="rId9">
            <a:extLst/>
          </a:blip>
          <a:stretch>
            <a:fillRect/>
          </a:stretch>
        </p:blipFill>
        <p:spPr>
          <a:xfrm>
            <a:off x="7959653" y="4439685"/>
            <a:ext cx="4502482" cy="3192460"/>
          </a:xfrm>
          <a:prstGeom prst="rect">
            <a:avLst/>
          </a:prstGeom>
          <a:ln w="12700">
            <a:miter lim="400000"/>
          </a:ln>
          <a:effectLst>
            <a:outerShdw sx="100000" sy="100000" kx="0" ky="0" algn="b" rotWithShape="0" blurRad="190500" dist="50800" dir="5400000">
              <a:srgbClr val="000000">
                <a:alpha val="53294"/>
              </a:srgbClr>
            </a:outerShdw>
          </a:effectLst>
        </p:spPr>
      </p:pic>
      <p:pic>
        <p:nvPicPr>
          <p:cNvPr id="293" name="Ligne" descr="Ligne"/>
          <p:cNvPicPr>
            <a:picLocks noChangeAspect="0"/>
          </p:cNvPicPr>
          <p:nvPr/>
        </p:nvPicPr>
        <p:blipFill>
          <a:blip r:embed="rId10">
            <a:extLst/>
          </a:blip>
          <a:stretch>
            <a:fillRect/>
          </a:stretch>
        </p:blipFill>
        <p:spPr>
          <a:xfrm rot="10697806">
            <a:off x="3344448" y="4656831"/>
            <a:ext cx="4550876" cy="241527"/>
          </a:xfrm>
          <a:prstGeom prst="rect">
            <a:avLst/>
          </a:prstGeom>
          <a:effectLst>
            <a:outerShdw sx="100000" sy="100000" kx="0" ky="0" algn="b" rotWithShape="0" blurRad="50800" dist="12700" dir="0">
              <a:srgbClr val="000000">
                <a:alpha val="50000"/>
              </a:srgbClr>
            </a:outerShdw>
          </a:effectLst>
        </p:spPr>
      </p:pic>
      <p:pic>
        <p:nvPicPr>
          <p:cNvPr id="294" name="Ligne" descr="Ligne"/>
          <p:cNvPicPr>
            <a:picLocks noChangeAspect="0"/>
          </p:cNvPicPr>
          <p:nvPr/>
        </p:nvPicPr>
        <p:blipFill>
          <a:blip r:embed="rId11">
            <a:extLst/>
          </a:blip>
          <a:stretch>
            <a:fillRect/>
          </a:stretch>
        </p:blipFill>
        <p:spPr>
          <a:xfrm rot="10788626">
            <a:off x="3362256" y="4857911"/>
            <a:ext cx="3771709" cy="241527"/>
          </a:xfrm>
          <a:prstGeom prst="rect">
            <a:avLst/>
          </a:prstGeom>
          <a:effectLst>
            <a:outerShdw sx="100000" sy="100000" kx="0" ky="0" algn="b" rotWithShape="0" blurRad="50800" dist="12700" dir="0">
              <a:srgbClr val="000000">
                <a:alpha val="50000"/>
              </a:srgbClr>
            </a:outerShdw>
          </a:effectLst>
        </p:spPr>
      </p:pic>
      <p:pic>
        <p:nvPicPr>
          <p:cNvPr id="295" name="Ligne" descr="Ligne"/>
          <p:cNvPicPr>
            <a:picLocks noChangeAspect="0"/>
          </p:cNvPicPr>
          <p:nvPr/>
        </p:nvPicPr>
        <p:blipFill>
          <a:blip r:embed="rId12">
            <a:extLst/>
          </a:blip>
          <a:stretch>
            <a:fillRect/>
          </a:stretch>
        </p:blipFill>
        <p:spPr>
          <a:xfrm rot="11163944">
            <a:off x="3344666" y="5184331"/>
            <a:ext cx="3084895" cy="241527"/>
          </a:xfrm>
          <a:prstGeom prst="rect">
            <a:avLst/>
          </a:prstGeom>
          <a:effectLst>
            <a:outerShdw sx="100000" sy="100000" kx="0" ky="0" algn="b" rotWithShape="0" blurRad="50800" dist="12700" dir="0">
              <a:srgbClr val="000000">
                <a:alpha val="50000"/>
              </a:srgbClr>
            </a:outerShdw>
          </a:effectLst>
        </p:spPr>
      </p:pic>
      <p:pic>
        <p:nvPicPr>
          <p:cNvPr id="296" name="Ligne" descr="Ligne"/>
          <p:cNvPicPr>
            <a:picLocks noChangeAspect="0"/>
          </p:cNvPicPr>
          <p:nvPr/>
        </p:nvPicPr>
        <p:blipFill>
          <a:blip r:embed="rId13">
            <a:extLst/>
          </a:blip>
          <a:stretch>
            <a:fillRect/>
          </a:stretch>
        </p:blipFill>
        <p:spPr>
          <a:xfrm rot="11473960">
            <a:off x="3330634" y="5449054"/>
            <a:ext cx="2274825" cy="241527"/>
          </a:xfrm>
          <a:prstGeom prst="rect">
            <a:avLst/>
          </a:prstGeom>
          <a:effectLst>
            <a:outerShdw sx="100000" sy="100000" kx="0" ky="0" algn="b" rotWithShape="0" blurRad="50800" dist="12700" dir="0">
              <a:srgbClr val="000000">
                <a:alpha val="50000"/>
              </a:srgbClr>
            </a:outerShdw>
          </a:effectLst>
        </p:spPr>
      </p:pic>
      <p:pic>
        <p:nvPicPr>
          <p:cNvPr id="297" name="Ligne" descr="Ligne"/>
          <p:cNvPicPr>
            <a:picLocks noChangeAspect="0"/>
          </p:cNvPicPr>
          <p:nvPr/>
        </p:nvPicPr>
        <p:blipFill>
          <a:blip r:embed="rId14">
            <a:extLst/>
          </a:blip>
          <a:stretch>
            <a:fillRect/>
          </a:stretch>
        </p:blipFill>
        <p:spPr>
          <a:xfrm rot="11550908">
            <a:off x="3349690" y="5639299"/>
            <a:ext cx="1855666" cy="241527"/>
          </a:xfrm>
          <a:prstGeom prst="rect">
            <a:avLst/>
          </a:prstGeom>
          <a:effectLst>
            <a:outerShdw sx="100000" sy="100000" kx="0" ky="0" algn="b" rotWithShape="0" blurRad="50800" dist="12700" dir="0">
              <a:srgbClr val="000000">
                <a:alpha val="50000"/>
              </a:srgbClr>
            </a:outerShdw>
          </a:effectLst>
        </p:spPr>
      </p:pic>
      <p:pic>
        <p:nvPicPr>
          <p:cNvPr id="298" name="Ligne" descr="Ligne"/>
          <p:cNvPicPr>
            <a:picLocks noChangeAspect="0"/>
          </p:cNvPicPr>
          <p:nvPr/>
        </p:nvPicPr>
        <p:blipFill>
          <a:blip r:embed="rId15">
            <a:extLst/>
          </a:blip>
          <a:stretch>
            <a:fillRect/>
          </a:stretch>
        </p:blipFill>
        <p:spPr>
          <a:xfrm rot="13770914">
            <a:off x="3716141" y="6043234"/>
            <a:ext cx="719346" cy="241527"/>
          </a:xfrm>
          <a:prstGeom prst="rect">
            <a:avLst/>
          </a:prstGeom>
          <a:effectLst>
            <a:outerShdw sx="100000" sy="100000" kx="0" ky="0" algn="b" rotWithShape="0" blurRad="50800" dist="12700" dir="0">
              <a:srgbClr val="000000">
                <a:alpha val="50000"/>
              </a:srgbClr>
            </a:outerShdw>
          </a:effectLst>
        </p:spPr>
      </p:pic>
      <p:pic>
        <p:nvPicPr>
          <p:cNvPr id="299" name="Ligne" descr="Ligne"/>
          <p:cNvPicPr>
            <a:picLocks noChangeAspect="0"/>
          </p:cNvPicPr>
          <p:nvPr/>
        </p:nvPicPr>
        <p:blipFill>
          <a:blip r:embed="rId16">
            <a:extLst/>
          </a:blip>
          <a:stretch>
            <a:fillRect/>
          </a:stretch>
        </p:blipFill>
        <p:spPr>
          <a:xfrm rot="16397162">
            <a:off x="2529042" y="6343233"/>
            <a:ext cx="713385" cy="241527"/>
          </a:xfrm>
          <a:prstGeom prst="rect">
            <a:avLst/>
          </a:prstGeom>
          <a:effectLst>
            <a:outerShdw sx="100000" sy="100000" kx="0" ky="0" algn="b" rotWithShape="0" blurRad="50800" dist="12700" dir="0">
              <a:srgbClr val="000000">
                <a:alpha val="50000"/>
              </a:srgbClr>
            </a:outerShdw>
          </a:effectLst>
        </p:spPr>
      </p:pic>
      <p:sp>
        <p:nvSpPr>
          <p:cNvPr id="300" name="The C-ESM-EP"/>
          <p:cNvSpPr/>
          <p:nvPr/>
        </p:nvSpPr>
        <p:spPr>
          <a:xfrm>
            <a:off x="243805" y="970992"/>
            <a:ext cx="12517191" cy="4844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57200">
              <a:defRPr b="1" sz="2600">
                <a:solidFill>
                  <a:srgbClr val="1771A9"/>
                </a:solidFill>
                <a:latin typeface="Arial"/>
                <a:ea typeface="Arial"/>
                <a:cs typeface="Arial"/>
                <a:sym typeface="Arial"/>
              </a:defRPr>
            </a:lvl1pPr>
          </a:lstStyle>
          <a:p>
            <a:pPr/>
            <a:r>
              <a:t>The C-ESM-EP</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2" name="Numéro de diapositive"/>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03" name="CliMAF"/>
          <p:cNvSpPr/>
          <p:nvPr>
            <p:ph type="title"/>
          </p:nvPr>
        </p:nvSpPr>
        <p:spPr>
          <a:prstGeom prst="rect">
            <a:avLst/>
          </a:prstGeom>
        </p:spPr>
        <p:txBody>
          <a:bodyPr/>
          <a:lstStyle/>
          <a:p>
            <a:pPr/>
            <a:r>
              <a:t>CliMAF</a:t>
            </a:r>
          </a:p>
        </p:txBody>
      </p:sp>
      <p:sp>
        <p:nvSpPr>
          <p:cNvPr id="304" name="ZoneTexte 1"/>
          <p:cNvSpPr/>
          <p:nvPr/>
        </p:nvSpPr>
        <p:spPr>
          <a:xfrm>
            <a:off x="851235" y="4087444"/>
            <a:ext cx="11302330" cy="4056246"/>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just" defTabSz="457200">
              <a:defRPr sz="2600">
                <a:solidFill>
                  <a:srgbClr val="1771A9"/>
                </a:solidFill>
                <a:latin typeface="Arial"/>
                <a:ea typeface="Arial"/>
                <a:cs typeface="Arial"/>
                <a:sym typeface="Arial"/>
              </a:defRPr>
            </a:pPr>
            <a:r>
              <a:t>The C-ESM-EP is based on </a:t>
            </a:r>
            <a:r>
              <a:rPr b="1"/>
              <a:t>CliMAF</a:t>
            </a:r>
            <a:r>
              <a:t> (</a:t>
            </a:r>
            <a:r>
              <a:rPr u="sng">
                <a:hlinkClick r:id="rId2" invalidUrl="" action="" tgtFrame="" tooltip="" history="1" highlightClick="0" endSnd="0"/>
              </a:rPr>
              <a:t>http://climaf.readthedocs.io/en/latest</a:t>
            </a:r>
            <a:r>
              <a:rPr>
                <a:hlinkClick r:id="rId2" invalidUrl="" action="" tgtFrame="" tooltip="" history="1" highlightClick="0" endSnd="0"/>
              </a:rPr>
              <a:t>/</a:t>
            </a:r>
            <a:r>
              <a:t>), an advanced python framework developed in collaboration between CNRM-GAME and IPSL to provide the french community with an efficient way to gather-share diagnostics and apply them routinely on the climate models outputs.</a:t>
            </a:r>
          </a:p>
          <a:p>
            <a:pPr algn="just" defTabSz="457200">
              <a:defRPr sz="2600">
                <a:solidFill>
                  <a:srgbClr val="1771A9"/>
                </a:solidFill>
                <a:latin typeface="Arial"/>
                <a:ea typeface="Arial"/>
                <a:cs typeface="Arial"/>
                <a:sym typeface="Arial"/>
              </a:defRPr>
            </a:pPr>
          </a:p>
          <a:p>
            <a:pPr algn="just" defTabSz="457200">
              <a:defRPr sz="2600">
                <a:solidFill>
                  <a:srgbClr val="1771A9"/>
                </a:solidFill>
                <a:latin typeface="Arial"/>
                <a:ea typeface="Arial"/>
                <a:cs typeface="Arial"/>
                <a:sym typeface="Arial"/>
              </a:defRPr>
            </a:pPr>
            <a:r>
              <a:t>S. Sénési, J. Servonnat, L. Vignon, O. Marti, P. Brockmann, S. Denvil</a:t>
            </a:r>
          </a:p>
          <a:p>
            <a:pPr algn="just" defTabSz="457200">
              <a:defRPr sz="2600">
                <a:solidFill>
                  <a:srgbClr val="1771A9"/>
                </a:solidFill>
                <a:latin typeface="Arial"/>
                <a:ea typeface="Arial"/>
                <a:cs typeface="Arial"/>
                <a:sym typeface="Arial"/>
              </a:defRPr>
            </a:pPr>
            <a:r>
              <a:t>Contact: </a:t>
            </a:r>
            <a:r>
              <a:rPr u="sng">
                <a:hlinkClick r:id="rId3" invalidUrl="" action="" tgtFrame="" tooltip="" history="1" highlightClick="0" endSnd="0"/>
              </a:rPr>
              <a:t>climaf</a:t>
            </a:r>
            <a:r>
              <a:rPr u="sng">
                <a:hlinkClick r:id="rId3" invalidUrl="" action="" tgtFrame="" tooltip="" history="1" highlightClick="0" endSnd="0"/>
              </a:rPr>
              <a:t>@meteo.fr</a:t>
            </a:r>
          </a:p>
          <a:p>
            <a:pPr algn="just" defTabSz="457200">
              <a:defRPr sz="2600">
                <a:solidFill>
                  <a:srgbClr val="1771A9"/>
                </a:solidFill>
                <a:latin typeface="Arial"/>
                <a:ea typeface="Arial"/>
                <a:cs typeface="Arial"/>
                <a:sym typeface="Arial"/>
              </a:defRPr>
            </a:pPr>
          </a:p>
        </p:txBody>
      </p:sp>
      <p:pic>
        <p:nvPicPr>
          <p:cNvPr id="305" name="Image 2" descr="Image 2"/>
          <p:cNvPicPr>
            <a:picLocks noChangeAspect="1"/>
          </p:cNvPicPr>
          <p:nvPr/>
        </p:nvPicPr>
        <p:blipFill>
          <a:blip r:embed="rId4">
            <a:extLst/>
          </a:blip>
          <a:stretch>
            <a:fillRect/>
          </a:stretch>
        </p:blipFill>
        <p:spPr>
          <a:xfrm>
            <a:off x="4466655" y="1858561"/>
            <a:ext cx="4071490" cy="1825812"/>
          </a:xfrm>
          <a:prstGeom prst="rect">
            <a:avLst/>
          </a:prstGeom>
          <a:ln w="12700">
            <a:miter lim="400000"/>
          </a:ln>
        </p:spPr>
      </p:pic>
      <p:sp>
        <p:nvSpPr>
          <p:cNvPr id="306" name="The C-ESM-EP"/>
          <p:cNvSpPr/>
          <p:nvPr/>
        </p:nvSpPr>
        <p:spPr>
          <a:xfrm>
            <a:off x="243805" y="970992"/>
            <a:ext cx="12517191" cy="4844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57200">
              <a:defRPr b="1" sz="2600">
                <a:solidFill>
                  <a:srgbClr val="1771A9"/>
                </a:solidFill>
                <a:latin typeface="Arial"/>
                <a:ea typeface="Arial"/>
                <a:cs typeface="Arial"/>
                <a:sym typeface="Arial"/>
              </a:defRPr>
            </a:lvl1pPr>
          </a:lstStyle>
          <a:p>
            <a:pPr/>
            <a:r>
              <a:t>The C-ESM-EP</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8" name="Numéro de diapositive"/>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09" name="CliMAF"/>
          <p:cNvSpPr/>
          <p:nvPr>
            <p:ph type="title"/>
          </p:nvPr>
        </p:nvSpPr>
        <p:spPr>
          <a:prstGeom prst="rect">
            <a:avLst/>
          </a:prstGeom>
        </p:spPr>
        <p:txBody>
          <a:bodyPr/>
          <a:lstStyle/>
          <a:p>
            <a:pPr/>
            <a:r>
              <a:t>CliMAF</a:t>
            </a:r>
          </a:p>
        </p:txBody>
      </p:sp>
      <p:sp>
        <p:nvSpPr>
          <p:cNvPr id="310" name="ZoneTexte 1"/>
          <p:cNvSpPr/>
          <p:nvPr/>
        </p:nvSpPr>
        <p:spPr>
          <a:xfrm>
            <a:off x="778978" y="3186578"/>
            <a:ext cx="11302329" cy="5770747"/>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l" defTabSz="457200">
              <a:defRPr b="1" sz="2400">
                <a:solidFill>
                  <a:srgbClr val="1771A9"/>
                </a:solidFill>
                <a:latin typeface="Arial"/>
                <a:ea typeface="Arial"/>
                <a:cs typeface="Arial"/>
                <a:sym typeface="Arial"/>
              </a:defRPr>
            </a:pPr>
            <a:r>
              <a:t>Main strengths:</a:t>
            </a:r>
          </a:p>
          <a:p>
            <a:pPr marL="457200" indent="-182879" algn="l" defTabSz="457200">
              <a:defRPr sz="1400">
                <a:solidFill>
                  <a:srgbClr val="1771A9"/>
                </a:solidFill>
                <a:latin typeface="Arial"/>
                <a:ea typeface="Arial"/>
                <a:cs typeface="Arial"/>
                <a:sym typeface="Arial"/>
              </a:defRPr>
            </a:pPr>
          </a:p>
          <a:p>
            <a:pPr marL="595347" indent="-321027" algn="just" defTabSz="457200">
              <a:buSzPct val="60000"/>
              <a:buBlip>
                <a:blip r:embed="rId2"/>
              </a:buBlip>
              <a:defRPr sz="2600">
                <a:solidFill>
                  <a:srgbClr val="1771A9"/>
                </a:solidFill>
                <a:latin typeface="Arial"/>
                <a:ea typeface="Arial"/>
                <a:cs typeface="Arial"/>
                <a:sym typeface="Arial"/>
              </a:defRPr>
            </a:pPr>
            <a:r>
              <a:t>Standardised way to access the data ➯ Can be adapted to any CF-compliant NetCDF files ➯ Encourage sharing the diagnostics!</a:t>
            </a:r>
          </a:p>
          <a:p>
            <a:pPr marL="595347" indent="-321027" algn="just" defTabSz="457200">
              <a:buSzPct val="60000"/>
              <a:buBlip>
                <a:blip r:embed="rId2"/>
              </a:buBlip>
              <a:defRPr sz="2600">
                <a:solidFill>
                  <a:srgbClr val="1771A9"/>
                </a:solidFill>
                <a:latin typeface="Arial"/>
                <a:ea typeface="Arial"/>
                <a:cs typeface="Arial"/>
                <a:sym typeface="Arial"/>
              </a:defRPr>
            </a:pPr>
            <a:r>
              <a:t>Automatically manage the output in a smart cache (uses the existing results) ➯ Fast!</a:t>
            </a:r>
          </a:p>
          <a:p>
            <a:pPr marL="595347" indent="-321027" algn="just" defTabSz="457200">
              <a:buSzPct val="60000"/>
              <a:buBlip>
                <a:blip r:embed="rId2"/>
              </a:buBlip>
              <a:defRPr sz="2600">
                <a:solidFill>
                  <a:srgbClr val="1771A9"/>
                </a:solidFill>
                <a:latin typeface="Arial"/>
                <a:ea typeface="Arial"/>
                <a:cs typeface="Arial"/>
                <a:sym typeface="Arial"/>
              </a:defRPr>
            </a:pPr>
            <a:r>
              <a:t>Simplified way to do those daily pretreatments (averaging, period/geographical domain selection, etc.) based on CDO</a:t>
            </a:r>
          </a:p>
          <a:p>
            <a:pPr marL="595347" indent="-321027" algn="just" defTabSz="457200">
              <a:buSzPct val="60000"/>
              <a:buBlip>
                <a:blip r:embed="rId2"/>
              </a:buBlip>
              <a:defRPr sz="2600">
                <a:solidFill>
                  <a:srgbClr val="1771A9"/>
                </a:solidFill>
                <a:latin typeface="Arial"/>
                <a:ea typeface="Arial"/>
                <a:cs typeface="Arial"/>
                <a:sym typeface="Arial"/>
              </a:defRPr>
            </a:pPr>
            <a:r>
              <a:t>Easy way to do plots (using an NCL script) and put them in an html page</a:t>
            </a:r>
          </a:p>
          <a:p>
            <a:pPr marL="595347" indent="-321027" algn="just" defTabSz="457200">
              <a:buSzPct val="60000"/>
              <a:buBlip>
                <a:blip r:embed="rId2"/>
              </a:buBlip>
              <a:defRPr sz="2600">
                <a:solidFill>
                  <a:srgbClr val="1771A9"/>
                </a:solidFill>
                <a:latin typeface="Arial"/>
                <a:ea typeface="Arial"/>
                <a:cs typeface="Arial"/>
                <a:sym typeface="Arial"/>
              </a:defRPr>
            </a:pPr>
            <a:r>
              <a:t>Easy to plug your own script of diagnostic</a:t>
            </a:r>
          </a:p>
          <a:p>
            <a:pPr marL="457200" indent="-182879" algn="l" defTabSz="457200">
              <a:defRPr sz="1400">
                <a:solidFill>
                  <a:srgbClr val="1771A9"/>
                </a:solidFill>
                <a:latin typeface="Arial"/>
                <a:ea typeface="Arial"/>
                <a:cs typeface="Arial"/>
                <a:sym typeface="Arial"/>
              </a:defRPr>
            </a:pPr>
          </a:p>
          <a:p>
            <a:pPr algn="l" defTabSz="457200">
              <a:defRPr b="1" sz="2400">
                <a:solidFill>
                  <a:srgbClr val="1771A9"/>
                </a:solidFill>
                <a:latin typeface="Arial"/>
                <a:ea typeface="Arial"/>
                <a:cs typeface="Arial"/>
                <a:sym typeface="Arial"/>
              </a:defRPr>
            </a:pPr>
            <a:r>
              <a:t>Main weaknesses:</a:t>
            </a:r>
          </a:p>
          <a:p>
            <a:pPr marL="457200" indent="-182879" algn="l" defTabSz="457200">
              <a:defRPr sz="1400">
                <a:solidFill>
                  <a:srgbClr val="1771A9"/>
                </a:solidFill>
                <a:latin typeface="Arial"/>
                <a:ea typeface="Arial"/>
                <a:cs typeface="Arial"/>
                <a:sym typeface="Arial"/>
              </a:defRPr>
            </a:pPr>
          </a:p>
          <a:p>
            <a:pPr marL="595347" indent="-321027" algn="just" defTabSz="457200">
              <a:buSzPct val="60000"/>
              <a:buBlip>
                <a:blip r:embed="rId2"/>
              </a:buBlip>
              <a:defRPr sz="2600">
                <a:solidFill>
                  <a:srgbClr val="1771A9"/>
                </a:solidFill>
                <a:latin typeface="Arial"/>
                <a:ea typeface="Arial"/>
                <a:cs typeface="Arial"/>
                <a:sym typeface="Arial"/>
              </a:defRPr>
            </a:pPr>
            <a:r>
              <a:t>It’s not magic! You will get errors at some point (sorry)</a:t>
            </a:r>
          </a:p>
          <a:p>
            <a:pPr marL="595347" indent="-321027" algn="just" defTabSz="457200">
              <a:buSzPct val="60000"/>
              <a:buBlip>
                <a:blip r:embed="rId2"/>
              </a:buBlip>
              <a:defRPr sz="2600">
                <a:solidFill>
                  <a:srgbClr val="1771A9"/>
                </a:solidFill>
                <a:latin typeface="Arial"/>
                <a:ea typeface="Arial"/>
                <a:cs typeface="Arial"/>
                <a:sym typeface="Arial"/>
              </a:defRPr>
            </a:pPr>
            <a:r>
              <a:t>Potentially slows down when the cache is loaded with results</a:t>
            </a:r>
          </a:p>
        </p:txBody>
      </p:sp>
      <p:pic>
        <p:nvPicPr>
          <p:cNvPr id="311" name="Image 2" descr="Image 2"/>
          <p:cNvPicPr>
            <a:picLocks noChangeAspect="1"/>
          </p:cNvPicPr>
          <p:nvPr/>
        </p:nvPicPr>
        <p:blipFill>
          <a:blip r:embed="rId3">
            <a:extLst/>
          </a:blip>
          <a:stretch>
            <a:fillRect/>
          </a:stretch>
        </p:blipFill>
        <p:spPr>
          <a:xfrm>
            <a:off x="4466655" y="1653206"/>
            <a:ext cx="4071490" cy="1825811"/>
          </a:xfrm>
          <a:prstGeom prst="rect">
            <a:avLst/>
          </a:prstGeom>
          <a:ln w="12700">
            <a:miter lim="400000"/>
          </a:ln>
        </p:spPr>
      </p:pic>
      <p:sp>
        <p:nvSpPr>
          <p:cNvPr id="312" name="The C-ESM-EP"/>
          <p:cNvSpPr/>
          <p:nvPr/>
        </p:nvSpPr>
        <p:spPr>
          <a:xfrm>
            <a:off x="243805" y="970992"/>
            <a:ext cx="12517191" cy="4844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57200">
              <a:defRPr b="1" sz="2600">
                <a:solidFill>
                  <a:srgbClr val="1771A9"/>
                </a:solidFill>
                <a:latin typeface="Arial"/>
                <a:ea typeface="Arial"/>
                <a:cs typeface="Arial"/>
                <a:sym typeface="Arial"/>
              </a:defRPr>
            </a:lvl1pPr>
          </a:lstStyle>
          <a:p>
            <a:pPr/>
            <a:r>
              <a:t>The C-ESM-EP</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4" name="Numéro de diapositive"/>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15" name="CliMAF"/>
          <p:cNvSpPr/>
          <p:nvPr>
            <p:ph type="title"/>
          </p:nvPr>
        </p:nvSpPr>
        <p:spPr>
          <a:prstGeom prst="rect">
            <a:avLst/>
          </a:prstGeom>
        </p:spPr>
        <p:txBody>
          <a:bodyPr/>
          <a:lstStyle/>
          <a:p>
            <a:pPr/>
            <a:r>
              <a:t>CliMAF</a:t>
            </a:r>
          </a:p>
        </p:txBody>
      </p:sp>
      <p:sp>
        <p:nvSpPr>
          <p:cNvPr id="316" name="The C-ESM-EP in a nutshell"/>
          <p:cNvSpPr/>
          <p:nvPr/>
        </p:nvSpPr>
        <p:spPr>
          <a:xfrm>
            <a:off x="243805" y="970992"/>
            <a:ext cx="12517191" cy="4844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650240">
              <a:defRPr b="1" sz="2600">
                <a:solidFill>
                  <a:srgbClr val="1771A9"/>
                </a:solidFill>
                <a:latin typeface="Arial"/>
                <a:ea typeface="Arial"/>
                <a:cs typeface="Arial"/>
                <a:sym typeface="Arial"/>
              </a:defRPr>
            </a:lvl1pPr>
          </a:lstStyle>
          <a:p>
            <a:pPr/>
            <a:r>
              <a:t>The C-ESM-EP in a nutshell</a:t>
            </a:r>
          </a:p>
        </p:txBody>
      </p:sp>
      <p:sp>
        <p:nvSpPr>
          <p:cNvPr id="317" name="The quick way to use the C-ESM-EP on CICLAD:"/>
          <p:cNvSpPr/>
          <p:nvPr/>
        </p:nvSpPr>
        <p:spPr>
          <a:xfrm>
            <a:off x="312465" y="1533452"/>
            <a:ext cx="7085857" cy="4472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1" sz="2400">
                <a:solidFill>
                  <a:srgbClr val="1771A9"/>
                </a:solidFill>
                <a:latin typeface="Arial"/>
                <a:ea typeface="Arial"/>
                <a:cs typeface="Arial"/>
                <a:sym typeface="Arial"/>
              </a:defRPr>
            </a:lvl1pPr>
          </a:lstStyle>
          <a:p>
            <a:pPr/>
            <a:r>
              <a:t>The quick way to use the C-ESM-EP on CICLAD:</a:t>
            </a:r>
          </a:p>
        </p:txBody>
      </p:sp>
      <p:sp>
        <p:nvSpPr>
          <p:cNvPr id="318" name="Rectangle"/>
          <p:cNvSpPr/>
          <p:nvPr/>
        </p:nvSpPr>
        <p:spPr>
          <a:xfrm>
            <a:off x="381000" y="2232431"/>
            <a:ext cx="12242801" cy="6708193"/>
          </a:xfrm>
          <a:prstGeom prst="rect">
            <a:avLst/>
          </a:prstGeom>
          <a:solidFill>
            <a:srgbClr val="000000"/>
          </a:solidFill>
          <a:ln w="38100">
            <a:solidFill>
              <a:srgbClr val="FFFFFF"/>
            </a:solidFill>
            <a:miter lim="400000"/>
          </a:ln>
          <a:effectLst>
            <a:outerShdw sx="100000" sy="100000" kx="0" ky="0" algn="b" rotWithShape="0" blurRad="101600" dist="25400" dir="5400000">
              <a:srgbClr val="000000">
                <a:alpha val="75000"/>
              </a:srgbClr>
            </a:outerShdw>
          </a:effectLst>
        </p:spPr>
        <p:txBody>
          <a:bodyPr lIns="50800" tIns="50800" rIns="50800" bIns="50800" anchor="ctr"/>
          <a:lstStyle/>
          <a:p>
            <a:pPr>
              <a:defRPr sz="2400">
                <a:solidFill>
                  <a:srgbClr val="414141"/>
                </a:solidFill>
                <a:latin typeface="Bodoni SvtyTwo ITC TT-Book"/>
                <a:ea typeface="Bodoni SvtyTwo ITC TT-Book"/>
                <a:cs typeface="Bodoni SvtyTwo ITC TT-Book"/>
                <a:sym typeface="Bodoni SvtyTwo ITC TT-Book"/>
              </a:defRPr>
            </a:pPr>
          </a:p>
        </p:txBody>
      </p:sp>
      <p:sp>
        <p:nvSpPr>
          <p:cNvPr id="319" name="# Copy the sources in a working directory…"/>
          <p:cNvSpPr/>
          <p:nvPr/>
        </p:nvSpPr>
        <p:spPr>
          <a:xfrm>
            <a:off x="480087" y="2334755"/>
            <a:ext cx="12044627" cy="65035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49262">
              <a:lnSpc>
                <a:spcPct val="93000"/>
              </a:lnSpc>
              <a:defRPr b="1" sz="2400">
                <a:solidFill>
                  <a:srgbClr val="FFFFFF"/>
                </a:solidFill>
                <a:latin typeface="Courier New"/>
                <a:ea typeface="Courier New"/>
                <a:cs typeface="Courier New"/>
                <a:sym typeface="Courier New"/>
              </a:defRPr>
            </a:pPr>
            <a:r>
              <a:t># Copy the sources in a working directory</a:t>
            </a:r>
          </a:p>
          <a:p>
            <a:pPr lvl="2" indent="0" algn="l" defTabSz="449262">
              <a:lnSpc>
                <a:spcPct val="93000"/>
              </a:lnSpc>
              <a:defRPr sz="2400">
                <a:solidFill>
                  <a:srgbClr val="FFFFFF"/>
                </a:solidFill>
                <a:latin typeface="Courier New"/>
                <a:ea typeface="Courier New"/>
                <a:cs typeface="Courier New"/>
                <a:sym typeface="Courier New"/>
              </a:defRPr>
            </a:pPr>
            <a:r>
              <a:t>&gt; cd my_working_directory</a:t>
            </a:r>
          </a:p>
          <a:p>
            <a:pPr lvl="2" indent="0" algn="l" defTabSz="449262">
              <a:lnSpc>
                <a:spcPct val="93000"/>
              </a:lnSpc>
              <a:defRPr sz="2400">
                <a:solidFill>
                  <a:srgbClr val="FFFFFF"/>
                </a:solidFill>
                <a:latin typeface="Courier New"/>
                <a:ea typeface="Courier New"/>
                <a:cs typeface="Courier New"/>
                <a:sym typeface="Courier New"/>
              </a:defRPr>
            </a:pPr>
            <a:r>
              <a:t>&gt; mkdir -p C-ESM-EP ; cd C-ESM-EP</a:t>
            </a:r>
          </a:p>
          <a:p>
            <a:pPr lvl="2" indent="0" algn="l" defTabSz="449262">
              <a:lnSpc>
                <a:spcPct val="93000"/>
              </a:lnSpc>
              <a:defRPr sz="2400">
                <a:solidFill>
                  <a:srgbClr val="FFFFFF"/>
                </a:solidFill>
                <a:latin typeface="Courier New"/>
                <a:ea typeface="Courier New"/>
                <a:cs typeface="Courier New"/>
                <a:sym typeface="Courier New"/>
              </a:defRPr>
            </a:pPr>
            <a:r>
              <a:t>&gt; cp –r ${sources} . ; cp –r src work</a:t>
            </a:r>
          </a:p>
          <a:p>
            <a:pPr lvl="2" indent="0" algn="l" defTabSz="449262">
              <a:lnSpc>
                <a:spcPct val="93000"/>
              </a:lnSpc>
              <a:defRPr sz="2400">
                <a:solidFill>
                  <a:srgbClr val="FFFFFF"/>
                </a:solidFill>
                <a:latin typeface="Courier New"/>
                <a:ea typeface="Courier New"/>
                <a:cs typeface="Courier New"/>
                <a:sym typeface="Courier New"/>
              </a:defRPr>
            </a:pPr>
            <a:r>
              <a:t>&gt; cd work</a:t>
            </a:r>
          </a:p>
          <a:p>
            <a:pPr algn="l" defTabSz="449262">
              <a:lnSpc>
                <a:spcPct val="93000"/>
              </a:lnSpc>
              <a:defRPr b="1" sz="2400">
                <a:solidFill>
                  <a:srgbClr val="FFFFFF"/>
                </a:solidFill>
                <a:latin typeface="Courier New"/>
                <a:ea typeface="Courier New"/>
                <a:cs typeface="Courier New"/>
                <a:sym typeface="Courier New"/>
              </a:defRPr>
            </a:pPr>
          </a:p>
          <a:p>
            <a:pPr algn="l" defTabSz="449262">
              <a:lnSpc>
                <a:spcPct val="93000"/>
              </a:lnSpc>
              <a:defRPr b="1" sz="2400">
                <a:solidFill>
                  <a:srgbClr val="FFFFFF"/>
                </a:solidFill>
                <a:latin typeface="Courier New"/>
                <a:ea typeface="Courier New"/>
                <a:cs typeface="Courier New"/>
                <a:sym typeface="Courier New"/>
              </a:defRPr>
            </a:pPr>
            <a:r>
              <a:t># Setup your comparison</a:t>
            </a:r>
          </a:p>
          <a:p>
            <a:pPr algn="l" defTabSz="449262">
              <a:lnSpc>
                <a:spcPct val="93000"/>
              </a:lnSpc>
              <a:defRPr sz="2400">
                <a:solidFill>
                  <a:srgbClr val="FFFFFF"/>
                </a:solidFill>
                <a:latin typeface="Courier New"/>
                <a:ea typeface="Courier New"/>
                <a:cs typeface="Courier New"/>
                <a:sym typeface="Courier New"/>
              </a:defRPr>
            </a:pPr>
            <a:r>
              <a:t>&gt; cp -r comparison_example/ my_comparison/</a:t>
            </a:r>
          </a:p>
          <a:p>
            <a:pPr algn="l" defTabSz="449262">
              <a:lnSpc>
                <a:spcPct val="93000"/>
              </a:lnSpc>
              <a:defRPr b="1" sz="2400">
                <a:solidFill>
                  <a:srgbClr val="FFFFFF"/>
                </a:solidFill>
                <a:latin typeface="Courier New"/>
                <a:ea typeface="Courier New"/>
                <a:cs typeface="Courier New"/>
                <a:sym typeface="Courier New"/>
              </a:defRPr>
            </a:pPr>
          </a:p>
          <a:p>
            <a:pPr algn="l" defTabSz="449262">
              <a:lnSpc>
                <a:spcPct val="93000"/>
              </a:lnSpc>
              <a:defRPr b="1" sz="2400">
                <a:solidFill>
                  <a:srgbClr val="FFFFFF"/>
                </a:solidFill>
                <a:latin typeface="Courier New"/>
                <a:ea typeface="Courier New"/>
                <a:cs typeface="Courier New"/>
                <a:sym typeface="Courier New"/>
              </a:defRPr>
            </a:pPr>
            <a:r>
              <a:t># Enter your datasets</a:t>
            </a:r>
          </a:p>
          <a:p>
            <a:pPr algn="l" defTabSz="449262">
              <a:lnSpc>
                <a:spcPct val="93000"/>
              </a:lnSpc>
              <a:defRPr sz="2400">
                <a:solidFill>
                  <a:srgbClr val="FFFFFF"/>
                </a:solidFill>
                <a:latin typeface="Courier New"/>
                <a:ea typeface="Courier New"/>
                <a:cs typeface="Courier New"/>
                <a:sym typeface="Courier New"/>
              </a:defRPr>
            </a:pPr>
            <a:r>
              <a:t>&gt; vi my_comparison/datasets_setup.py</a:t>
            </a:r>
          </a:p>
          <a:p>
            <a:pPr algn="l" defTabSz="449262">
              <a:lnSpc>
                <a:spcPct val="93000"/>
              </a:lnSpc>
              <a:defRPr b="1" sz="2400">
                <a:solidFill>
                  <a:srgbClr val="FFFFFF"/>
                </a:solidFill>
                <a:latin typeface="Courier New"/>
                <a:ea typeface="Courier New"/>
                <a:cs typeface="Courier New"/>
                <a:sym typeface="Courier New"/>
              </a:defRPr>
            </a:pPr>
          </a:p>
          <a:p>
            <a:pPr algn="l" defTabSz="449262">
              <a:lnSpc>
                <a:spcPct val="93000"/>
              </a:lnSpc>
              <a:defRPr b="1" sz="2400">
                <a:solidFill>
                  <a:srgbClr val="FFFFFF"/>
                </a:solidFill>
                <a:latin typeface="Courier New"/>
                <a:ea typeface="Courier New"/>
                <a:cs typeface="Courier New"/>
                <a:sym typeface="Courier New"/>
              </a:defRPr>
            </a:pPr>
            <a:r>
              <a:t># Run all the components together or just a subset:</a:t>
            </a:r>
          </a:p>
          <a:p>
            <a:pPr algn="l" defTabSz="449262">
              <a:lnSpc>
                <a:spcPct val="93000"/>
              </a:lnSpc>
              <a:defRPr sz="2400">
                <a:solidFill>
                  <a:srgbClr val="FFFFFF"/>
                </a:solidFill>
                <a:latin typeface="Courier New"/>
                <a:ea typeface="Courier New"/>
                <a:cs typeface="Courier New"/>
                <a:sym typeface="Courier New"/>
              </a:defRPr>
            </a:pPr>
            <a:r>
              <a:t>&gt; python run_C-ESM-EP.py my_comparison [Atmosphere_Surface,ENSO]</a:t>
            </a:r>
          </a:p>
          <a:p>
            <a:pPr algn="l" defTabSz="449262">
              <a:lnSpc>
                <a:spcPct val="93000"/>
              </a:lnSpc>
              <a:defRPr b="1" sz="2400">
                <a:solidFill>
                  <a:srgbClr val="FFFFFF"/>
                </a:solidFill>
                <a:latin typeface="Courier New"/>
                <a:ea typeface="Courier New"/>
                <a:cs typeface="Courier New"/>
                <a:sym typeface="Courier New"/>
              </a:defRPr>
            </a:pPr>
          </a:p>
          <a:p>
            <a:pPr algn="l" defTabSz="449262">
              <a:lnSpc>
                <a:spcPct val="93000"/>
              </a:lnSpc>
              <a:defRPr b="1" sz="2400">
                <a:solidFill>
                  <a:srgbClr val="FFFFFF"/>
                </a:solidFill>
                <a:latin typeface="Courier New"/>
                <a:ea typeface="Courier New"/>
                <a:cs typeface="Courier New"/>
                <a:sym typeface="Courier New"/>
              </a:defRPr>
            </a:pPr>
            <a:r>
              <a:t># See the results on the URL returned by run_C-ESM-EP.py</a:t>
            </a:r>
          </a:p>
          <a:p>
            <a:pPr algn="l" defTabSz="449262">
              <a:lnSpc>
                <a:spcPct val="93000"/>
              </a:lnSpc>
              <a:defRPr sz="2400">
                <a:solidFill>
                  <a:srgbClr val="FFFFFF"/>
                </a:solidFill>
                <a:latin typeface="Courier New"/>
                <a:ea typeface="Courier New"/>
                <a:cs typeface="Courier New"/>
                <a:sym typeface="Courier New"/>
              </a:defRPr>
            </a:pPr>
            <a:r>
              <a:t>[..]</a:t>
            </a:r>
          </a:p>
          <a:p>
            <a:pPr algn="l" defTabSz="449262">
              <a:lnSpc>
                <a:spcPct val="93000"/>
              </a:lnSpc>
              <a:defRPr sz="2400">
                <a:solidFill>
                  <a:srgbClr val="FFFFFF"/>
                </a:solidFill>
                <a:latin typeface="Courier New"/>
                <a:ea typeface="Courier New"/>
                <a:cs typeface="Courier New"/>
                <a:sym typeface="Courier New"/>
              </a:defRPr>
            </a:pPr>
            <a:r>
              <a:t>-- The CliMAF ESM Evaluation Platform will be available here:</a:t>
            </a:r>
          </a:p>
          <a:p>
            <a:pPr algn="l" defTabSz="449262">
              <a:lnSpc>
                <a:spcPct val="93000"/>
              </a:lnSpc>
              <a:defRPr sz="2400">
                <a:solidFill>
                  <a:srgbClr val="FFFFFF"/>
                </a:solidFill>
                <a:latin typeface="Courier New"/>
                <a:ea typeface="Courier New"/>
                <a:cs typeface="Courier New"/>
                <a:sym typeface="Courier New"/>
              </a:defRPr>
            </a:pPr>
            <a:r>
              <a:t>-- </a:t>
            </a:r>
            <a:r>
              <a:rPr u="sng">
                <a:hlinkClick r:id="rId2" invalidUrl="" action="" tgtFrame="" tooltip="" history="1" highlightClick="0" endSnd="0"/>
              </a:rPr>
              <a:t>https://vesg.ipsl.upmc.fr/thredds/fileServer/IPSLFS/jservon/C-ESM-EP_Benchmarck_Ciclad.html</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1" name="Numéro de diapositive"/>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22" name="CliMAF"/>
          <p:cNvSpPr/>
          <p:nvPr>
            <p:ph type="title"/>
          </p:nvPr>
        </p:nvSpPr>
        <p:spPr>
          <a:prstGeom prst="rect">
            <a:avLst/>
          </a:prstGeom>
        </p:spPr>
        <p:txBody>
          <a:bodyPr/>
          <a:lstStyle/>
          <a:p>
            <a:pPr/>
            <a:r>
              <a:t>CliMAF</a:t>
            </a:r>
          </a:p>
        </p:txBody>
      </p:sp>
      <p:sp>
        <p:nvSpPr>
          <p:cNvPr id="323" name="Rectangle"/>
          <p:cNvSpPr/>
          <p:nvPr/>
        </p:nvSpPr>
        <p:spPr>
          <a:xfrm>
            <a:off x="380999" y="2088802"/>
            <a:ext cx="12242802" cy="6811101"/>
          </a:xfrm>
          <a:prstGeom prst="rect">
            <a:avLst/>
          </a:prstGeom>
          <a:solidFill>
            <a:srgbClr val="AA7942"/>
          </a:solidFill>
          <a:ln w="38100">
            <a:solidFill>
              <a:srgbClr val="FFFFFF"/>
            </a:solidFill>
            <a:miter lim="400000"/>
          </a:ln>
          <a:effectLst>
            <a:outerShdw sx="100000" sy="100000" kx="0" ky="0" algn="b" rotWithShape="0" blurRad="101600" dist="25400" dir="5400000">
              <a:srgbClr val="000000">
                <a:alpha val="75000"/>
              </a:srgbClr>
            </a:outerShdw>
          </a:effectLst>
        </p:spPr>
        <p:txBody>
          <a:bodyPr lIns="50800" tIns="50800" rIns="50800" bIns="50800" anchor="ctr"/>
          <a:lstStyle/>
          <a:p>
            <a:pPr>
              <a:defRPr sz="2400">
                <a:solidFill>
                  <a:srgbClr val="414141"/>
                </a:solidFill>
                <a:latin typeface="Bodoni SvtyTwo ITC TT-Book"/>
                <a:ea typeface="Bodoni SvtyTwo ITC TT-Book"/>
                <a:cs typeface="Bodoni SvtyTwo ITC TT-Book"/>
                <a:sym typeface="Bodoni SvtyTwo ITC TT-Book"/>
              </a:defRPr>
            </a:pPr>
          </a:p>
        </p:txBody>
      </p:sp>
      <p:sp>
        <p:nvSpPr>
          <p:cNvPr id="324" name="models = […"/>
          <p:cNvSpPr/>
          <p:nvPr/>
        </p:nvSpPr>
        <p:spPr>
          <a:xfrm>
            <a:off x="480087" y="2186002"/>
            <a:ext cx="12044627" cy="6616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49262">
              <a:defRPr sz="2400">
                <a:latin typeface="Courier New"/>
                <a:ea typeface="Courier New"/>
                <a:cs typeface="Courier New"/>
                <a:sym typeface="Courier New"/>
              </a:defRPr>
            </a:pPr>
            <a:r>
              <a:t>models = [</a:t>
            </a:r>
          </a:p>
          <a:p>
            <a:pPr lvl="1" algn="l" defTabSz="449262">
              <a:defRPr sz="2400">
                <a:latin typeface="Courier New"/>
                <a:ea typeface="Courier New"/>
                <a:cs typeface="Courier New"/>
                <a:sym typeface="Courier New"/>
              </a:defRPr>
            </a:pPr>
            <a:r>
              <a:t>   dict(</a:t>
            </a:r>
          </a:p>
          <a:p>
            <a:pPr lvl="1" algn="l" defTabSz="449262">
              <a:defRPr sz="2400">
                <a:latin typeface="Courier New"/>
                <a:ea typeface="Courier New"/>
                <a:cs typeface="Courier New"/>
                <a:sym typeface="Courier New"/>
              </a:defRPr>
            </a:pPr>
            <a:r>
              <a:t>			project = ’CMIP5’,</a:t>
            </a:r>
          </a:p>
          <a:p>
            <a:pPr lvl="1" algn="l" defTabSz="449262">
              <a:defRPr sz="2400">
                <a:latin typeface="Courier New"/>
                <a:ea typeface="Courier New"/>
                <a:cs typeface="Courier New"/>
                <a:sym typeface="Courier New"/>
              </a:defRPr>
            </a:pPr>
            <a:r>
              <a:t>			model = ’IPSL-CM5A-LR',</a:t>
            </a:r>
          </a:p>
          <a:p>
            <a:pPr lvl="1" algn="l" defTabSz="449262">
              <a:defRPr sz="2400">
                <a:latin typeface="Courier New"/>
                <a:ea typeface="Courier New"/>
                <a:cs typeface="Courier New"/>
                <a:sym typeface="Courier New"/>
              </a:defRPr>
            </a:pPr>
            <a:r>
              <a:t>			experiment = ’historical',</a:t>
            </a:r>
          </a:p>
          <a:p>
            <a:pPr lvl="1" algn="l" defTabSz="449262">
              <a:defRPr sz="2400">
                <a:latin typeface="Courier New"/>
                <a:ea typeface="Courier New"/>
                <a:cs typeface="Courier New"/>
                <a:sym typeface="Courier New"/>
              </a:defRPr>
            </a:pPr>
            <a:r>
              <a:t>			simulation = ’r1i1p1’,</a:t>
            </a:r>
          </a:p>
          <a:p>
            <a:pPr lvl="1" algn="l" defTabSz="449262">
              <a:defRPr sz="2400">
                <a:latin typeface="Courier New"/>
                <a:ea typeface="Courier New"/>
                <a:cs typeface="Courier New"/>
                <a:sym typeface="Courier New"/>
              </a:defRPr>
            </a:pPr>
            <a:r>
              <a:t>			frequency = ’monthly',</a:t>
            </a:r>
          </a:p>
          <a:p>
            <a:pPr lvl="1" algn="l" defTabSz="449262">
              <a:defRPr sz="2400">
                <a:latin typeface="Courier New"/>
                <a:ea typeface="Courier New"/>
                <a:cs typeface="Courier New"/>
                <a:sym typeface="Courier New"/>
              </a:defRPr>
            </a:pPr>
            <a:r>
              <a:t>			period = ’1980-2005'</a:t>
            </a:r>
          </a:p>
          <a:p>
            <a:pPr lvl="1" algn="l" defTabSz="449262">
              <a:defRPr sz="2400">
                <a:latin typeface="Courier New"/>
                <a:ea typeface="Courier New"/>
                <a:cs typeface="Courier New"/>
                <a:sym typeface="Courier New"/>
              </a:defRPr>
            </a:pPr>
            <a:r>
              <a:t>       ),</a:t>
            </a:r>
          </a:p>
          <a:p>
            <a:pPr lvl="1" algn="l" defTabSz="449262">
              <a:defRPr sz="2400">
                <a:latin typeface="Courier New"/>
                <a:ea typeface="Courier New"/>
                <a:cs typeface="Courier New"/>
                <a:sym typeface="Courier New"/>
              </a:defRPr>
            </a:pPr>
            <a:r>
              <a:t>   dict(</a:t>
            </a:r>
          </a:p>
          <a:p>
            <a:pPr lvl="1" algn="l" defTabSz="449262">
              <a:defRPr sz="2400">
                <a:latin typeface="Courier New"/>
                <a:ea typeface="Courier New"/>
                <a:cs typeface="Courier New"/>
                <a:sym typeface="Courier New"/>
              </a:defRPr>
            </a:pPr>
            <a:r>
              <a:t>			project = 'IGCM_OUT’,</a:t>
            </a:r>
          </a:p>
          <a:p>
            <a:pPr lvl="1" algn="l" defTabSz="449262">
              <a:defRPr sz="2400">
                <a:latin typeface="Courier New"/>
                <a:ea typeface="Courier New"/>
                <a:cs typeface="Courier New"/>
                <a:sym typeface="Courier New"/>
              </a:defRPr>
            </a:pPr>
            <a:r>
              <a:t>			root = '/ccc/store/cont003/thredds',</a:t>
            </a:r>
          </a:p>
          <a:p>
            <a:pPr lvl="1" algn="l" defTabSz="449262">
              <a:defRPr sz="2400">
                <a:latin typeface="Courier New"/>
                <a:ea typeface="Courier New"/>
                <a:cs typeface="Courier New"/>
                <a:sym typeface="Courier New"/>
              </a:defRPr>
            </a:pPr>
            <a:r>
              <a:t>			login = 'p86caub',</a:t>
            </a:r>
          </a:p>
          <a:p>
            <a:pPr lvl="1" algn="l" defTabSz="449262">
              <a:defRPr sz="2400">
                <a:latin typeface="Courier New"/>
                <a:ea typeface="Courier New"/>
                <a:cs typeface="Courier New"/>
                <a:sym typeface="Courier New"/>
              </a:defRPr>
            </a:pPr>
            <a:r>
              <a:t>			model = 'IPSLCM6',</a:t>
            </a:r>
          </a:p>
          <a:p>
            <a:pPr lvl="1" algn="l" defTabSz="449262">
              <a:defRPr sz="2400">
                <a:latin typeface="Courier New"/>
                <a:ea typeface="Courier New"/>
                <a:cs typeface="Courier New"/>
                <a:sym typeface="Courier New"/>
              </a:defRPr>
            </a:pPr>
            <a:r>
              <a:t>			simulation = 'CM605-LR-pdCtrl01',</a:t>
            </a:r>
          </a:p>
          <a:p>
            <a:pPr lvl="1" algn="l" defTabSz="449262">
              <a:defRPr sz="2400">
                <a:latin typeface="Courier New"/>
                <a:ea typeface="Courier New"/>
                <a:cs typeface="Courier New"/>
                <a:sym typeface="Courier New"/>
              </a:defRPr>
            </a:pPr>
            <a:r>
              <a:t>			frequency = 'seasonal',</a:t>
            </a:r>
          </a:p>
          <a:p>
            <a:pPr lvl="1" algn="l" defTabSz="449262">
              <a:defRPr sz="2400">
                <a:latin typeface="Courier New"/>
                <a:ea typeface="Courier New"/>
                <a:cs typeface="Courier New"/>
                <a:sym typeface="Courier New"/>
              </a:defRPr>
            </a:pPr>
            <a:r>
              <a:t>			clim_period = '2020_2029'</a:t>
            </a:r>
          </a:p>
          <a:p>
            <a:pPr lvl="1" algn="l" defTabSz="449262">
              <a:defRPr sz="2400">
                <a:latin typeface="Courier New"/>
                <a:ea typeface="Courier New"/>
                <a:cs typeface="Courier New"/>
                <a:sym typeface="Courier New"/>
              </a:defRPr>
            </a:pPr>
            <a:r>
              <a:t>       )</a:t>
            </a:r>
          </a:p>
          <a:p>
            <a:pPr lvl="1" algn="l" defTabSz="449262">
              <a:defRPr sz="2400">
                <a:latin typeface="Courier New"/>
                <a:ea typeface="Courier New"/>
                <a:cs typeface="Courier New"/>
                <a:sym typeface="Courier New"/>
              </a:defRPr>
            </a:pPr>
            <a:r>
              <a:t>]</a:t>
            </a:r>
          </a:p>
        </p:txBody>
      </p:sp>
      <p:sp>
        <p:nvSpPr>
          <p:cNvPr id="325" name="CMIP5 and IGCM_OUT data access"/>
          <p:cNvSpPr/>
          <p:nvPr/>
        </p:nvSpPr>
        <p:spPr>
          <a:xfrm>
            <a:off x="243805" y="970992"/>
            <a:ext cx="12517191" cy="4844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650240">
              <a:defRPr b="1" sz="2600">
                <a:solidFill>
                  <a:srgbClr val="1771A9"/>
                </a:solidFill>
                <a:latin typeface="Arial"/>
                <a:ea typeface="Arial"/>
                <a:cs typeface="Arial"/>
                <a:sym typeface="Arial"/>
              </a:defRPr>
            </a:lvl1pPr>
          </a:lstStyle>
          <a:p>
            <a:pPr/>
            <a:r>
              <a:t>CMIP5 and IGCM_OUT data access</a:t>
            </a:r>
          </a:p>
        </p:txBody>
      </p:sp>
      <p:sp>
        <p:nvSpPr>
          <p:cNvPr id="326" name="Definition of a CMIP5 dataset and an IPSLCM6 simulation (SE):"/>
          <p:cNvSpPr/>
          <p:nvPr/>
        </p:nvSpPr>
        <p:spPr>
          <a:xfrm>
            <a:off x="312465" y="1539007"/>
            <a:ext cx="9191477" cy="4472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1" sz="2400">
                <a:solidFill>
                  <a:srgbClr val="1771A9"/>
                </a:solidFill>
                <a:latin typeface="Arial"/>
                <a:ea typeface="Arial"/>
                <a:cs typeface="Arial"/>
                <a:sym typeface="Arial"/>
              </a:defRPr>
            </a:lvl1pPr>
          </a:lstStyle>
          <a:p>
            <a:pPr/>
            <a:r>
              <a:t>Definition of a CMIP5 dataset and an IPSLCM6 simulation (SE):</a:t>
            </a:r>
          </a:p>
        </p:txBody>
      </p:sp>
      <p:sp>
        <p:nvSpPr>
          <p:cNvPr id="327" name="More details on the data access in the demo/TP."/>
          <p:cNvSpPr/>
          <p:nvPr/>
        </p:nvSpPr>
        <p:spPr>
          <a:xfrm>
            <a:off x="341534" y="9011269"/>
            <a:ext cx="4989687" cy="3608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650240">
              <a:defRPr i="1" sz="1800">
                <a:solidFill>
                  <a:srgbClr val="1771A9"/>
                </a:solidFill>
                <a:latin typeface="Arial"/>
                <a:ea typeface="Arial"/>
                <a:cs typeface="Arial"/>
                <a:sym typeface="Arial"/>
              </a:defRPr>
            </a:lvl1pPr>
          </a:lstStyle>
          <a:p>
            <a:pPr/>
            <a:r>
              <a:t>More details on the data access in the demo/TP.</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9" name="Numéro de diapositive"/>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30" name="CliMAF"/>
          <p:cNvSpPr/>
          <p:nvPr>
            <p:ph type="title"/>
          </p:nvPr>
        </p:nvSpPr>
        <p:spPr>
          <a:prstGeom prst="rect">
            <a:avLst/>
          </a:prstGeom>
        </p:spPr>
        <p:txBody>
          <a:bodyPr/>
          <a:lstStyle/>
          <a:p>
            <a:pPr/>
            <a:r>
              <a:t>CliMAF</a:t>
            </a:r>
          </a:p>
        </p:txBody>
      </p:sp>
      <p:sp>
        <p:nvSpPr>
          <p:cNvPr id="331" name="Atlas Explorer — Definition"/>
          <p:cNvSpPr/>
          <p:nvPr/>
        </p:nvSpPr>
        <p:spPr>
          <a:xfrm>
            <a:off x="243805" y="970992"/>
            <a:ext cx="12517191" cy="4844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650240">
              <a:defRPr b="1" sz="2600">
                <a:solidFill>
                  <a:srgbClr val="1771A9"/>
                </a:solidFill>
                <a:latin typeface="Arial"/>
                <a:ea typeface="Arial"/>
                <a:cs typeface="Arial"/>
                <a:sym typeface="Arial"/>
              </a:defRPr>
            </a:lvl1pPr>
          </a:lstStyle>
          <a:p>
            <a:pPr/>
            <a:r>
              <a:t>Atlas Explorer — Definition</a:t>
            </a:r>
          </a:p>
        </p:txBody>
      </p:sp>
      <p:sp>
        <p:nvSpPr>
          <p:cNvPr id="332" name="ZoneTexte 1"/>
          <p:cNvSpPr/>
          <p:nvPr/>
        </p:nvSpPr>
        <p:spPr>
          <a:xfrm>
            <a:off x="1033938" y="3546305"/>
            <a:ext cx="10860724" cy="3268847"/>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595347" indent="-321027" algn="just" defTabSz="457200">
              <a:buSzPct val="60000"/>
              <a:buBlip>
                <a:blip r:embed="rId2"/>
              </a:buBlip>
              <a:defRPr sz="2600">
                <a:solidFill>
                  <a:srgbClr val="1771A9"/>
                </a:solidFill>
                <a:latin typeface="Arial"/>
                <a:ea typeface="Arial"/>
                <a:cs typeface="Arial"/>
                <a:sym typeface="Arial"/>
              </a:defRPr>
            </a:pPr>
            <a:r>
              <a:rPr b="1">
                <a:solidFill>
                  <a:srgbClr val="EC710E"/>
                </a:solidFill>
              </a:rPr>
              <a:t>An easy and flexible working space within the C-ESM-EP</a:t>
            </a:r>
            <a:r>
              <a:t> to produce an HTML page showing climatologies and difference maps (with a reference) on a set of datasets (simulations, models, different periods…)</a:t>
            </a:r>
          </a:p>
          <a:p>
            <a:pPr marL="595347" indent="-321027" algn="just" defTabSz="457200">
              <a:buSzPct val="60000"/>
              <a:buBlip>
                <a:blip r:embed="rId2"/>
              </a:buBlip>
              <a:defRPr sz="2600">
                <a:solidFill>
                  <a:srgbClr val="1771A9"/>
                </a:solidFill>
                <a:latin typeface="Arial"/>
                <a:ea typeface="Arial"/>
                <a:cs typeface="Arial"/>
                <a:sym typeface="Arial"/>
              </a:defRPr>
            </a:pPr>
          </a:p>
          <a:p>
            <a:pPr marL="595347" indent="-321027" algn="just" defTabSz="457200">
              <a:buSzPct val="60000"/>
              <a:buBlip>
                <a:blip r:embed="rId2"/>
              </a:buBlip>
              <a:defRPr sz="2600">
                <a:solidFill>
                  <a:srgbClr val="1771A9"/>
                </a:solidFill>
                <a:latin typeface="Arial"/>
                <a:ea typeface="Arial"/>
                <a:cs typeface="Arial"/>
                <a:sym typeface="Arial"/>
              </a:defRPr>
            </a:pPr>
            <a:r>
              <a:t>Provide the user with a set of predefined features to assess a variable (plotting parameters, default observational reference) while keeping control on the diagnostics from only one parameter file.</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3" name="Numéro de diapositive"/>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54" name="Introduction"/>
          <p:cNvSpPr/>
          <p:nvPr>
            <p:ph type="title"/>
          </p:nvPr>
        </p:nvSpPr>
        <p:spPr>
          <a:prstGeom prst="rect">
            <a:avLst/>
          </a:prstGeom>
        </p:spPr>
        <p:txBody>
          <a:bodyPr/>
          <a:lstStyle/>
          <a:p>
            <a:pPr/>
            <a:r>
              <a:t>Introduction</a:t>
            </a:r>
          </a:p>
        </p:txBody>
      </p:sp>
      <p:pic>
        <p:nvPicPr>
          <p:cNvPr id="155" name="Image 771" descr="Image 771"/>
          <p:cNvPicPr>
            <a:picLocks noChangeAspect="1"/>
          </p:cNvPicPr>
          <p:nvPr/>
        </p:nvPicPr>
        <p:blipFill>
          <a:blip r:embed="rId2">
            <a:extLst/>
          </a:blip>
          <a:stretch>
            <a:fillRect/>
          </a:stretch>
        </p:blipFill>
        <p:spPr>
          <a:xfrm>
            <a:off x="695175" y="2371923"/>
            <a:ext cx="11000051" cy="7006554"/>
          </a:xfrm>
          <a:prstGeom prst="rect">
            <a:avLst/>
          </a:prstGeom>
          <a:ln w="12700">
            <a:miter lim="400000"/>
          </a:ln>
        </p:spPr>
      </p:pic>
      <p:pic>
        <p:nvPicPr>
          <p:cNvPr id="156" name="Image 772" descr="Image 772"/>
          <p:cNvPicPr>
            <a:picLocks noChangeAspect="1"/>
          </p:cNvPicPr>
          <p:nvPr/>
        </p:nvPicPr>
        <p:blipFill>
          <a:blip r:embed="rId3">
            <a:extLst/>
          </a:blip>
          <a:srcRect l="3027" t="0" r="3027" b="0"/>
          <a:stretch>
            <a:fillRect/>
          </a:stretch>
        </p:blipFill>
        <p:spPr>
          <a:xfrm>
            <a:off x="605018" y="1228799"/>
            <a:ext cx="2885964" cy="1315841"/>
          </a:xfrm>
          <a:prstGeom prst="rect">
            <a:avLst/>
          </a:prstGeom>
          <a:ln w="12700">
            <a:miter lim="400000"/>
          </a:ln>
        </p:spPr>
      </p:pic>
      <p:pic>
        <p:nvPicPr>
          <p:cNvPr id="157" name="Image 774" descr="Image 774"/>
          <p:cNvPicPr>
            <a:picLocks noChangeAspect="1"/>
          </p:cNvPicPr>
          <p:nvPr/>
        </p:nvPicPr>
        <p:blipFill>
          <a:blip r:embed="rId4">
            <a:extLst/>
          </a:blip>
          <a:stretch>
            <a:fillRect/>
          </a:stretch>
        </p:blipFill>
        <p:spPr>
          <a:xfrm>
            <a:off x="9513706" y="1332929"/>
            <a:ext cx="2632473" cy="1202163"/>
          </a:xfrm>
          <a:prstGeom prst="rect">
            <a:avLst/>
          </a:prstGeom>
          <a:ln w="12700">
            <a:miter lim="400000"/>
          </a:ln>
        </p:spPr>
      </p:pic>
      <p:graphicFrame>
        <p:nvGraphicFramePr>
          <p:cNvPr id="158" name="Tableau"/>
          <p:cNvGraphicFramePr/>
          <p:nvPr/>
        </p:nvGraphicFramePr>
        <p:xfrm>
          <a:off x="4724400" y="1439491"/>
          <a:ext cx="10464800" cy="7213601"/>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1943100"/>
                <a:gridCol w="1612900"/>
              </a:tblGrid>
              <a:tr h="447228">
                <a:tc>
                  <a:txBody>
                    <a:bodyPr/>
                    <a:lstStyle/>
                    <a:p>
                      <a:pPr algn="l" defTabSz="457200"/>
                      <a:r>
                        <a:rPr b="1" sz="2400">
                          <a:solidFill>
                            <a:srgbClr val="1771A9"/>
                          </a:solidFill>
                          <a:latin typeface="Arial"/>
                          <a:ea typeface="Arial"/>
                          <a:cs typeface="Arial"/>
                          <a:sym typeface="Arial"/>
                        </a:rPr>
                        <a:t>CMIP:</a:t>
                      </a:r>
                    </a:p>
                  </a:txBody>
                  <a:tcPr marL="50800" marR="50800" marT="50800" marB="50800" anchor="ctr" anchorCtr="0" horzOverflow="overflow"/>
                </a:tc>
                <a:tc>
                  <a:txBody>
                    <a:bodyPr/>
                    <a:lstStyle/>
                    <a:p>
                      <a:pPr algn="l" defTabSz="457200"/>
                      <a:r>
                        <a:rPr b="1" sz="2400">
                          <a:solidFill>
                            <a:srgbClr val="1771A9"/>
                          </a:solidFill>
                          <a:latin typeface="Arial"/>
                          <a:ea typeface="Arial"/>
                          <a:cs typeface="Arial"/>
                          <a:sym typeface="Arial"/>
                        </a:rPr>
                        <a:t>+76%/year</a:t>
                      </a:r>
                    </a:p>
                  </a:txBody>
                  <a:tcPr marL="50800" marR="50800" marT="50800" marB="50800" anchor="ctr" anchorCtr="0" horzOverflow="overflow"/>
                </a:tc>
              </a:tr>
              <a:tr h="447228">
                <a:tc>
                  <a:txBody>
                    <a:bodyPr/>
                    <a:lstStyle/>
                    <a:p>
                      <a:pPr algn="l" defTabSz="457200"/>
                      <a:r>
                        <a:rPr b="1" sz="2400">
                          <a:solidFill>
                            <a:srgbClr val="1771A9"/>
                          </a:solidFill>
                          <a:latin typeface="Arial"/>
                          <a:ea typeface="Arial"/>
                          <a:cs typeface="Arial"/>
                          <a:sym typeface="Arial"/>
                        </a:rPr>
                        <a:t>Moore's law:</a:t>
                      </a:r>
                    </a:p>
                  </a:txBody>
                  <a:tcPr marL="50800" marR="50800" marT="50800" marB="50800" anchor="ctr" anchorCtr="0" horzOverflow="overflow"/>
                </a:tc>
                <a:tc>
                  <a:txBody>
                    <a:bodyPr/>
                    <a:lstStyle/>
                    <a:p>
                      <a:pPr algn="l" defTabSz="457200"/>
                      <a:r>
                        <a:rPr b="1" sz="2400">
                          <a:solidFill>
                            <a:srgbClr val="1771A9"/>
                          </a:solidFill>
                          <a:latin typeface="Arial"/>
                          <a:ea typeface="Arial"/>
                          <a:cs typeface="Arial"/>
                          <a:sym typeface="Arial"/>
                        </a:rPr>
                        <a:t>+42%/year</a:t>
                      </a:r>
                    </a:p>
                  </a:txBody>
                  <a:tcPr marL="50800" marR="50800" marT="50800" marB="50800" anchor="ctr" anchorCtr="0" horzOverflow="overflow"/>
                </a:tc>
              </a:tr>
            </a:tbl>
          </a:graphicData>
        </a:graphic>
      </p:graphicFrame>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4" name="Numéro de diapositive"/>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35" name="CliMAF"/>
          <p:cNvSpPr/>
          <p:nvPr>
            <p:ph type="title"/>
          </p:nvPr>
        </p:nvSpPr>
        <p:spPr>
          <a:prstGeom prst="rect">
            <a:avLst/>
          </a:prstGeom>
        </p:spPr>
        <p:txBody>
          <a:bodyPr/>
          <a:lstStyle/>
          <a:p>
            <a:pPr/>
            <a:r>
              <a:t>CliMAF</a:t>
            </a:r>
          </a:p>
        </p:txBody>
      </p:sp>
      <p:pic>
        <p:nvPicPr>
          <p:cNvPr id="336" name="Image 3" descr="Image 3"/>
          <p:cNvPicPr>
            <a:picLocks noChangeAspect="0"/>
          </p:cNvPicPr>
          <p:nvPr/>
        </p:nvPicPr>
        <p:blipFill>
          <a:blip r:embed="rId2">
            <a:extLst/>
          </a:blip>
          <a:stretch>
            <a:fillRect/>
          </a:stretch>
        </p:blipFill>
        <p:spPr>
          <a:xfrm>
            <a:off x="448139" y="1970015"/>
            <a:ext cx="12108522" cy="6095644"/>
          </a:xfrm>
          <a:prstGeom prst="rect">
            <a:avLst/>
          </a:prstGeom>
        </p:spPr>
      </p:pic>
      <p:sp>
        <p:nvSpPr>
          <p:cNvPr id="337" name="Atlas Explorer"/>
          <p:cNvSpPr/>
          <p:nvPr/>
        </p:nvSpPr>
        <p:spPr>
          <a:xfrm>
            <a:off x="243805" y="970992"/>
            <a:ext cx="12517191" cy="4844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650240">
              <a:defRPr b="1" sz="2600">
                <a:solidFill>
                  <a:srgbClr val="1771A9"/>
                </a:solidFill>
                <a:latin typeface="Arial"/>
                <a:ea typeface="Arial"/>
                <a:cs typeface="Arial"/>
                <a:sym typeface="Arial"/>
              </a:defRPr>
            </a:lvl1pPr>
          </a:lstStyle>
          <a:p>
            <a:pPr/>
            <a:r>
              <a:t>Atlas Explorer</a:t>
            </a:r>
          </a:p>
        </p:txBody>
      </p:sp>
      <p:sp>
        <p:nvSpPr>
          <p:cNvPr id="338" name="Flèche"/>
          <p:cNvSpPr/>
          <p:nvPr/>
        </p:nvSpPr>
        <p:spPr>
          <a:xfrm>
            <a:off x="2418911" y="3513029"/>
            <a:ext cx="9666533" cy="1202088"/>
          </a:xfrm>
          <a:prstGeom prst="rightArrow">
            <a:avLst>
              <a:gd name="adj1" fmla="val 68753"/>
              <a:gd name="adj2" fmla="val 73330"/>
            </a:avLst>
          </a:prstGeom>
          <a:blipFill>
            <a:blip r:embed="rId3">
              <a:alphaModFix amt="59911"/>
            </a:blip>
          </a:blipFill>
          <a:ln w="12700">
            <a:miter lim="400000"/>
          </a:ln>
          <a:effectLst>
            <a:outerShdw sx="100000" sy="100000" kx="0" ky="0" algn="b" rotWithShape="0" blurRad="25400" dist="25400" dir="2388334">
              <a:srgbClr val="000000">
                <a:alpha val="79310"/>
              </a:srgbClr>
            </a:outerShdw>
          </a:effectLst>
        </p:spPr>
        <p:txBody>
          <a:bodyPr lIns="50800" tIns="50800" rIns="50800" bIns="50800" anchor="ctr"/>
          <a:lstStyle/>
          <a:p>
            <a:pPr algn="l" defTabSz="650240">
              <a:defRPr sz="2400">
                <a:solidFill>
                  <a:srgbClr val="FFFFFF"/>
                </a:solidFill>
                <a:latin typeface="Calibri"/>
                <a:ea typeface="Calibri"/>
                <a:cs typeface="Calibri"/>
                <a:sym typeface="Calibri"/>
              </a:defRPr>
            </a:pPr>
          </a:p>
        </p:txBody>
      </p:sp>
      <p:sp>
        <p:nvSpPr>
          <p:cNvPr id="339" name="Simulations – datasets"/>
          <p:cNvSpPr/>
          <p:nvPr/>
        </p:nvSpPr>
        <p:spPr>
          <a:xfrm>
            <a:off x="5204620" y="3879123"/>
            <a:ext cx="3156646"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650240">
              <a:defRPr sz="2400">
                <a:solidFill>
                  <a:srgbClr val="FFFFFF"/>
                </a:solidFill>
                <a:latin typeface="Calibri"/>
                <a:ea typeface="Calibri"/>
                <a:cs typeface="Calibri"/>
                <a:sym typeface="Calibri"/>
              </a:defRPr>
            </a:lvl1pPr>
          </a:lstStyle>
          <a:p>
            <a:pPr/>
            <a:r>
              <a:t>    Simulations – datasets</a:t>
            </a:r>
          </a:p>
        </p:txBody>
      </p:sp>
      <p:sp>
        <p:nvSpPr>
          <p:cNvPr id="340" name="Flèche"/>
          <p:cNvSpPr/>
          <p:nvPr/>
        </p:nvSpPr>
        <p:spPr>
          <a:xfrm rot="5400000">
            <a:off x="778595" y="5133377"/>
            <a:ext cx="4090103" cy="1202088"/>
          </a:xfrm>
          <a:prstGeom prst="rightArrow">
            <a:avLst>
              <a:gd name="adj1" fmla="val 68753"/>
              <a:gd name="adj2" fmla="val 73330"/>
            </a:avLst>
          </a:prstGeom>
          <a:blipFill>
            <a:blip r:embed="rId3">
              <a:alphaModFix amt="59911"/>
            </a:blip>
          </a:blipFill>
          <a:ln w="12700">
            <a:miter lim="400000"/>
          </a:ln>
          <a:effectLst>
            <a:outerShdw sx="100000" sy="100000" kx="0" ky="0" algn="b" rotWithShape="0" blurRad="25400" dist="25400" dir="2388334">
              <a:srgbClr val="000000">
                <a:alpha val="79310"/>
              </a:srgbClr>
            </a:outerShdw>
          </a:effectLst>
        </p:spPr>
        <p:txBody>
          <a:bodyPr lIns="50800" tIns="50800" rIns="50800" bIns="50800" anchor="ctr"/>
          <a:lstStyle/>
          <a:p>
            <a:pPr algn="l" defTabSz="650240">
              <a:defRPr sz="2400">
                <a:solidFill>
                  <a:srgbClr val="FFFFFF"/>
                </a:solidFill>
                <a:latin typeface="Calibri"/>
                <a:ea typeface="Calibri"/>
                <a:cs typeface="Calibri"/>
                <a:sym typeface="Calibri"/>
              </a:defRPr>
            </a:pPr>
          </a:p>
        </p:txBody>
      </p:sp>
      <p:sp>
        <p:nvSpPr>
          <p:cNvPr id="341" name="Variables…"/>
          <p:cNvSpPr/>
          <p:nvPr/>
        </p:nvSpPr>
        <p:spPr>
          <a:xfrm rot="16200000">
            <a:off x="1524094" y="5560347"/>
            <a:ext cx="2599105" cy="66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650240">
              <a:defRPr sz="2400">
                <a:solidFill>
                  <a:srgbClr val="FFFFFF"/>
                </a:solidFill>
                <a:latin typeface="Calibri"/>
                <a:ea typeface="Calibri"/>
                <a:cs typeface="Calibri"/>
                <a:sym typeface="Calibri"/>
              </a:defRPr>
            </a:pPr>
            <a:r>
              <a:t>Variables</a:t>
            </a:r>
          </a:p>
          <a:p>
            <a:pPr defTabSz="650240">
              <a:defRPr sz="1300">
                <a:solidFill>
                  <a:srgbClr val="FFFFFF"/>
                </a:solidFill>
                <a:latin typeface="Calibri"/>
                <a:ea typeface="Calibri"/>
                <a:cs typeface="Calibri"/>
                <a:sym typeface="Calibri"/>
              </a:defRPr>
            </a:pPr>
            <a:r>
              <a:t>(Seasons, projections, domains, etc.) </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3" name="Numéro de diapositive"/>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44" name="CliMAF"/>
          <p:cNvSpPr/>
          <p:nvPr>
            <p:ph type="title"/>
          </p:nvPr>
        </p:nvSpPr>
        <p:spPr>
          <a:prstGeom prst="rect">
            <a:avLst/>
          </a:prstGeom>
        </p:spPr>
        <p:txBody>
          <a:bodyPr/>
          <a:lstStyle/>
          <a:p>
            <a:pPr/>
            <a:r>
              <a:t>CliMAF</a:t>
            </a:r>
          </a:p>
        </p:txBody>
      </p:sp>
      <p:sp>
        <p:nvSpPr>
          <p:cNvPr id="345" name="Atlas Explorer"/>
          <p:cNvSpPr/>
          <p:nvPr/>
        </p:nvSpPr>
        <p:spPr>
          <a:xfrm>
            <a:off x="243805" y="970992"/>
            <a:ext cx="12517191" cy="4844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650240">
              <a:defRPr b="1" sz="2600">
                <a:solidFill>
                  <a:srgbClr val="1771A9"/>
                </a:solidFill>
                <a:latin typeface="Arial"/>
                <a:ea typeface="Arial"/>
                <a:cs typeface="Arial"/>
                <a:sym typeface="Arial"/>
              </a:defRPr>
            </a:lvl1pPr>
          </a:lstStyle>
          <a:p>
            <a:pPr/>
            <a:r>
              <a:t>Atlas Explorer</a:t>
            </a:r>
          </a:p>
        </p:txBody>
      </p:sp>
      <p:sp>
        <p:nvSpPr>
          <p:cNvPr id="346" name="The quick way to use Atlas Explorer on CICLAD:"/>
          <p:cNvSpPr/>
          <p:nvPr/>
        </p:nvSpPr>
        <p:spPr>
          <a:xfrm>
            <a:off x="312465" y="1533452"/>
            <a:ext cx="7114581" cy="4472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1" sz="2400">
                <a:solidFill>
                  <a:srgbClr val="1771A9"/>
                </a:solidFill>
                <a:latin typeface="Arial"/>
                <a:ea typeface="Arial"/>
                <a:cs typeface="Arial"/>
                <a:sym typeface="Arial"/>
              </a:defRPr>
            </a:lvl1pPr>
          </a:lstStyle>
          <a:p>
            <a:pPr/>
            <a:r>
              <a:t>The quick way to use Atlas Explorer on CICLAD:</a:t>
            </a:r>
          </a:p>
        </p:txBody>
      </p:sp>
      <p:sp>
        <p:nvSpPr>
          <p:cNvPr id="347" name="Rectangle"/>
          <p:cNvSpPr/>
          <p:nvPr/>
        </p:nvSpPr>
        <p:spPr>
          <a:xfrm>
            <a:off x="381000" y="2232431"/>
            <a:ext cx="12242801" cy="6070399"/>
          </a:xfrm>
          <a:prstGeom prst="rect">
            <a:avLst/>
          </a:prstGeom>
          <a:solidFill>
            <a:srgbClr val="000000"/>
          </a:solidFill>
          <a:ln w="38100">
            <a:solidFill>
              <a:srgbClr val="FFFFFF"/>
            </a:solidFill>
            <a:miter lim="400000"/>
          </a:ln>
          <a:effectLst>
            <a:outerShdw sx="100000" sy="100000" kx="0" ky="0" algn="b" rotWithShape="0" blurRad="101600" dist="25400" dir="5400000">
              <a:srgbClr val="000000">
                <a:alpha val="75000"/>
              </a:srgbClr>
            </a:outerShdw>
          </a:effectLst>
        </p:spPr>
        <p:txBody>
          <a:bodyPr lIns="50800" tIns="50800" rIns="50800" bIns="50800" anchor="ctr"/>
          <a:lstStyle/>
          <a:p>
            <a:pPr>
              <a:defRPr sz="2400">
                <a:solidFill>
                  <a:srgbClr val="414141"/>
                </a:solidFill>
                <a:latin typeface="Bodoni SvtyTwo ITC TT-Book"/>
                <a:ea typeface="Bodoni SvtyTwo ITC TT-Book"/>
                <a:cs typeface="Bodoni SvtyTwo ITC TT-Book"/>
                <a:sym typeface="Bodoni SvtyTwo ITC TT-Book"/>
              </a:defRPr>
            </a:pPr>
          </a:p>
        </p:txBody>
      </p:sp>
      <p:sp>
        <p:nvSpPr>
          <p:cNvPr id="348" name="# Install the C-ESM-EP and setup a comparison…"/>
          <p:cNvSpPr/>
          <p:nvPr/>
        </p:nvSpPr>
        <p:spPr>
          <a:xfrm>
            <a:off x="480087" y="2334755"/>
            <a:ext cx="12044627" cy="586575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49262">
              <a:lnSpc>
                <a:spcPct val="93000"/>
              </a:lnSpc>
              <a:defRPr b="1" sz="2400">
                <a:solidFill>
                  <a:srgbClr val="FFFFFF"/>
                </a:solidFill>
                <a:latin typeface="Courier New"/>
                <a:ea typeface="Courier New"/>
                <a:cs typeface="Courier New"/>
                <a:sym typeface="Courier New"/>
              </a:defRPr>
            </a:pPr>
            <a:r>
              <a:t># Install the C-ESM-EP and setup a comparison</a:t>
            </a:r>
          </a:p>
          <a:p>
            <a:pPr algn="l" defTabSz="449262">
              <a:lnSpc>
                <a:spcPct val="93000"/>
              </a:lnSpc>
              <a:defRPr b="1" sz="2400">
                <a:solidFill>
                  <a:srgbClr val="FFFFFF"/>
                </a:solidFill>
                <a:latin typeface="Courier New"/>
                <a:ea typeface="Courier New"/>
                <a:cs typeface="Courier New"/>
                <a:sym typeface="Courier New"/>
              </a:defRPr>
            </a:pPr>
            <a:r>
              <a:t># (as seen for the C-ESM-EP)</a:t>
            </a:r>
          </a:p>
          <a:p>
            <a:pPr algn="l" defTabSz="449262">
              <a:lnSpc>
                <a:spcPct val="93000"/>
              </a:lnSpc>
              <a:defRPr b="1" sz="2400">
                <a:solidFill>
                  <a:srgbClr val="FFFFFF"/>
                </a:solidFill>
                <a:latin typeface="Courier New"/>
                <a:ea typeface="Courier New"/>
                <a:cs typeface="Courier New"/>
                <a:sym typeface="Courier New"/>
              </a:defRPr>
            </a:pPr>
            <a:r>
              <a:t># Go into the directory of your comparison</a:t>
            </a:r>
          </a:p>
          <a:p>
            <a:pPr algn="l" defTabSz="449262">
              <a:lnSpc>
                <a:spcPct val="93000"/>
              </a:lnSpc>
              <a:defRPr b="1" sz="2400">
                <a:solidFill>
                  <a:srgbClr val="FFFFFF"/>
                </a:solidFill>
                <a:latin typeface="Courier New"/>
                <a:ea typeface="Courier New"/>
                <a:cs typeface="Courier New"/>
                <a:sym typeface="Courier New"/>
              </a:defRPr>
            </a:pPr>
          </a:p>
          <a:p>
            <a:pPr algn="l" defTabSz="449262">
              <a:lnSpc>
                <a:spcPct val="93000"/>
              </a:lnSpc>
              <a:defRPr b="1" sz="2400">
                <a:solidFill>
                  <a:srgbClr val="FFFFFF"/>
                </a:solidFill>
                <a:latin typeface="Courier New"/>
                <a:ea typeface="Courier New"/>
                <a:cs typeface="Courier New"/>
                <a:sym typeface="Courier New"/>
              </a:defRPr>
            </a:pPr>
            <a:r>
              <a:t># Add your datasets in datasets_setup.py</a:t>
            </a:r>
          </a:p>
          <a:p>
            <a:pPr algn="l" defTabSz="449262">
              <a:lnSpc>
                <a:spcPct val="93000"/>
              </a:lnSpc>
              <a:defRPr sz="2400">
                <a:solidFill>
                  <a:srgbClr val="FFFFFF"/>
                </a:solidFill>
                <a:latin typeface="Courier New"/>
                <a:ea typeface="Courier New"/>
                <a:cs typeface="Courier New"/>
                <a:sym typeface="Courier New"/>
              </a:defRPr>
            </a:pPr>
            <a:r>
              <a:t>&gt; cd my_comparison </a:t>
            </a:r>
          </a:p>
          <a:p>
            <a:pPr algn="l" defTabSz="449262">
              <a:lnSpc>
                <a:spcPct val="93000"/>
              </a:lnSpc>
              <a:defRPr sz="2400">
                <a:solidFill>
                  <a:srgbClr val="FFFFFF"/>
                </a:solidFill>
                <a:latin typeface="Courier New"/>
                <a:ea typeface="Courier New"/>
                <a:cs typeface="Courier New"/>
                <a:sym typeface="Courier New"/>
              </a:defRPr>
            </a:pPr>
            <a:r>
              <a:t>&gt; vi datasets_setup.py</a:t>
            </a:r>
          </a:p>
          <a:p>
            <a:pPr algn="l" defTabSz="449262">
              <a:lnSpc>
                <a:spcPct val="93000"/>
              </a:lnSpc>
              <a:defRPr sz="2400">
                <a:solidFill>
                  <a:srgbClr val="FFFFFF"/>
                </a:solidFill>
                <a:latin typeface="Courier New"/>
                <a:ea typeface="Courier New"/>
                <a:cs typeface="Courier New"/>
                <a:sym typeface="Courier New"/>
              </a:defRPr>
            </a:pPr>
          </a:p>
          <a:p>
            <a:pPr algn="l" defTabSz="449262">
              <a:lnSpc>
                <a:spcPct val="93000"/>
              </a:lnSpc>
              <a:defRPr b="1" sz="2400">
                <a:solidFill>
                  <a:srgbClr val="FFFFFF"/>
                </a:solidFill>
                <a:latin typeface="Courier New"/>
                <a:ea typeface="Courier New"/>
                <a:cs typeface="Courier New"/>
                <a:sym typeface="Courier New"/>
              </a:defRPr>
            </a:pPr>
            <a:r>
              <a:t># Edit the Atlas Explorer parameter file to setup what you need</a:t>
            </a:r>
          </a:p>
          <a:p>
            <a:pPr algn="l" defTabSz="449262">
              <a:lnSpc>
                <a:spcPct val="93000"/>
              </a:lnSpc>
              <a:defRPr sz="2400">
                <a:solidFill>
                  <a:srgbClr val="FFFFFF"/>
                </a:solidFill>
                <a:latin typeface="Courier New"/>
                <a:ea typeface="Courier New"/>
                <a:cs typeface="Courier New"/>
                <a:sym typeface="Courier New"/>
              </a:defRPr>
            </a:pPr>
            <a:r>
              <a:t>&gt; vi AtlasExplorer/params_AtlasExplorer.py</a:t>
            </a:r>
          </a:p>
          <a:p>
            <a:pPr algn="l" defTabSz="449262">
              <a:lnSpc>
                <a:spcPct val="93000"/>
              </a:lnSpc>
              <a:defRPr sz="2400">
                <a:solidFill>
                  <a:srgbClr val="FFFFFF"/>
                </a:solidFill>
                <a:latin typeface="Courier New"/>
                <a:ea typeface="Courier New"/>
                <a:cs typeface="Courier New"/>
                <a:sym typeface="Courier New"/>
              </a:defRPr>
            </a:pPr>
          </a:p>
          <a:p>
            <a:pPr algn="l" defTabSz="449262">
              <a:lnSpc>
                <a:spcPct val="93000"/>
              </a:lnSpc>
              <a:defRPr b="1" sz="2400">
                <a:solidFill>
                  <a:srgbClr val="FFFFFF"/>
                </a:solidFill>
                <a:latin typeface="Courier New"/>
                <a:ea typeface="Courier New"/>
                <a:cs typeface="Courier New"/>
                <a:sym typeface="Courier New"/>
              </a:defRPr>
            </a:pPr>
            <a:r>
              <a:t># Run the Atlas Explorer interactively:</a:t>
            </a:r>
          </a:p>
          <a:p>
            <a:pPr algn="l" defTabSz="449262">
              <a:lnSpc>
                <a:spcPct val="93000"/>
              </a:lnSpc>
              <a:defRPr sz="2400">
                <a:solidFill>
                  <a:srgbClr val="FFFFFF"/>
                </a:solidFill>
                <a:latin typeface="Courier New"/>
                <a:ea typeface="Courier New"/>
                <a:cs typeface="Courier New"/>
                <a:sym typeface="Courier New"/>
              </a:defRPr>
            </a:pPr>
            <a:r>
              <a:t>&gt; ./job_C-ESM-EP.py AtlasExplorer</a:t>
            </a:r>
          </a:p>
          <a:p>
            <a:pPr algn="l" defTabSz="449262">
              <a:lnSpc>
                <a:spcPct val="93000"/>
              </a:lnSpc>
              <a:defRPr sz="2400">
                <a:solidFill>
                  <a:srgbClr val="FFFFFF"/>
                </a:solidFill>
                <a:latin typeface="Courier New"/>
                <a:ea typeface="Courier New"/>
                <a:cs typeface="Courier New"/>
                <a:sym typeface="Courier New"/>
              </a:defRPr>
            </a:pPr>
          </a:p>
          <a:p>
            <a:pPr algn="l" defTabSz="449262">
              <a:lnSpc>
                <a:spcPct val="93000"/>
              </a:lnSpc>
              <a:defRPr b="1" sz="2400">
                <a:solidFill>
                  <a:srgbClr val="FFFFFF"/>
                </a:solidFill>
                <a:latin typeface="Courier New"/>
                <a:ea typeface="Courier New"/>
                <a:cs typeface="Courier New"/>
                <a:sym typeface="Courier New"/>
              </a:defRPr>
            </a:pPr>
            <a:r>
              <a:t># See the results on the URL returned at the end of the execution</a:t>
            </a:r>
          </a:p>
          <a:p>
            <a:pPr algn="l" defTabSz="449262">
              <a:lnSpc>
                <a:spcPct val="93000"/>
              </a:lnSpc>
              <a:defRPr b="1" sz="2400">
                <a:solidFill>
                  <a:srgbClr val="FFFFFF"/>
                </a:solidFill>
                <a:latin typeface="Courier New"/>
                <a:ea typeface="Courier New"/>
                <a:cs typeface="Courier New"/>
                <a:sym typeface="Courier New"/>
              </a:defRPr>
            </a:pPr>
            <a:r>
              <a:t># Or submit a job from the main directory</a:t>
            </a:r>
          </a:p>
          <a:p>
            <a:pPr algn="l" defTabSz="449262">
              <a:lnSpc>
                <a:spcPct val="93000"/>
              </a:lnSpc>
              <a:defRPr sz="2400">
                <a:solidFill>
                  <a:srgbClr val="FFFFFF"/>
                </a:solidFill>
                <a:latin typeface="Courier New"/>
                <a:ea typeface="Courier New"/>
                <a:cs typeface="Courier New"/>
                <a:sym typeface="Courier New"/>
              </a:defRPr>
            </a:pPr>
            <a:r>
              <a:t>&gt; cd ../</a:t>
            </a:r>
          </a:p>
          <a:p>
            <a:pPr algn="l" defTabSz="449262">
              <a:lnSpc>
                <a:spcPct val="93000"/>
              </a:lnSpc>
              <a:defRPr sz="2400">
                <a:solidFill>
                  <a:srgbClr val="FFFFFF"/>
                </a:solidFill>
                <a:latin typeface="Courier New"/>
                <a:ea typeface="Courier New"/>
                <a:cs typeface="Courier New"/>
                <a:sym typeface="Courier New"/>
              </a:defRPr>
            </a:pPr>
            <a:r>
              <a:t>&gt; python run_C-ESM-EP.py my_comparison/ AtlasExplorer</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0" name="Numéro de diapositive"/>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51" name="CliMAF"/>
          <p:cNvSpPr/>
          <p:nvPr>
            <p:ph type="title"/>
          </p:nvPr>
        </p:nvSpPr>
        <p:spPr>
          <a:prstGeom prst="rect">
            <a:avLst/>
          </a:prstGeom>
        </p:spPr>
        <p:txBody>
          <a:bodyPr/>
          <a:lstStyle/>
          <a:p>
            <a:pPr/>
            <a:r>
              <a:t>CliMAF</a:t>
            </a:r>
          </a:p>
        </p:txBody>
      </p:sp>
      <p:pic>
        <p:nvPicPr>
          <p:cNvPr id="352" name="Image 3" descr="Image 3"/>
          <p:cNvPicPr>
            <a:picLocks noChangeAspect="0"/>
          </p:cNvPicPr>
          <p:nvPr/>
        </p:nvPicPr>
        <p:blipFill>
          <a:blip r:embed="rId2">
            <a:extLst/>
          </a:blip>
          <a:stretch>
            <a:fillRect/>
          </a:stretch>
        </p:blipFill>
        <p:spPr>
          <a:xfrm>
            <a:off x="494186" y="2487843"/>
            <a:ext cx="12016428" cy="6095644"/>
          </a:xfrm>
          <a:prstGeom prst="rect">
            <a:avLst/>
          </a:prstGeom>
        </p:spPr>
      </p:pic>
      <p:sp>
        <p:nvSpPr>
          <p:cNvPr id="353" name="Atlas Explorer — The ‘compareCompanion’"/>
          <p:cNvSpPr/>
          <p:nvPr/>
        </p:nvSpPr>
        <p:spPr>
          <a:xfrm>
            <a:off x="243805" y="970992"/>
            <a:ext cx="12517191" cy="4844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650240">
              <a:defRPr b="1" sz="2600">
                <a:solidFill>
                  <a:srgbClr val="1771A9"/>
                </a:solidFill>
                <a:latin typeface="Arial"/>
                <a:ea typeface="Arial"/>
                <a:cs typeface="Arial"/>
                <a:sym typeface="Arial"/>
              </a:defRPr>
            </a:lvl1pPr>
          </a:lstStyle>
          <a:p>
            <a:pPr/>
            <a:r>
              <a:t>Atlas Explorer — The ‘compareCompanion’</a:t>
            </a:r>
          </a:p>
        </p:txBody>
      </p:sp>
      <p:sp>
        <p:nvSpPr>
          <p:cNvPr id="354" name="Display a selection of figures on the fly:"/>
          <p:cNvSpPr/>
          <p:nvPr/>
        </p:nvSpPr>
        <p:spPr>
          <a:xfrm>
            <a:off x="312465" y="1533452"/>
            <a:ext cx="5872759" cy="4472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1" sz="2400">
                <a:solidFill>
                  <a:srgbClr val="1771A9"/>
                </a:solidFill>
                <a:latin typeface="Arial"/>
                <a:ea typeface="Arial"/>
                <a:cs typeface="Arial"/>
                <a:sym typeface="Arial"/>
              </a:defRPr>
            </a:lvl1pPr>
          </a:lstStyle>
          <a:p>
            <a:pPr/>
            <a:r>
              <a:t>Display a selection of figures on the fly:</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6" name="Numéro de diapositive"/>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57" name="CliMAF"/>
          <p:cNvSpPr/>
          <p:nvPr>
            <p:ph type="title"/>
          </p:nvPr>
        </p:nvSpPr>
        <p:spPr>
          <a:prstGeom prst="rect">
            <a:avLst/>
          </a:prstGeom>
        </p:spPr>
        <p:txBody>
          <a:bodyPr/>
          <a:lstStyle/>
          <a:p>
            <a:pPr/>
            <a:r>
              <a:t>CliMAF</a:t>
            </a:r>
          </a:p>
        </p:txBody>
      </p:sp>
      <p:sp>
        <p:nvSpPr>
          <p:cNvPr id="358" name="Display a selection of figures on the fly:"/>
          <p:cNvSpPr/>
          <p:nvPr/>
        </p:nvSpPr>
        <p:spPr>
          <a:xfrm>
            <a:off x="312465" y="1533452"/>
            <a:ext cx="5872759" cy="4472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1" sz="2400">
                <a:solidFill>
                  <a:srgbClr val="1771A9"/>
                </a:solidFill>
                <a:latin typeface="Arial"/>
                <a:ea typeface="Arial"/>
                <a:cs typeface="Arial"/>
                <a:sym typeface="Arial"/>
              </a:defRPr>
            </a:lvl1pPr>
          </a:lstStyle>
          <a:p>
            <a:pPr/>
            <a:r>
              <a:t>Display a selection of figures on the fly:</a:t>
            </a:r>
          </a:p>
        </p:txBody>
      </p:sp>
      <p:pic>
        <p:nvPicPr>
          <p:cNvPr id="359" name="Image 2" descr="Image 2"/>
          <p:cNvPicPr>
            <a:picLocks noChangeAspect="0"/>
          </p:cNvPicPr>
          <p:nvPr/>
        </p:nvPicPr>
        <p:blipFill>
          <a:blip r:embed="rId2">
            <a:extLst/>
          </a:blip>
          <a:stretch>
            <a:fillRect/>
          </a:stretch>
        </p:blipFill>
        <p:spPr>
          <a:xfrm>
            <a:off x="2273048" y="2034157"/>
            <a:ext cx="8458704" cy="7267156"/>
          </a:xfrm>
          <a:prstGeom prst="rect">
            <a:avLst/>
          </a:prstGeom>
        </p:spPr>
      </p:pic>
      <p:sp>
        <p:nvSpPr>
          <p:cNvPr id="360" name="Atlas Explorer — The ‘compareCompanion’"/>
          <p:cNvSpPr/>
          <p:nvPr/>
        </p:nvSpPr>
        <p:spPr>
          <a:xfrm>
            <a:off x="243805" y="970992"/>
            <a:ext cx="12517191" cy="4844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650240">
              <a:defRPr b="1" sz="2600">
                <a:solidFill>
                  <a:srgbClr val="1771A9"/>
                </a:solidFill>
                <a:latin typeface="Arial"/>
                <a:ea typeface="Arial"/>
                <a:cs typeface="Arial"/>
                <a:sym typeface="Arial"/>
              </a:defRPr>
            </a:lvl1pPr>
          </a:lstStyle>
          <a:p>
            <a:pPr/>
            <a:r>
              <a:t>Atlas Explorer — The ‘compareCompanion’</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2" name="Numéro de diapositive"/>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63" name="CliMAF"/>
          <p:cNvSpPr/>
          <p:nvPr>
            <p:ph type="title"/>
          </p:nvPr>
        </p:nvSpPr>
        <p:spPr>
          <a:prstGeom prst="rect">
            <a:avLst/>
          </a:prstGeom>
        </p:spPr>
        <p:txBody>
          <a:bodyPr/>
          <a:lstStyle/>
          <a:p>
            <a:pPr/>
            <a:r>
              <a:t>CliMAF</a:t>
            </a:r>
          </a:p>
        </p:txBody>
      </p:sp>
      <p:sp>
        <p:nvSpPr>
          <p:cNvPr id="364" name="Display a selection of figures on the fly:"/>
          <p:cNvSpPr/>
          <p:nvPr/>
        </p:nvSpPr>
        <p:spPr>
          <a:xfrm>
            <a:off x="312465" y="1533452"/>
            <a:ext cx="5872759" cy="4472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1" sz="2400">
                <a:solidFill>
                  <a:srgbClr val="1771A9"/>
                </a:solidFill>
                <a:latin typeface="Arial"/>
                <a:ea typeface="Arial"/>
                <a:cs typeface="Arial"/>
                <a:sym typeface="Arial"/>
              </a:defRPr>
            </a:lvl1pPr>
          </a:lstStyle>
          <a:p>
            <a:pPr/>
            <a:r>
              <a:t>Display a selection of figures on the fly:</a:t>
            </a:r>
          </a:p>
        </p:txBody>
      </p:sp>
      <p:pic>
        <p:nvPicPr>
          <p:cNvPr id="365" name="Image 3" descr="Image 3"/>
          <p:cNvPicPr>
            <a:picLocks noChangeAspect="0"/>
          </p:cNvPicPr>
          <p:nvPr/>
        </p:nvPicPr>
        <p:blipFill>
          <a:blip r:embed="rId2">
            <a:extLst/>
          </a:blip>
          <a:stretch>
            <a:fillRect/>
          </a:stretch>
        </p:blipFill>
        <p:spPr>
          <a:xfrm rot="21597737">
            <a:off x="2281807" y="2012382"/>
            <a:ext cx="8441186" cy="7310112"/>
          </a:xfrm>
          <a:prstGeom prst="rect">
            <a:avLst/>
          </a:prstGeom>
        </p:spPr>
      </p:pic>
      <p:sp>
        <p:nvSpPr>
          <p:cNvPr id="366" name="ZoneTexte 5"/>
          <p:cNvSpPr/>
          <p:nvPr/>
        </p:nvSpPr>
        <p:spPr>
          <a:xfrm>
            <a:off x="7456171" y="6050712"/>
            <a:ext cx="2536377" cy="1722770"/>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just" defTabSz="457200">
              <a:defRPr sz="1800">
                <a:solidFill>
                  <a:srgbClr val="1771A9"/>
                </a:solidFill>
                <a:latin typeface="Arial"/>
                <a:ea typeface="Arial"/>
                <a:cs typeface="Arial"/>
                <a:sym typeface="Arial"/>
              </a:defRPr>
            </a:pPr>
            <a:r>
              <a:t>Select the images by putting the mouse over the plots and press ‘s’ (for ‘select’)</a:t>
            </a:r>
          </a:p>
          <a:p>
            <a:pPr algn="just" defTabSz="457200">
              <a:defRPr sz="1800">
                <a:solidFill>
                  <a:srgbClr val="1771A9"/>
                </a:solidFill>
                <a:latin typeface="Arial"/>
                <a:ea typeface="Arial"/>
                <a:cs typeface="Arial"/>
                <a:sym typeface="Arial"/>
              </a:defRPr>
            </a:pPr>
            <a:r>
              <a:t>A black line is drawn over the selected plots</a:t>
            </a:r>
          </a:p>
        </p:txBody>
      </p:sp>
      <p:sp>
        <p:nvSpPr>
          <p:cNvPr id="367" name="Atlas Explorer — The ‘compareCompanion’"/>
          <p:cNvSpPr/>
          <p:nvPr/>
        </p:nvSpPr>
        <p:spPr>
          <a:xfrm>
            <a:off x="243805" y="970992"/>
            <a:ext cx="12517191" cy="4844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650240">
              <a:defRPr b="1" sz="2600">
                <a:solidFill>
                  <a:srgbClr val="1771A9"/>
                </a:solidFill>
                <a:latin typeface="Arial"/>
                <a:ea typeface="Arial"/>
                <a:cs typeface="Arial"/>
                <a:sym typeface="Arial"/>
              </a:defRPr>
            </a:lvl1pPr>
          </a:lstStyle>
          <a:p>
            <a:pPr/>
            <a:r>
              <a:t>Atlas Explorer — The ‘compareCompanion’</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9" name="Numéro de diapositive"/>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70" name="CliMAF"/>
          <p:cNvSpPr/>
          <p:nvPr>
            <p:ph type="title"/>
          </p:nvPr>
        </p:nvSpPr>
        <p:spPr>
          <a:prstGeom prst="rect">
            <a:avLst/>
          </a:prstGeom>
        </p:spPr>
        <p:txBody>
          <a:bodyPr/>
          <a:lstStyle/>
          <a:p>
            <a:pPr/>
            <a:r>
              <a:t>CliMAF</a:t>
            </a:r>
          </a:p>
        </p:txBody>
      </p:sp>
      <p:pic>
        <p:nvPicPr>
          <p:cNvPr id="371" name="Image 3" descr="Image 3"/>
          <p:cNvPicPr>
            <a:picLocks noChangeAspect="0"/>
          </p:cNvPicPr>
          <p:nvPr/>
        </p:nvPicPr>
        <p:blipFill>
          <a:blip r:embed="rId2">
            <a:extLst/>
          </a:blip>
          <a:stretch>
            <a:fillRect/>
          </a:stretch>
        </p:blipFill>
        <p:spPr>
          <a:xfrm rot="21597737">
            <a:off x="2281807" y="2012382"/>
            <a:ext cx="8441186" cy="7310112"/>
          </a:xfrm>
          <a:prstGeom prst="rect">
            <a:avLst/>
          </a:prstGeom>
        </p:spPr>
      </p:pic>
      <p:sp>
        <p:nvSpPr>
          <p:cNvPr id="372" name="ZoneTexte 5"/>
          <p:cNvSpPr/>
          <p:nvPr/>
        </p:nvSpPr>
        <p:spPr>
          <a:xfrm>
            <a:off x="7730642" y="7006632"/>
            <a:ext cx="2536378" cy="655970"/>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r" defTabSz="457200">
              <a:defRPr sz="1800">
                <a:solidFill>
                  <a:srgbClr val="1771A9"/>
                </a:solidFill>
                <a:latin typeface="Arial"/>
                <a:ea typeface="Arial"/>
                <a:cs typeface="Arial"/>
                <a:sym typeface="Arial"/>
              </a:defRPr>
            </a:lvl1pPr>
          </a:lstStyle>
          <a:p>
            <a:pPr/>
            <a:r>
              <a:t>Click on the bottom right icon</a:t>
            </a:r>
          </a:p>
        </p:txBody>
      </p:sp>
      <p:sp>
        <p:nvSpPr>
          <p:cNvPr id="373" name="Display a selection of figures on the fly:"/>
          <p:cNvSpPr/>
          <p:nvPr/>
        </p:nvSpPr>
        <p:spPr>
          <a:xfrm>
            <a:off x="312465" y="1533452"/>
            <a:ext cx="5872759" cy="4472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1" sz="2400">
                <a:solidFill>
                  <a:srgbClr val="1771A9"/>
                </a:solidFill>
                <a:latin typeface="Arial"/>
                <a:ea typeface="Arial"/>
                <a:cs typeface="Arial"/>
                <a:sym typeface="Arial"/>
              </a:defRPr>
            </a:lvl1pPr>
          </a:lstStyle>
          <a:p>
            <a:pPr/>
            <a:r>
              <a:t>Display a selection of figures on the fly:</a:t>
            </a:r>
          </a:p>
        </p:txBody>
      </p:sp>
      <p:pic>
        <p:nvPicPr>
          <p:cNvPr id="374" name="Cercle" descr="Cercle"/>
          <p:cNvPicPr>
            <a:picLocks noChangeAspect="0"/>
          </p:cNvPicPr>
          <p:nvPr/>
        </p:nvPicPr>
        <p:blipFill>
          <a:blip r:embed="rId3">
            <a:extLst/>
          </a:blip>
          <a:stretch>
            <a:fillRect/>
          </a:stretch>
        </p:blipFill>
        <p:spPr>
          <a:xfrm>
            <a:off x="9114756" y="7716808"/>
            <a:ext cx="1532976" cy="1532976"/>
          </a:xfrm>
          <a:prstGeom prst="rect">
            <a:avLst/>
          </a:prstGeom>
          <a:effectLst>
            <a:outerShdw sx="100000" sy="100000" kx="0" ky="0" algn="b" rotWithShape="0" blurRad="38100" dist="25400" dir="5400000">
              <a:srgbClr val="000000">
                <a:alpha val="50000"/>
              </a:srgbClr>
            </a:outerShdw>
          </a:effectLst>
        </p:spPr>
      </p:pic>
      <p:sp>
        <p:nvSpPr>
          <p:cNvPr id="375" name="Atlas Explorer — The ‘compareCompanion’"/>
          <p:cNvSpPr/>
          <p:nvPr/>
        </p:nvSpPr>
        <p:spPr>
          <a:xfrm>
            <a:off x="243805" y="970992"/>
            <a:ext cx="12517191" cy="4844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650240">
              <a:defRPr b="1" sz="2600">
                <a:solidFill>
                  <a:srgbClr val="1771A9"/>
                </a:solidFill>
                <a:latin typeface="Arial"/>
                <a:ea typeface="Arial"/>
                <a:cs typeface="Arial"/>
                <a:sym typeface="Arial"/>
              </a:defRPr>
            </a:lvl1pPr>
          </a:lstStyle>
          <a:p>
            <a:pPr/>
            <a:r>
              <a:t>Atlas Explorer — The ‘compareCompanion’</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7" name="Numéro de diapositive"/>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78" name="CliMAF"/>
          <p:cNvSpPr/>
          <p:nvPr>
            <p:ph type="title"/>
          </p:nvPr>
        </p:nvSpPr>
        <p:spPr>
          <a:prstGeom prst="rect">
            <a:avLst/>
          </a:prstGeom>
        </p:spPr>
        <p:txBody>
          <a:bodyPr/>
          <a:lstStyle/>
          <a:p>
            <a:pPr/>
            <a:r>
              <a:t>CliMAF</a:t>
            </a:r>
          </a:p>
        </p:txBody>
      </p:sp>
      <p:pic>
        <p:nvPicPr>
          <p:cNvPr id="379" name="Image 1" descr="Image 1"/>
          <p:cNvPicPr>
            <a:picLocks noChangeAspect="0"/>
          </p:cNvPicPr>
          <p:nvPr/>
        </p:nvPicPr>
        <p:blipFill>
          <a:blip r:embed="rId2">
            <a:extLst/>
          </a:blip>
          <a:stretch>
            <a:fillRect/>
          </a:stretch>
        </p:blipFill>
        <p:spPr>
          <a:xfrm>
            <a:off x="2163135" y="1906753"/>
            <a:ext cx="8678530" cy="7506762"/>
          </a:xfrm>
          <a:prstGeom prst="rect">
            <a:avLst/>
          </a:prstGeom>
        </p:spPr>
      </p:pic>
      <p:sp>
        <p:nvSpPr>
          <p:cNvPr id="380" name="Display a selection of figures on the fly:"/>
          <p:cNvSpPr/>
          <p:nvPr/>
        </p:nvSpPr>
        <p:spPr>
          <a:xfrm>
            <a:off x="312465" y="1533452"/>
            <a:ext cx="5872759" cy="4472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1" sz="2400">
                <a:solidFill>
                  <a:srgbClr val="1771A9"/>
                </a:solidFill>
                <a:latin typeface="Arial"/>
                <a:ea typeface="Arial"/>
                <a:cs typeface="Arial"/>
                <a:sym typeface="Arial"/>
              </a:defRPr>
            </a:lvl1pPr>
          </a:lstStyle>
          <a:p>
            <a:pPr/>
            <a:r>
              <a:t>Display a selection of figures on the fly:</a:t>
            </a:r>
          </a:p>
        </p:txBody>
      </p:sp>
      <p:sp>
        <p:nvSpPr>
          <p:cNvPr id="381" name="ZoneTexte 7"/>
          <p:cNvSpPr/>
          <p:nvPr/>
        </p:nvSpPr>
        <p:spPr>
          <a:xfrm>
            <a:off x="6743685" y="5534692"/>
            <a:ext cx="3478561" cy="1456070"/>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just" defTabSz="457200">
              <a:defRPr b="1" sz="1800">
                <a:solidFill>
                  <a:srgbClr val="1771A9"/>
                </a:solidFill>
                <a:latin typeface="Arial"/>
                <a:ea typeface="Arial"/>
                <a:cs typeface="Arial"/>
                <a:sym typeface="Arial"/>
              </a:defRPr>
            </a:pPr>
            <a:r>
              <a:t>Here is your selection of plots!</a:t>
            </a:r>
          </a:p>
          <a:p>
            <a:pPr algn="just" defTabSz="457200">
              <a:defRPr sz="1800">
                <a:solidFill>
                  <a:srgbClr val="1771A9"/>
                </a:solidFill>
                <a:latin typeface="Arial"/>
                <a:ea typeface="Arial"/>
                <a:cs typeface="Arial"/>
                <a:sym typeface="Arial"/>
              </a:defRPr>
            </a:pPr>
          </a:p>
          <a:p>
            <a:pPr algn="just" defTabSz="457200">
              <a:defRPr sz="1800">
                <a:solidFill>
                  <a:srgbClr val="1771A9"/>
                </a:solidFill>
                <a:latin typeface="Arial"/>
                <a:ea typeface="Arial"/>
                <a:cs typeface="Arial"/>
                <a:sym typeface="Arial"/>
              </a:defRPr>
            </a:pPr>
            <a:r>
              <a:t>Control the number of columns with the slider.</a:t>
            </a:r>
          </a:p>
        </p:txBody>
      </p:sp>
      <p:sp>
        <p:nvSpPr>
          <p:cNvPr id="382" name="ZoneTexte 8"/>
          <p:cNvSpPr/>
          <p:nvPr/>
        </p:nvSpPr>
        <p:spPr>
          <a:xfrm>
            <a:off x="2702243" y="7550013"/>
            <a:ext cx="3369617" cy="1189370"/>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just" defTabSz="457200">
              <a:defRPr sz="1800">
                <a:solidFill>
                  <a:srgbClr val="1771A9"/>
                </a:solidFill>
                <a:latin typeface="Arial"/>
                <a:ea typeface="Arial"/>
                <a:cs typeface="Arial"/>
                <a:sym typeface="Arial"/>
              </a:defRPr>
            </a:lvl1pPr>
          </a:lstStyle>
          <a:p>
            <a:pPr/>
            <a:r>
              <a:t>And switch their positions by dragging the image you want at the position of your choice</a:t>
            </a:r>
          </a:p>
        </p:txBody>
      </p:sp>
      <p:pic>
        <p:nvPicPr>
          <p:cNvPr id="383" name="Ovale" descr="Ovale"/>
          <p:cNvPicPr>
            <a:picLocks noChangeAspect="0"/>
          </p:cNvPicPr>
          <p:nvPr/>
        </p:nvPicPr>
        <p:blipFill>
          <a:blip r:embed="rId3">
            <a:extLst/>
          </a:blip>
          <a:stretch>
            <a:fillRect/>
          </a:stretch>
        </p:blipFill>
        <p:spPr>
          <a:xfrm>
            <a:off x="8789726" y="8158406"/>
            <a:ext cx="1532976" cy="951707"/>
          </a:xfrm>
          <a:prstGeom prst="rect">
            <a:avLst/>
          </a:prstGeom>
          <a:effectLst>
            <a:outerShdw sx="100000" sy="100000" kx="0" ky="0" algn="b" rotWithShape="0" blurRad="38100" dist="25400" dir="5400000">
              <a:srgbClr val="000000">
                <a:alpha val="50000"/>
              </a:srgbClr>
            </a:outerShdw>
          </a:effectLst>
        </p:spPr>
      </p:pic>
      <p:sp>
        <p:nvSpPr>
          <p:cNvPr id="384" name="Atlas Explorer — The ‘compareCompanion’"/>
          <p:cNvSpPr/>
          <p:nvPr/>
        </p:nvSpPr>
        <p:spPr>
          <a:xfrm>
            <a:off x="243805" y="970992"/>
            <a:ext cx="12517191" cy="4844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650240">
              <a:defRPr b="1" sz="2600">
                <a:solidFill>
                  <a:srgbClr val="1771A9"/>
                </a:solidFill>
                <a:latin typeface="Arial"/>
                <a:ea typeface="Arial"/>
                <a:cs typeface="Arial"/>
                <a:sym typeface="Arial"/>
              </a:defRPr>
            </a:lvl1pPr>
          </a:lstStyle>
          <a:p>
            <a:pPr/>
            <a:r>
              <a:t>Atlas Explorer — The ‘compareCompanion’</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6" name="Numéro de diapositive"/>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87" name="CliMAF"/>
          <p:cNvSpPr/>
          <p:nvPr>
            <p:ph type="title"/>
          </p:nvPr>
        </p:nvSpPr>
        <p:spPr>
          <a:prstGeom prst="rect">
            <a:avLst/>
          </a:prstGeom>
        </p:spPr>
        <p:txBody>
          <a:bodyPr/>
          <a:lstStyle/>
          <a:p>
            <a:pPr/>
            <a:r>
              <a:t>CliMAF</a:t>
            </a:r>
          </a:p>
        </p:txBody>
      </p:sp>
      <p:sp>
        <p:nvSpPr>
          <p:cNvPr id="388" name="Contributions"/>
          <p:cNvSpPr/>
          <p:nvPr/>
        </p:nvSpPr>
        <p:spPr>
          <a:xfrm>
            <a:off x="243805" y="970992"/>
            <a:ext cx="12517191" cy="4844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650240">
              <a:defRPr b="1" sz="2600">
                <a:solidFill>
                  <a:srgbClr val="1771A9"/>
                </a:solidFill>
                <a:latin typeface="Arial"/>
                <a:ea typeface="Arial"/>
                <a:cs typeface="Arial"/>
                <a:sym typeface="Arial"/>
              </a:defRPr>
            </a:lvl1pPr>
          </a:lstStyle>
          <a:p>
            <a:pPr/>
            <a:r>
              <a:t>Contributions</a:t>
            </a:r>
          </a:p>
        </p:txBody>
      </p:sp>
      <p:sp>
        <p:nvSpPr>
          <p:cNvPr id="389" name="ZoneTexte 1"/>
          <p:cNvSpPr/>
          <p:nvPr/>
        </p:nvSpPr>
        <p:spPr>
          <a:xfrm>
            <a:off x="653522" y="1999066"/>
            <a:ext cx="11697756" cy="6812147"/>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just" defTabSz="457200">
              <a:defRPr b="1" sz="2600">
                <a:solidFill>
                  <a:srgbClr val="1771A9"/>
                </a:solidFill>
                <a:latin typeface="Arial"/>
                <a:ea typeface="Arial"/>
                <a:cs typeface="Arial"/>
                <a:sym typeface="Arial"/>
              </a:defRPr>
            </a:pPr>
            <a:r>
              <a:t>The CliMAF Earth System Model Evaluation Platform, 2017</a:t>
            </a:r>
          </a:p>
          <a:p>
            <a:pPr algn="just" defTabSz="457200">
              <a:defRPr sz="2600">
                <a:solidFill>
                  <a:srgbClr val="1771A9"/>
                </a:solidFill>
                <a:latin typeface="Arial"/>
                <a:ea typeface="Arial"/>
                <a:cs typeface="Arial"/>
                <a:sym typeface="Arial"/>
              </a:defRPr>
            </a:pPr>
            <a:r>
              <a:t>J. Servonnat, S. Sénési, L. Vignon, O. Marti, P. Brockmann, S. Denvil</a:t>
            </a:r>
          </a:p>
          <a:p>
            <a:pPr algn="just" defTabSz="457200">
              <a:defRPr sz="2600">
                <a:solidFill>
                  <a:srgbClr val="1771A9"/>
                </a:solidFill>
                <a:latin typeface="Arial"/>
                <a:ea typeface="Arial"/>
                <a:cs typeface="Arial"/>
                <a:sym typeface="Arial"/>
              </a:defRPr>
            </a:pPr>
          </a:p>
          <a:p>
            <a:pPr algn="just" defTabSz="457200">
              <a:defRPr b="1" sz="2600">
                <a:solidFill>
                  <a:srgbClr val="1771A9"/>
                </a:solidFill>
                <a:latin typeface="Arial"/>
                <a:ea typeface="Arial"/>
                <a:cs typeface="Arial"/>
                <a:sym typeface="Arial"/>
              </a:defRPr>
            </a:pPr>
            <a:r>
              <a:t>Contributors:</a:t>
            </a:r>
          </a:p>
          <a:p>
            <a:pPr algn="just" defTabSz="457200">
              <a:defRPr sz="2600">
                <a:solidFill>
                  <a:srgbClr val="1771A9"/>
                </a:solidFill>
                <a:latin typeface="Arial"/>
                <a:ea typeface="Arial"/>
                <a:cs typeface="Arial"/>
                <a:sym typeface="Arial"/>
              </a:defRPr>
            </a:pPr>
            <a:r>
              <a:t>F. Hourdin, I. Musat, M.P. Moine, E. Sanchez, M. Chevallier, R. Msadek, J. Deshayes, M. Van Coppenolle, C. Rousset, J. Mignot, J. Ghattas, P. Peylin, N. Vuichard, P. Cadule, A. Ducharne, F. Maignan, R. Séférian</a:t>
            </a:r>
          </a:p>
          <a:p>
            <a:pPr algn="just" defTabSz="457200">
              <a:defRPr sz="2600">
                <a:solidFill>
                  <a:srgbClr val="1771A9"/>
                </a:solidFill>
                <a:latin typeface="Arial"/>
                <a:ea typeface="Arial"/>
                <a:cs typeface="Arial"/>
                <a:sym typeface="Arial"/>
              </a:defRPr>
            </a:pPr>
          </a:p>
          <a:p>
            <a:pPr algn="just" defTabSz="457200">
              <a:defRPr b="1" sz="2600">
                <a:solidFill>
                  <a:srgbClr val="1771A9"/>
                </a:solidFill>
                <a:latin typeface="Arial"/>
                <a:ea typeface="Arial"/>
                <a:cs typeface="Arial"/>
                <a:sym typeface="Arial"/>
              </a:defRPr>
            </a:pPr>
            <a:r>
              <a:t>Beta-testers:</a:t>
            </a:r>
          </a:p>
          <a:p>
            <a:pPr algn="just" defTabSz="457200">
              <a:defRPr sz="2600">
                <a:solidFill>
                  <a:srgbClr val="1771A9"/>
                </a:solidFill>
                <a:latin typeface="Arial"/>
                <a:ea typeface="Arial"/>
                <a:cs typeface="Arial"/>
                <a:sym typeface="Arial"/>
              </a:defRPr>
            </a:pPr>
            <a:r>
              <a:t>O. Marti, J. Mignot, J. Deshayes, P. Braconnot, P. Sepulchre, M. Kageyama, S. Denvil, R. Séférian, A. Cozic</a:t>
            </a:r>
          </a:p>
          <a:p>
            <a:pPr algn="just" defTabSz="457200">
              <a:defRPr sz="2600">
                <a:solidFill>
                  <a:srgbClr val="1771A9"/>
                </a:solidFill>
                <a:latin typeface="Arial"/>
                <a:ea typeface="Arial"/>
                <a:cs typeface="Arial"/>
                <a:sym typeface="Arial"/>
              </a:defRPr>
            </a:pPr>
          </a:p>
          <a:p>
            <a:pPr algn="just" defTabSz="457200">
              <a:defRPr sz="2600">
                <a:solidFill>
                  <a:srgbClr val="1771A9"/>
                </a:solidFill>
                <a:latin typeface="Arial"/>
                <a:ea typeface="Arial"/>
                <a:cs typeface="Arial"/>
                <a:sym typeface="Arial"/>
              </a:defRPr>
            </a:pPr>
            <a:r>
              <a:t>The authors would like to give special credit to A. Voldoire for showing the way for CliMAF, and to F. Hourdin and the LMDz team for the structure of the C-ESM-EP that is largely inspired from the LMDz evaluation atlas.</a:t>
            </a:r>
          </a:p>
          <a:p>
            <a:pPr algn="just" defTabSz="457200">
              <a:defRPr sz="2600">
                <a:solidFill>
                  <a:srgbClr val="1771A9"/>
                </a:solidFill>
                <a:latin typeface="Arial"/>
                <a:ea typeface="Arial"/>
                <a:cs typeface="Arial"/>
                <a:sym typeface="Arial"/>
              </a:defRPr>
            </a:pPr>
          </a:p>
          <a:p>
            <a:pPr algn="just" defTabSz="457200">
              <a:defRPr sz="2600">
                <a:solidFill>
                  <a:srgbClr val="1771A9"/>
                </a:solidFill>
                <a:latin typeface="Arial"/>
                <a:ea typeface="Arial"/>
                <a:cs typeface="Arial"/>
                <a:sym typeface="Arial"/>
              </a:defRPr>
            </a:pPr>
            <a:r>
              <a:rPr b="1"/>
              <a:t>Questions</a:t>
            </a:r>
            <a:r>
              <a:t>: </a:t>
            </a:r>
            <a:r>
              <a:rPr u="sng">
                <a:hlinkClick r:id="rId2" invalidUrl="" action="" tgtFrame="" tooltip="" history="1" highlightClick="0" endSnd="0"/>
              </a:rPr>
              <a:t>jerome.servonnat@lsce.ipsl.fr</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1" name="Numéro de diapositive"/>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92" name="ESMValTool"/>
          <p:cNvSpPr/>
          <p:nvPr>
            <p:ph type="title"/>
          </p:nvPr>
        </p:nvSpPr>
        <p:spPr>
          <a:prstGeom prst="rect">
            <a:avLst/>
          </a:prstGeom>
        </p:spPr>
        <p:txBody>
          <a:bodyPr/>
          <a:lstStyle/>
          <a:p>
            <a:pPr/>
            <a:r>
              <a:t>ESMValTool</a:t>
            </a:r>
          </a:p>
        </p:txBody>
      </p:sp>
      <p:sp>
        <p:nvSpPr>
          <p:cNvPr id="393" name="Introduction"/>
          <p:cNvSpPr/>
          <p:nvPr/>
        </p:nvSpPr>
        <p:spPr>
          <a:xfrm>
            <a:off x="243805" y="970992"/>
            <a:ext cx="12517191" cy="4844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650240">
              <a:defRPr b="1" sz="2600">
                <a:solidFill>
                  <a:srgbClr val="1771A9"/>
                </a:solidFill>
                <a:latin typeface="Arial"/>
                <a:ea typeface="Arial"/>
                <a:cs typeface="Arial"/>
                <a:sym typeface="Arial"/>
              </a:defRPr>
            </a:lvl1pPr>
          </a:lstStyle>
          <a:p>
            <a:pPr/>
            <a:r>
              <a:t>Introduction</a:t>
            </a:r>
          </a:p>
        </p:txBody>
      </p:sp>
      <p:pic>
        <p:nvPicPr>
          <p:cNvPr id="394" name="Image 16" descr="Image 16"/>
          <p:cNvPicPr>
            <a:picLocks noChangeAspect="1"/>
          </p:cNvPicPr>
          <p:nvPr/>
        </p:nvPicPr>
        <p:blipFill>
          <a:blip r:embed="rId2">
            <a:extLst/>
          </a:blip>
          <a:stretch>
            <a:fillRect/>
          </a:stretch>
        </p:blipFill>
        <p:spPr>
          <a:xfrm>
            <a:off x="8898730" y="8681438"/>
            <a:ext cx="3925205" cy="584863"/>
          </a:xfrm>
          <a:prstGeom prst="rect">
            <a:avLst/>
          </a:prstGeom>
          <a:ln w="12700">
            <a:miter lim="400000"/>
          </a:ln>
        </p:spPr>
      </p:pic>
      <p:sp>
        <p:nvSpPr>
          <p:cNvPr id="395" name="TextBox 6"/>
          <p:cNvSpPr/>
          <p:nvPr/>
        </p:nvSpPr>
        <p:spPr>
          <a:xfrm>
            <a:off x="243804" y="2043720"/>
            <a:ext cx="12517192" cy="5098477"/>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388118" indent="-321027" algn="just" defTabSz="457200">
              <a:buSzPct val="60000"/>
              <a:buBlip>
                <a:blip r:embed="rId3"/>
              </a:buBlip>
              <a:defRPr sz="2400">
                <a:solidFill>
                  <a:srgbClr val="1771A9"/>
                </a:solidFill>
                <a:latin typeface="Arial"/>
                <a:ea typeface="Arial"/>
                <a:cs typeface="Arial"/>
                <a:sym typeface="Arial"/>
              </a:defRPr>
            </a:pPr>
            <a:r>
              <a:rPr b="1"/>
              <a:t>Community diagnostics and performance metrics tool</a:t>
            </a:r>
            <a:r>
              <a:t> for the evaluation of Earth System Models (ESMs) that allows for routine comparison of single or multiple models, either against predecessor versions or against observations.</a:t>
            </a:r>
          </a:p>
          <a:p>
            <a:pPr marL="72171" indent="-5079" algn="just" defTabSz="457200">
              <a:defRPr sz="2400">
                <a:solidFill>
                  <a:srgbClr val="1771A9"/>
                </a:solidFill>
                <a:latin typeface="Arial"/>
                <a:ea typeface="Arial"/>
                <a:cs typeface="Arial"/>
                <a:sym typeface="Arial"/>
              </a:defRPr>
            </a:pPr>
          </a:p>
          <a:p>
            <a:pPr marL="388118" indent="-321027" algn="just" defTabSz="457200">
              <a:buSzPct val="60000"/>
              <a:buBlip>
                <a:blip r:embed="rId3"/>
              </a:buBlip>
              <a:defRPr sz="2400">
                <a:solidFill>
                  <a:srgbClr val="1771A9"/>
                </a:solidFill>
                <a:latin typeface="Arial"/>
                <a:ea typeface="Arial"/>
                <a:cs typeface="Arial"/>
                <a:sym typeface="Arial"/>
              </a:defRPr>
            </a:pPr>
            <a:r>
              <a:t>Allows quick looks at </a:t>
            </a:r>
            <a:r>
              <a:rPr b="1"/>
              <a:t>standard diagnostic plots</a:t>
            </a:r>
            <a:r>
              <a:t> and </a:t>
            </a:r>
            <a:r>
              <a:rPr b="1"/>
              <a:t>output diagnostic variables</a:t>
            </a:r>
            <a:endParaRPr b="1"/>
          </a:p>
          <a:p>
            <a:pPr marL="388118" indent="-321027" algn="just" defTabSz="457200">
              <a:buSzPct val="60000"/>
              <a:buBlip>
                <a:blip r:embed="rId3"/>
              </a:buBlip>
              <a:defRPr sz="2400">
                <a:solidFill>
                  <a:srgbClr val="1771A9"/>
                </a:solidFill>
                <a:latin typeface="Arial"/>
                <a:ea typeface="Arial"/>
                <a:cs typeface="Arial"/>
                <a:sym typeface="Arial"/>
              </a:defRPr>
            </a:pPr>
            <a:r>
              <a:t>Allows to compare models participating in CMIP and CMIP6-Endorsed MIPs.</a:t>
            </a:r>
          </a:p>
          <a:p>
            <a:pPr marL="388118" indent="-321027" algn="just" defTabSz="457200">
              <a:buSzPct val="60000"/>
              <a:buBlip>
                <a:blip r:embed="rId3"/>
              </a:buBlip>
              <a:defRPr sz="2400">
                <a:solidFill>
                  <a:srgbClr val="1771A9"/>
                </a:solidFill>
                <a:latin typeface="Arial"/>
                <a:ea typeface="Arial"/>
                <a:cs typeface="Arial"/>
                <a:sym typeface="Arial"/>
              </a:defRPr>
            </a:pPr>
            <a:r>
              <a:t>Useful for model groups and those analysing models</a:t>
            </a:r>
          </a:p>
          <a:p>
            <a:pPr marL="388118" indent="-321027" algn="just" defTabSz="457200">
              <a:buSzPct val="60000"/>
              <a:buBlip>
                <a:blip r:embed="rId3"/>
              </a:buBlip>
              <a:defRPr sz="2400">
                <a:solidFill>
                  <a:srgbClr val="1771A9"/>
                </a:solidFill>
                <a:latin typeface="Arial"/>
                <a:ea typeface="Arial"/>
                <a:cs typeface="Arial"/>
                <a:sym typeface="Arial"/>
              </a:defRPr>
            </a:pPr>
            <a:r>
              <a:t>Useful for model development</a:t>
            </a:r>
          </a:p>
          <a:p>
            <a:pPr marL="388118" indent="-321027" algn="just" defTabSz="457200">
              <a:buSzPct val="60000"/>
              <a:buBlip>
                <a:blip r:embed="rId3"/>
              </a:buBlip>
              <a:defRPr sz="2400">
                <a:solidFill>
                  <a:srgbClr val="1771A9"/>
                </a:solidFill>
                <a:latin typeface="Arial"/>
                <a:ea typeface="Arial"/>
                <a:cs typeface="Arial"/>
                <a:sym typeface="Arial"/>
              </a:defRPr>
            </a:pPr>
            <a:r>
              <a:t>Community development allows for multiple developers from different institutions to contribute and join</a:t>
            </a:r>
          </a:p>
          <a:p>
            <a:pPr marL="72171" indent="-5079" algn="just" defTabSz="457200">
              <a:defRPr sz="2400">
                <a:solidFill>
                  <a:srgbClr val="1771A9"/>
                </a:solidFill>
                <a:latin typeface="Arial"/>
                <a:ea typeface="Arial"/>
                <a:cs typeface="Arial"/>
                <a:sym typeface="Arial"/>
              </a:defRPr>
            </a:pPr>
          </a:p>
          <a:p>
            <a:pPr marL="388118" indent="-321027" algn="just" defTabSz="457200">
              <a:buSzPct val="60000"/>
              <a:buBlip>
                <a:blip r:embed="rId3"/>
              </a:buBlip>
              <a:defRPr sz="2400">
                <a:solidFill>
                  <a:srgbClr val="1771A9"/>
                </a:solidFill>
                <a:latin typeface="Arial"/>
                <a:ea typeface="Arial"/>
                <a:cs typeface="Arial"/>
                <a:sym typeface="Arial"/>
              </a:defRPr>
            </a:pPr>
            <a:r>
              <a:t>More than 60 developers from 20 institutions lead by DLR (</a:t>
            </a:r>
            <a:r>
              <a:rPr>
                <a:hlinkClick r:id="rId4" invalidUrl="" action="" tgtFrame="" tooltip="" history="1" highlightClick="0" endSnd="0"/>
              </a:rPr>
              <a:t>ESMValTool</a:t>
            </a:r>
            <a:r>
              <a:t>, Eyring et al., 2016a)</a:t>
            </a:r>
          </a:p>
          <a:p>
            <a:pPr marL="388118" indent="-321027" algn="just" defTabSz="457200">
              <a:buSzPct val="60000"/>
              <a:buBlip>
                <a:blip r:embed="rId3"/>
              </a:buBlip>
              <a:defRPr sz="2400">
                <a:solidFill>
                  <a:srgbClr val="1771A9"/>
                </a:solidFill>
                <a:latin typeface="Arial"/>
                <a:ea typeface="Arial"/>
                <a:cs typeface="Arial"/>
                <a:sym typeface="Arial"/>
              </a:defRPr>
            </a:pPr>
            <a:r>
              <a:t>First version is available on GitHub: </a:t>
            </a:r>
            <a:r>
              <a:rPr u="sng">
                <a:hlinkClick r:id="rId5" invalidUrl="" action="" tgtFrame="" tooltip="" history="1" highlightClick="0" endSnd="0"/>
              </a:rPr>
              <a:t>https://</a:t>
            </a:r>
            <a:r>
              <a:rPr u="sng">
                <a:hlinkClick r:id="rId5" invalidUrl="" action="" tgtFrame="" tooltip="" history="1" highlightClick="0" endSnd="0"/>
              </a:rPr>
              <a:t>github.com/ESMValGroup/ESMValTool</a:t>
            </a:r>
          </a:p>
        </p:txBody>
      </p:sp>
      <p:grpSp>
        <p:nvGrpSpPr>
          <p:cNvPr id="398" name="pasted-image.png"/>
          <p:cNvGrpSpPr/>
          <p:nvPr/>
        </p:nvGrpSpPr>
        <p:grpSpPr>
          <a:xfrm>
            <a:off x="1235411" y="7974117"/>
            <a:ext cx="5380389" cy="1369571"/>
            <a:chOff x="0" y="0"/>
            <a:chExt cx="5380387" cy="1369570"/>
          </a:xfrm>
        </p:grpSpPr>
        <p:pic>
          <p:nvPicPr>
            <p:cNvPr id="397" name="pasted-image.png" descr="pasted-image.png"/>
            <p:cNvPicPr>
              <a:picLocks noChangeAspect="1"/>
            </p:cNvPicPr>
            <p:nvPr/>
          </p:nvPicPr>
          <p:blipFill>
            <a:blip r:embed="rId6">
              <a:extLst/>
            </a:blip>
            <a:stretch>
              <a:fillRect/>
            </a:stretch>
          </p:blipFill>
          <p:spPr>
            <a:xfrm>
              <a:off x="127000" y="88900"/>
              <a:ext cx="5126388" cy="1039371"/>
            </a:xfrm>
            <a:prstGeom prst="rect">
              <a:avLst/>
            </a:prstGeom>
            <a:ln>
              <a:noFill/>
            </a:ln>
            <a:effectLst/>
          </p:spPr>
        </p:pic>
        <p:pic>
          <p:nvPicPr>
            <p:cNvPr id="396" name="pasted-image.png" descr="pasted-image.png"/>
            <p:cNvPicPr>
              <a:picLocks noChangeAspect="0"/>
            </p:cNvPicPr>
            <p:nvPr/>
          </p:nvPicPr>
          <p:blipFill>
            <a:blip r:embed="rId7">
              <a:extLst/>
            </a:blip>
            <a:stretch>
              <a:fillRect/>
            </a:stretch>
          </p:blipFill>
          <p:spPr>
            <a:xfrm>
              <a:off x="0" y="0"/>
              <a:ext cx="5380388" cy="1369571"/>
            </a:xfrm>
            <a:prstGeom prst="rect">
              <a:avLst/>
            </a:prstGeom>
            <a:effectLst/>
          </p:spPr>
        </p:pic>
      </p:gr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0" name="Numéro de diapositive"/>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01" name="ESMValTool"/>
          <p:cNvSpPr/>
          <p:nvPr>
            <p:ph type="title"/>
          </p:nvPr>
        </p:nvSpPr>
        <p:spPr>
          <a:prstGeom prst="rect">
            <a:avLst/>
          </a:prstGeom>
        </p:spPr>
        <p:txBody>
          <a:bodyPr/>
          <a:lstStyle/>
          <a:p>
            <a:pPr/>
            <a:r>
              <a:t>ESMValTool</a:t>
            </a:r>
          </a:p>
        </p:txBody>
      </p:sp>
      <p:sp>
        <p:nvSpPr>
          <p:cNvPr id="402" name="Introduction"/>
          <p:cNvSpPr/>
          <p:nvPr/>
        </p:nvSpPr>
        <p:spPr>
          <a:xfrm>
            <a:off x="243805" y="970992"/>
            <a:ext cx="12517191" cy="4844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650240">
              <a:defRPr b="1" sz="2600">
                <a:solidFill>
                  <a:srgbClr val="1771A9"/>
                </a:solidFill>
                <a:latin typeface="Arial"/>
                <a:ea typeface="Arial"/>
                <a:cs typeface="Arial"/>
                <a:sym typeface="Arial"/>
              </a:defRPr>
            </a:lvl1pPr>
          </a:lstStyle>
          <a:p>
            <a:pPr/>
            <a:r>
              <a:t>Introduction</a:t>
            </a:r>
          </a:p>
        </p:txBody>
      </p:sp>
      <p:pic>
        <p:nvPicPr>
          <p:cNvPr id="403" name="Image 16" descr="Image 16"/>
          <p:cNvPicPr>
            <a:picLocks noChangeAspect="1"/>
          </p:cNvPicPr>
          <p:nvPr/>
        </p:nvPicPr>
        <p:blipFill>
          <a:blip r:embed="rId2">
            <a:extLst/>
          </a:blip>
          <a:stretch>
            <a:fillRect/>
          </a:stretch>
        </p:blipFill>
        <p:spPr>
          <a:xfrm>
            <a:off x="8898730" y="8681438"/>
            <a:ext cx="3925205" cy="584863"/>
          </a:xfrm>
          <a:prstGeom prst="rect">
            <a:avLst/>
          </a:prstGeom>
          <a:ln w="12700">
            <a:miter lim="400000"/>
          </a:ln>
        </p:spPr>
      </p:pic>
      <p:sp>
        <p:nvSpPr>
          <p:cNvPr id="404" name="TextBox 6"/>
          <p:cNvSpPr/>
          <p:nvPr/>
        </p:nvSpPr>
        <p:spPr>
          <a:xfrm>
            <a:off x="243804" y="2043720"/>
            <a:ext cx="12517192" cy="5809677"/>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388118" indent="-321027" algn="just" defTabSz="457200">
              <a:buSzPct val="60000"/>
              <a:buBlip>
                <a:blip r:embed="rId3"/>
              </a:buBlip>
              <a:defRPr sz="2400">
                <a:solidFill>
                  <a:srgbClr val="1771A9"/>
                </a:solidFill>
                <a:latin typeface="Arial"/>
                <a:ea typeface="Arial"/>
                <a:cs typeface="Arial"/>
                <a:sym typeface="Arial"/>
              </a:defRPr>
            </a:pPr>
            <a:r>
              <a:t>ESMValTool can be used as one of the documentation functions in CMIP to help understand the origins and consequences of model errors. The goal of this aspiration is </a:t>
            </a:r>
            <a:r>
              <a:rPr b="1"/>
              <a:t>to develop a benchmarking and evaluation tool</a:t>
            </a:r>
            <a:r>
              <a:t> that produces well-established analyses as soon as model results become available on the ESGF. This is realised through </a:t>
            </a:r>
            <a:r>
              <a:rPr b="1"/>
              <a:t>standard namelists</a:t>
            </a:r>
            <a:r>
              <a:t> that reproduce a certain set of diagnostics and performance metrics that have demonstrated its importance in benchmarking ESMs in a </a:t>
            </a:r>
            <a:r>
              <a:rPr b="1"/>
              <a:t>previous papers or assessment reports</a:t>
            </a:r>
            <a:r>
              <a:t>.</a:t>
            </a:r>
          </a:p>
          <a:p>
            <a:pPr marL="388118" indent="-321027" algn="just" defTabSz="457200">
              <a:buSzPct val="60000"/>
              <a:buBlip>
                <a:blip r:embed="rId3"/>
              </a:buBlip>
              <a:defRPr sz="2400">
                <a:solidFill>
                  <a:srgbClr val="1771A9"/>
                </a:solidFill>
                <a:latin typeface="Arial"/>
                <a:ea typeface="Arial"/>
                <a:cs typeface="Arial"/>
                <a:sym typeface="Arial"/>
              </a:defRPr>
            </a:pPr>
          </a:p>
          <a:p>
            <a:pPr marL="388118" indent="-321027" algn="just" defTabSz="457200">
              <a:buSzPct val="60000"/>
              <a:buBlip>
                <a:blip r:embed="rId3"/>
              </a:buBlip>
              <a:defRPr sz="2400">
                <a:solidFill>
                  <a:srgbClr val="1771A9"/>
                </a:solidFill>
                <a:latin typeface="Arial"/>
                <a:ea typeface="Arial"/>
                <a:cs typeface="Arial"/>
                <a:sym typeface="Arial"/>
              </a:defRPr>
            </a:pPr>
            <a:r>
              <a:t>The expectation is that in this way the </a:t>
            </a:r>
            <a:r>
              <a:rPr b="1"/>
              <a:t>routine and systematic</a:t>
            </a:r>
            <a:r>
              <a:t> evaluation of model results could be made more efficient, thereby enabling scientists to focus on developing more innovative methods of analysis. The goal is to run tool on model output of CMIP6 alongside ESGF.</a:t>
            </a:r>
          </a:p>
          <a:p>
            <a:pPr marL="388118" indent="-321027" algn="just" defTabSz="457200">
              <a:buSzPct val="60000"/>
              <a:buBlip>
                <a:blip r:embed="rId3"/>
              </a:buBlip>
              <a:defRPr sz="2400">
                <a:solidFill>
                  <a:srgbClr val="1771A9"/>
                </a:solidFill>
                <a:latin typeface="Arial"/>
                <a:ea typeface="Arial"/>
                <a:cs typeface="Arial"/>
                <a:sym typeface="Arial"/>
              </a:defRPr>
            </a:pPr>
          </a:p>
          <a:p>
            <a:pPr marL="388118" indent="-321027" algn="just" defTabSz="457200">
              <a:buSzPct val="60000"/>
              <a:buBlip>
                <a:blip r:embed="rId3"/>
              </a:buBlip>
              <a:defRPr sz="2400">
                <a:solidFill>
                  <a:srgbClr val="1771A9"/>
                </a:solidFill>
                <a:latin typeface="Arial"/>
                <a:ea typeface="Arial"/>
                <a:cs typeface="Arial"/>
                <a:sym typeface="Arial"/>
              </a:defRPr>
            </a:pPr>
            <a:r>
              <a:t>The ESMValTool utilises obs4MIPs, ana4MIPs, ESACCI plus additionally available observations to evaluate the models. In many diagnostics and metrics, more than one observational dataset or meteorological reanalysis is used.</a:t>
            </a:r>
          </a:p>
        </p:txBody>
      </p:sp>
      <p:grpSp>
        <p:nvGrpSpPr>
          <p:cNvPr id="407" name="pasted-image.png"/>
          <p:cNvGrpSpPr/>
          <p:nvPr/>
        </p:nvGrpSpPr>
        <p:grpSpPr>
          <a:xfrm>
            <a:off x="1235411" y="7974117"/>
            <a:ext cx="5380389" cy="1369571"/>
            <a:chOff x="0" y="0"/>
            <a:chExt cx="5380387" cy="1369570"/>
          </a:xfrm>
        </p:grpSpPr>
        <p:pic>
          <p:nvPicPr>
            <p:cNvPr id="406" name="pasted-image.png" descr="pasted-image.png"/>
            <p:cNvPicPr>
              <a:picLocks noChangeAspect="1"/>
            </p:cNvPicPr>
            <p:nvPr/>
          </p:nvPicPr>
          <p:blipFill>
            <a:blip r:embed="rId4">
              <a:extLst/>
            </a:blip>
            <a:stretch>
              <a:fillRect/>
            </a:stretch>
          </p:blipFill>
          <p:spPr>
            <a:xfrm>
              <a:off x="127000" y="88900"/>
              <a:ext cx="5126388" cy="1039371"/>
            </a:xfrm>
            <a:prstGeom prst="rect">
              <a:avLst/>
            </a:prstGeom>
            <a:ln>
              <a:noFill/>
            </a:ln>
            <a:effectLst/>
          </p:spPr>
        </p:pic>
        <p:pic>
          <p:nvPicPr>
            <p:cNvPr id="405" name="pasted-image.png" descr="pasted-image.png"/>
            <p:cNvPicPr>
              <a:picLocks noChangeAspect="0"/>
            </p:cNvPicPr>
            <p:nvPr/>
          </p:nvPicPr>
          <p:blipFill>
            <a:blip r:embed="rId5">
              <a:extLst/>
            </a:blip>
            <a:stretch>
              <a:fillRect/>
            </a:stretch>
          </p:blipFill>
          <p:spPr>
            <a:xfrm>
              <a:off x="0" y="0"/>
              <a:ext cx="5380388" cy="1369571"/>
            </a:xfrm>
            <a:prstGeom prst="rect">
              <a:avLst/>
            </a:prstGeom>
            <a:effectLst/>
          </p:spPr>
        </p:pic>
      </p:gr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0" name="Numéro de diapositive"/>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61" name="Introduction"/>
          <p:cNvSpPr/>
          <p:nvPr>
            <p:ph type="title"/>
          </p:nvPr>
        </p:nvSpPr>
        <p:spPr>
          <a:prstGeom prst="rect">
            <a:avLst/>
          </a:prstGeom>
        </p:spPr>
        <p:txBody>
          <a:bodyPr/>
          <a:lstStyle/>
          <a:p>
            <a:pPr/>
            <a:r>
              <a:t>Introduction</a:t>
            </a:r>
          </a:p>
        </p:txBody>
      </p:sp>
      <p:graphicFrame>
        <p:nvGraphicFramePr>
          <p:cNvPr id="162" name="Tableau"/>
          <p:cNvGraphicFramePr/>
          <p:nvPr/>
        </p:nvGraphicFramePr>
        <p:xfrm>
          <a:off x="4724400" y="1439491"/>
          <a:ext cx="10464800" cy="7213601"/>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1943100"/>
                <a:gridCol w="1612900"/>
              </a:tblGrid>
              <a:tr h="447228">
                <a:tc>
                  <a:txBody>
                    <a:bodyPr/>
                    <a:lstStyle/>
                    <a:p>
                      <a:pPr algn="l" defTabSz="457200"/>
                      <a:r>
                        <a:rPr b="1" sz="2400">
                          <a:solidFill>
                            <a:srgbClr val="1771A9"/>
                          </a:solidFill>
                          <a:latin typeface="Arial"/>
                          <a:ea typeface="Arial"/>
                          <a:cs typeface="Arial"/>
                          <a:sym typeface="Arial"/>
                        </a:rPr>
                        <a:t>CMIP:</a:t>
                      </a:r>
                    </a:p>
                  </a:txBody>
                  <a:tcPr marL="50800" marR="50800" marT="50800" marB="50800" anchor="ctr" anchorCtr="0" horzOverflow="overflow"/>
                </a:tc>
                <a:tc>
                  <a:txBody>
                    <a:bodyPr/>
                    <a:lstStyle/>
                    <a:p>
                      <a:pPr algn="l" defTabSz="457200"/>
                      <a:r>
                        <a:rPr b="1" sz="2400">
                          <a:solidFill>
                            <a:srgbClr val="1771A9"/>
                          </a:solidFill>
                          <a:latin typeface="Arial"/>
                          <a:ea typeface="Arial"/>
                          <a:cs typeface="Arial"/>
                          <a:sym typeface="Arial"/>
                        </a:rPr>
                        <a:t>+76%/year</a:t>
                      </a:r>
                    </a:p>
                  </a:txBody>
                  <a:tcPr marL="50800" marR="50800" marT="50800" marB="50800" anchor="ctr" anchorCtr="0" horzOverflow="overflow"/>
                </a:tc>
              </a:tr>
              <a:tr h="447228">
                <a:tc>
                  <a:txBody>
                    <a:bodyPr/>
                    <a:lstStyle/>
                    <a:p>
                      <a:pPr algn="l" defTabSz="457200"/>
                      <a:r>
                        <a:rPr b="1" sz="2400">
                          <a:solidFill>
                            <a:srgbClr val="1771A9"/>
                          </a:solidFill>
                          <a:latin typeface="Arial"/>
                          <a:ea typeface="Arial"/>
                          <a:cs typeface="Arial"/>
                          <a:sym typeface="Arial"/>
                        </a:rPr>
                        <a:t>HDD:</a:t>
                      </a:r>
                    </a:p>
                  </a:txBody>
                  <a:tcPr marL="50800" marR="50800" marT="50800" marB="50800" anchor="ctr" anchorCtr="0" horzOverflow="overflow"/>
                </a:tc>
                <a:tc>
                  <a:txBody>
                    <a:bodyPr/>
                    <a:lstStyle/>
                    <a:p>
                      <a:pPr algn="l" defTabSz="457200"/>
                      <a:r>
                        <a:rPr b="1" sz="2400">
                          <a:solidFill>
                            <a:srgbClr val="1771A9"/>
                          </a:solidFill>
                          <a:latin typeface="Arial"/>
                          <a:ea typeface="Arial"/>
                          <a:cs typeface="Arial"/>
                          <a:sym typeface="Arial"/>
                        </a:rPr>
                        <a:t>+45%/year</a:t>
                      </a:r>
                    </a:p>
                  </a:txBody>
                  <a:tcPr marL="50800" marR="50800" marT="50800" marB="50800" anchor="ctr" anchorCtr="0" horzOverflow="overflow"/>
                </a:tc>
              </a:tr>
            </a:tbl>
          </a:graphicData>
        </a:graphic>
      </p:graphicFrame>
      <p:pic>
        <p:nvPicPr>
          <p:cNvPr id="163" name="Image 779" descr="Image 779"/>
          <p:cNvPicPr>
            <a:picLocks noChangeAspect="1"/>
          </p:cNvPicPr>
          <p:nvPr/>
        </p:nvPicPr>
        <p:blipFill>
          <a:blip r:embed="rId2">
            <a:extLst/>
          </a:blip>
          <a:srcRect l="0" t="0" r="0" b="9529"/>
          <a:stretch>
            <a:fillRect/>
          </a:stretch>
        </p:blipFill>
        <p:spPr>
          <a:xfrm>
            <a:off x="964207" y="2714836"/>
            <a:ext cx="10387729" cy="6469868"/>
          </a:xfrm>
          <a:prstGeom prst="rect">
            <a:avLst/>
          </a:prstGeom>
          <a:ln w="12700">
            <a:miter lim="400000"/>
          </a:ln>
        </p:spPr>
      </p:pic>
      <p:pic>
        <p:nvPicPr>
          <p:cNvPr id="164" name="Image 772" descr="Image 772"/>
          <p:cNvPicPr>
            <a:picLocks noChangeAspect="1"/>
          </p:cNvPicPr>
          <p:nvPr/>
        </p:nvPicPr>
        <p:blipFill>
          <a:blip r:embed="rId3">
            <a:extLst/>
          </a:blip>
          <a:srcRect l="3027" t="0" r="3027" b="0"/>
          <a:stretch>
            <a:fillRect/>
          </a:stretch>
        </p:blipFill>
        <p:spPr>
          <a:xfrm>
            <a:off x="605018" y="1228799"/>
            <a:ext cx="2885964" cy="1315841"/>
          </a:xfrm>
          <a:prstGeom prst="rect">
            <a:avLst/>
          </a:prstGeom>
          <a:ln w="12700">
            <a:miter lim="400000"/>
          </a:ln>
        </p:spPr>
      </p:pic>
      <p:pic>
        <p:nvPicPr>
          <p:cNvPr id="165" name="Image 774" descr="Image 774"/>
          <p:cNvPicPr>
            <a:picLocks noChangeAspect="1"/>
          </p:cNvPicPr>
          <p:nvPr/>
        </p:nvPicPr>
        <p:blipFill>
          <a:blip r:embed="rId4">
            <a:extLst/>
          </a:blip>
          <a:stretch>
            <a:fillRect/>
          </a:stretch>
        </p:blipFill>
        <p:spPr>
          <a:xfrm>
            <a:off x="9513706" y="1332929"/>
            <a:ext cx="2632473" cy="1202163"/>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9" name="Numéro de diapositive"/>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10" name="ESMValTool"/>
          <p:cNvSpPr/>
          <p:nvPr>
            <p:ph type="title"/>
          </p:nvPr>
        </p:nvSpPr>
        <p:spPr>
          <a:prstGeom prst="rect">
            <a:avLst/>
          </a:prstGeom>
        </p:spPr>
        <p:txBody>
          <a:bodyPr/>
          <a:lstStyle/>
          <a:p>
            <a:pPr/>
            <a:r>
              <a:t>ESMValTool</a:t>
            </a:r>
          </a:p>
        </p:txBody>
      </p:sp>
      <p:pic>
        <p:nvPicPr>
          <p:cNvPr id="411" name="Picture 2" descr="Picture 2"/>
          <p:cNvPicPr>
            <a:picLocks noChangeAspect="1"/>
          </p:cNvPicPr>
          <p:nvPr/>
        </p:nvPicPr>
        <p:blipFill>
          <a:blip r:embed="rId2">
            <a:extLst/>
          </a:blip>
          <a:srcRect l="3174" t="11895" r="4420" b="6890"/>
          <a:stretch>
            <a:fillRect/>
          </a:stretch>
        </p:blipFill>
        <p:spPr>
          <a:xfrm>
            <a:off x="5019148" y="1767553"/>
            <a:ext cx="7448254" cy="5208105"/>
          </a:xfrm>
          <a:prstGeom prst="rect">
            <a:avLst/>
          </a:prstGeom>
          <a:ln w="12700">
            <a:miter lim="400000"/>
          </a:ln>
        </p:spPr>
      </p:pic>
      <p:pic>
        <p:nvPicPr>
          <p:cNvPr id="412" name="Picture 3" descr="Picture 3"/>
          <p:cNvPicPr>
            <a:picLocks noChangeAspect="1"/>
          </p:cNvPicPr>
          <p:nvPr/>
        </p:nvPicPr>
        <p:blipFill>
          <a:blip r:embed="rId3">
            <a:extLst/>
          </a:blip>
          <a:stretch>
            <a:fillRect/>
          </a:stretch>
        </p:blipFill>
        <p:spPr>
          <a:xfrm>
            <a:off x="384571" y="1540288"/>
            <a:ext cx="4198401" cy="5662721"/>
          </a:xfrm>
          <a:prstGeom prst="rect">
            <a:avLst/>
          </a:prstGeom>
          <a:ln w="12700">
            <a:miter lim="400000"/>
          </a:ln>
        </p:spPr>
      </p:pic>
      <p:sp>
        <p:nvSpPr>
          <p:cNvPr id="413" name="CustomShape 2"/>
          <p:cNvSpPr/>
          <p:nvPr/>
        </p:nvSpPr>
        <p:spPr>
          <a:xfrm>
            <a:off x="243805" y="7287807"/>
            <a:ext cx="12517191" cy="1922968"/>
          </a:xfrm>
          <a:prstGeom prst="rect">
            <a:avLst/>
          </a:prstGeom>
          <a:ln w="12700">
            <a:miter lim="400000"/>
          </a:ln>
          <a:extLst>
            <a:ext uri="{C572A759-6A51-4108-AA02-DFA0A04FC94B}">
              <ma14:wrappingTextBoxFlag xmlns:ma14="http://schemas.microsoft.com/office/mac/drawingml/2011/main" val="1"/>
            </a:ext>
          </a:extLst>
        </p:spPr>
        <p:txBody>
          <a:bodyPr lIns="63999" tIns="63999" rIns="63999" bIns="63999">
            <a:spAutoFit/>
          </a:bodyPr>
          <a:lstStyle/>
          <a:p>
            <a:pPr algn="just" defTabSz="457200">
              <a:defRPr sz="2400">
                <a:solidFill>
                  <a:srgbClr val="1771A9"/>
                </a:solidFill>
                <a:latin typeface="Arial"/>
                <a:ea typeface="Arial"/>
                <a:cs typeface="Arial"/>
                <a:sym typeface="Arial"/>
              </a:defRPr>
            </a:pPr>
            <a:r>
              <a:t>The workflow manager (Python script </a:t>
            </a:r>
            <a:r>
              <a:rPr>
                <a:latin typeface="Courier New"/>
                <a:ea typeface="Courier New"/>
                <a:cs typeface="Courier New"/>
                <a:sym typeface="Courier New"/>
              </a:rPr>
              <a:t>main.py</a:t>
            </a:r>
            <a:r>
              <a:t>) runs a set of diagnostics on data provided by IPSL local ESGF archive. The configuration and the settings of each diagnostic are specified in namelists. The results which typically comprise of NetCDF files and/or plots are stored in output folders along with log-files summarising the data used, references, and technical details to ensure traceability and reproducibility of the results.</a:t>
            </a:r>
          </a:p>
        </p:txBody>
      </p:sp>
      <p:sp>
        <p:nvSpPr>
          <p:cNvPr id="414" name="CustomShape 3"/>
          <p:cNvSpPr/>
          <p:nvPr/>
        </p:nvSpPr>
        <p:spPr>
          <a:xfrm>
            <a:off x="767487" y="1540288"/>
            <a:ext cx="3072001" cy="325385"/>
          </a:xfrm>
          <a:prstGeom prst="rect">
            <a:avLst/>
          </a:prstGeom>
          <a:ln w="12700">
            <a:miter lim="400000"/>
          </a:ln>
          <a:extLst>
            <a:ext uri="{C572A759-6A51-4108-AA02-DFA0A04FC94B}">
              <ma14:wrappingTextBoxFlag xmlns:ma14="http://schemas.microsoft.com/office/mac/drawingml/2011/main" val="1"/>
            </a:ext>
          </a:extLst>
        </p:spPr>
        <p:txBody>
          <a:bodyPr lIns="63999" tIns="63999" rIns="63999" bIns="63999">
            <a:spAutoFit/>
          </a:bodyPr>
          <a:lstStyle>
            <a:lvl1pPr algn="just" defTabSz="457200">
              <a:defRPr i="1" sz="1400">
                <a:solidFill>
                  <a:srgbClr val="1771A9"/>
                </a:solidFill>
                <a:latin typeface="Arial"/>
                <a:ea typeface="Arial"/>
                <a:cs typeface="Arial"/>
                <a:sym typeface="Arial"/>
              </a:defRPr>
            </a:lvl1pPr>
          </a:lstStyle>
          <a:p>
            <a:pPr/>
            <a:r>
              <a:t>Eyring et al., 2015</a:t>
            </a:r>
          </a:p>
        </p:txBody>
      </p:sp>
      <p:sp>
        <p:nvSpPr>
          <p:cNvPr id="415" name="Overview"/>
          <p:cNvSpPr/>
          <p:nvPr/>
        </p:nvSpPr>
        <p:spPr>
          <a:xfrm>
            <a:off x="243805" y="970992"/>
            <a:ext cx="12517191" cy="4844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650240">
              <a:defRPr b="1" sz="2600">
                <a:solidFill>
                  <a:srgbClr val="1771A9"/>
                </a:solidFill>
                <a:latin typeface="Arial"/>
                <a:ea typeface="Arial"/>
                <a:cs typeface="Arial"/>
                <a:sym typeface="Arial"/>
              </a:defRPr>
            </a:lvl1pPr>
          </a:lstStyle>
          <a:p>
            <a:pPr/>
            <a:r>
              <a:t>Overview</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7" name="Numéro de diapositive"/>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18" name="ESMValTool"/>
          <p:cNvSpPr/>
          <p:nvPr>
            <p:ph type="title"/>
          </p:nvPr>
        </p:nvSpPr>
        <p:spPr>
          <a:prstGeom prst="rect">
            <a:avLst/>
          </a:prstGeom>
        </p:spPr>
        <p:txBody>
          <a:bodyPr/>
          <a:lstStyle/>
          <a:p>
            <a:pPr/>
            <a:r>
              <a:t>ESMValTool</a:t>
            </a:r>
          </a:p>
        </p:txBody>
      </p:sp>
      <p:sp>
        <p:nvSpPr>
          <p:cNvPr id="419" name="Evolution"/>
          <p:cNvSpPr/>
          <p:nvPr/>
        </p:nvSpPr>
        <p:spPr>
          <a:xfrm>
            <a:off x="243805" y="970992"/>
            <a:ext cx="12517191" cy="4844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650240">
              <a:defRPr b="1" sz="2600">
                <a:solidFill>
                  <a:srgbClr val="1771A9"/>
                </a:solidFill>
                <a:latin typeface="Arial"/>
                <a:ea typeface="Arial"/>
                <a:cs typeface="Arial"/>
                <a:sym typeface="Arial"/>
              </a:defRPr>
            </a:lvl1pPr>
          </a:lstStyle>
          <a:p>
            <a:pPr/>
            <a:r>
              <a:t>Evolution</a:t>
            </a:r>
          </a:p>
        </p:txBody>
      </p:sp>
      <p:pic>
        <p:nvPicPr>
          <p:cNvPr id="420" name="Picture 2" descr="Picture 2"/>
          <p:cNvPicPr>
            <a:picLocks noChangeAspect="1"/>
          </p:cNvPicPr>
          <p:nvPr/>
        </p:nvPicPr>
        <p:blipFill>
          <a:blip r:embed="rId2">
            <a:extLst/>
          </a:blip>
          <a:srcRect l="1355" t="1661" r="1673" b="3593"/>
          <a:stretch>
            <a:fillRect/>
          </a:stretch>
        </p:blipFill>
        <p:spPr>
          <a:xfrm>
            <a:off x="7544809" y="2634393"/>
            <a:ext cx="4855732" cy="5988620"/>
          </a:xfrm>
          <a:prstGeom prst="rect">
            <a:avLst/>
          </a:prstGeom>
          <a:ln w="12700">
            <a:miter lim="400000"/>
          </a:ln>
        </p:spPr>
      </p:pic>
      <p:sp>
        <p:nvSpPr>
          <p:cNvPr id="421" name="TextBox 6"/>
          <p:cNvSpPr/>
          <p:nvPr/>
        </p:nvSpPr>
        <p:spPr>
          <a:xfrm>
            <a:off x="391449" y="2009899"/>
            <a:ext cx="4403692" cy="475677"/>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just" defTabSz="457200">
              <a:defRPr b="1" sz="2400">
                <a:solidFill>
                  <a:srgbClr val="1771A9"/>
                </a:solidFill>
                <a:latin typeface="Arial"/>
                <a:ea typeface="Arial"/>
                <a:cs typeface="Arial"/>
                <a:sym typeface="Arial"/>
              </a:defRPr>
            </a:lvl1pPr>
          </a:lstStyle>
          <a:p>
            <a:pPr/>
            <a:r>
              <a:t>Current status, on CICLAD:</a:t>
            </a:r>
          </a:p>
        </p:txBody>
      </p:sp>
      <p:sp>
        <p:nvSpPr>
          <p:cNvPr id="422" name="TextBox 7"/>
          <p:cNvSpPr/>
          <p:nvPr/>
        </p:nvSpPr>
        <p:spPr>
          <a:xfrm>
            <a:off x="7375325" y="2009899"/>
            <a:ext cx="4890235" cy="475677"/>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just" defTabSz="457200">
              <a:defRPr b="1" sz="2400">
                <a:solidFill>
                  <a:srgbClr val="1771A9"/>
                </a:solidFill>
                <a:latin typeface="Arial"/>
                <a:ea typeface="Arial"/>
                <a:cs typeface="Arial"/>
                <a:sym typeface="Arial"/>
              </a:defRPr>
            </a:pPr>
            <a:r>
              <a:t>Under development </a:t>
            </a:r>
            <a:r>
              <a:rPr i="1" sz="1400"/>
              <a:t>(Eyring et al., 2016)</a:t>
            </a:r>
            <a:r>
              <a:t>:</a:t>
            </a:r>
          </a:p>
        </p:txBody>
      </p:sp>
      <p:sp>
        <p:nvSpPr>
          <p:cNvPr id="423" name="TextBox 9"/>
          <p:cNvSpPr/>
          <p:nvPr/>
        </p:nvSpPr>
        <p:spPr>
          <a:xfrm>
            <a:off x="255305" y="2829543"/>
            <a:ext cx="6129737" cy="5098478"/>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388118" indent="-321027" algn="just" defTabSz="457200">
              <a:buSzPct val="60000"/>
              <a:buBlip>
                <a:blip r:embed="rId3"/>
              </a:buBlip>
              <a:defRPr sz="2400">
                <a:solidFill>
                  <a:srgbClr val="1771A9"/>
                </a:solidFill>
                <a:latin typeface="Arial"/>
                <a:ea typeface="Arial"/>
                <a:cs typeface="Arial"/>
                <a:sym typeface="Arial"/>
              </a:defRPr>
            </a:pPr>
            <a:r>
              <a:t>No automatic search: at every institute users have to prescribe local data DRS through local Python classes…</a:t>
            </a:r>
          </a:p>
          <a:p>
            <a:pPr marL="388118" indent="-321027" algn="just" defTabSz="457200">
              <a:buSzPct val="60000"/>
              <a:buBlip>
                <a:blip r:embed="rId3"/>
              </a:buBlip>
              <a:defRPr sz="2400">
                <a:solidFill>
                  <a:srgbClr val="1771A9"/>
                </a:solidFill>
                <a:latin typeface="Arial"/>
                <a:ea typeface="Arial"/>
                <a:cs typeface="Arial"/>
                <a:sym typeface="Arial"/>
              </a:defRPr>
            </a:pPr>
          </a:p>
          <a:p>
            <a:pPr marL="388118" indent="-321027" algn="just" defTabSz="457200">
              <a:buSzPct val="60000"/>
              <a:buBlip>
                <a:blip r:embed="rId3"/>
              </a:buBlip>
              <a:defRPr sz="2400">
                <a:solidFill>
                  <a:srgbClr val="1771A9"/>
                </a:solidFill>
                <a:latin typeface="Arial"/>
                <a:ea typeface="Arial"/>
                <a:cs typeface="Arial"/>
                <a:sym typeface="Arial"/>
              </a:defRPr>
            </a:pPr>
            <a:r>
              <a:t>If the model results are not available – the request should be made to IPSL ESGF data manager to replicate the data</a:t>
            </a:r>
          </a:p>
          <a:p>
            <a:pPr marL="388118" indent="-321027" algn="just" defTabSz="457200">
              <a:buSzPct val="60000"/>
              <a:buBlip>
                <a:blip r:embed="rId3"/>
              </a:buBlip>
              <a:defRPr sz="2400">
                <a:solidFill>
                  <a:srgbClr val="1771A9"/>
                </a:solidFill>
                <a:latin typeface="Arial"/>
                <a:ea typeface="Arial"/>
                <a:cs typeface="Arial"/>
                <a:sym typeface="Arial"/>
              </a:defRPr>
            </a:pPr>
          </a:p>
          <a:p>
            <a:pPr marL="388118" indent="-321027" algn="just" defTabSz="457200">
              <a:buSzPct val="60000"/>
              <a:buBlip>
                <a:blip r:embed="rId3"/>
              </a:buBlip>
              <a:defRPr sz="2400">
                <a:solidFill>
                  <a:srgbClr val="1771A9"/>
                </a:solidFill>
                <a:latin typeface="Arial"/>
                <a:ea typeface="Arial"/>
                <a:cs typeface="Arial"/>
                <a:sym typeface="Arial"/>
              </a:defRPr>
            </a:pPr>
            <a:r>
              <a:t>Code mainly based on NCL programming language (but with multi-language support for diagnostics: R, Python, NCL…)</a:t>
            </a:r>
          </a:p>
          <a:p>
            <a:pPr marL="388118" indent="-321027" algn="just" defTabSz="457200">
              <a:buSzPct val="60000"/>
              <a:buBlip>
                <a:blip r:embed="rId3"/>
              </a:buBlip>
              <a:defRPr sz="2400">
                <a:solidFill>
                  <a:srgbClr val="1771A9"/>
                </a:solidFill>
                <a:latin typeface="Arial"/>
                <a:ea typeface="Arial"/>
                <a:cs typeface="Arial"/>
                <a:sym typeface="Arial"/>
              </a:defRPr>
            </a:pPr>
          </a:p>
          <a:p>
            <a:pPr marL="388118" indent="-321027" algn="just" defTabSz="457200">
              <a:buSzPct val="60000"/>
              <a:buBlip>
                <a:blip r:embed="rId3"/>
              </a:buBlip>
              <a:defRPr sz="2400">
                <a:solidFill>
                  <a:srgbClr val="1771A9"/>
                </a:solidFill>
                <a:latin typeface="Arial"/>
                <a:ea typeface="Arial"/>
                <a:cs typeface="Arial"/>
                <a:sym typeface="Arial"/>
              </a:defRPr>
            </a:pPr>
            <a:r>
              <a:t>Still contains some ‘hard-coded’ parts</a:t>
            </a:r>
          </a:p>
        </p:txBody>
      </p:sp>
      <p:sp>
        <p:nvSpPr>
          <p:cNvPr id="424" name="Rectangle 1"/>
          <p:cNvSpPr/>
          <p:nvPr/>
        </p:nvSpPr>
        <p:spPr>
          <a:xfrm>
            <a:off x="7385418" y="8771657"/>
            <a:ext cx="5174548" cy="475678"/>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just" defTabSz="457200">
              <a:defRPr sz="2400">
                <a:solidFill>
                  <a:srgbClr val="1771A9"/>
                </a:solidFill>
                <a:latin typeface="Arial"/>
                <a:ea typeface="Arial"/>
                <a:cs typeface="Arial"/>
                <a:sym typeface="Arial"/>
              </a:defRPr>
            </a:pPr>
            <a:r>
              <a:t>Backend code is migrating to </a:t>
            </a:r>
            <a:r>
              <a:rPr b="1"/>
              <a:t>Python</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6" name="Numéro de diapositive"/>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27" name="ESMValTool"/>
          <p:cNvSpPr/>
          <p:nvPr>
            <p:ph type="title"/>
          </p:nvPr>
        </p:nvSpPr>
        <p:spPr>
          <a:prstGeom prst="rect">
            <a:avLst/>
          </a:prstGeom>
        </p:spPr>
        <p:txBody>
          <a:bodyPr/>
          <a:lstStyle/>
          <a:p>
            <a:pPr/>
            <a:r>
              <a:t>ESMValTool</a:t>
            </a:r>
          </a:p>
        </p:txBody>
      </p:sp>
      <p:sp>
        <p:nvSpPr>
          <p:cNvPr id="428" name="Available diagnostics"/>
          <p:cNvSpPr/>
          <p:nvPr/>
        </p:nvSpPr>
        <p:spPr>
          <a:xfrm>
            <a:off x="243805" y="970992"/>
            <a:ext cx="12517191" cy="4844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650240">
              <a:defRPr b="1" sz="2600">
                <a:solidFill>
                  <a:srgbClr val="1771A9"/>
                </a:solidFill>
                <a:latin typeface="Arial"/>
                <a:ea typeface="Arial"/>
                <a:cs typeface="Arial"/>
                <a:sym typeface="Arial"/>
              </a:defRPr>
            </a:lvl1pPr>
          </a:lstStyle>
          <a:p>
            <a:pPr/>
            <a:r>
              <a:t>Available diagnostics</a:t>
            </a:r>
          </a:p>
        </p:txBody>
      </p:sp>
      <p:sp>
        <p:nvSpPr>
          <p:cNvPr id="429" name="TextBox 9"/>
          <p:cNvSpPr/>
          <p:nvPr/>
        </p:nvSpPr>
        <p:spPr>
          <a:xfrm>
            <a:off x="529777" y="2039929"/>
            <a:ext cx="6129737" cy="6840040"/>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388118" indent="-321027" algn="just" defTabSz="457200">
              <a:buSzPct val="60000"/>
              <a:buBlip>
                <a:blip r:embed="rId2"/>
              </a:buBlip>
              <a:defRPr sz="2000">
                <a:solidFill>
                  <a:srgbClr val="1771A9"/>
                </a:solidFill>
                <a:latin typeface="Arial"/>
                <a:ea typeface="Arial"/>
                <a:cs typeface="Arial"/>
                <a:sym typeface="Arial"/>
              </a:defRPr>
            </a:pPr>
            <a:r>
              <a:t>Aerosol Diagnostics</a:t>
            </a:r>
          </a:p>
          <a:p>
            <a:pPr marL="388118" indent="-321027" algn="just" defTabSz="457200">
              <a:buSzPct val="60000"/>
              <a:buBlip>
                <a:blip r:embed="rId2"/>
              </a:buBlip>
              <a:defRPr sz="2000">
                <a:solidFill>
                  <a:srgbClr val="1771A9"/>
                </a:solidFill>
                <a:latin typeface="Arial"/>
                <a:ea typeface="Arial"/>
                <a:cs typeface="Arial"/>
                <a:sym typeface="Arial"/>
              </a:defRPr>
            </a:pPr>
            <a:r>
              <a:t>Cloud Diagnostics</a:t>
            </a:r>
          </a:p>
          <a:p>
            <a:pPr marL="388118" indent="-321027" algn="just" defTabSz="457200">
              <a:buSzPct val="60000"/>
              <a:buBlip>
                <a:blip r:embed="rId2"/>
              </a:buBlip>
              <a:defRPr sz="2000">
                <a:solidFill>
                  <a:srgbClr val="1771A9"/>
                </a:solidFill>
                <a:latin typeface="Arial"/>
                <a:ea typeface="Arial"/>
                <a:cs typeface="Arial"/>
                <a:sym typeface="Arial"/>
              </a:defRPr>
            </a:pPr>
            <a:r>
              <a:t>Cloud Regime Error Metric (CREM)</a:t>
            </a:r>
          </a:p>
          <a:p>
            <a:pPr marL="388118" indent="-321027" algn="just" defTabSz="457200">
              <a:buSzPct val="60000"/>
              <a:buBlip>
                <a:blip r:embed="rId2"/>
              </a:buBlip>
              <a:defRPr sz="2000">
                <a:solidFill>
                  <a:srgbClr val="1771A9"/>
                </a:solidFill>
                <a:latin typeface="Arial"/>
                <a:ea typeface="Arial"/>
                <a:cs typeface="Arial"/>
                <a:sym typeface="Arial"/>
              </a:defRPr>
            </a:pPr>
            <a:r>
              <a:t>Diurnal Cycle of Convection </a:t>
            </a:r>
          </a:p>
          <a:p>
            <a:pPr marL="388118" indent="-321027" algn="just" defTabSz="457200">
              <a:buSzPct val="60000"/>
              <a:buBlip>
                <a:blip r:embed="rId2"/>
              </a:buBlip>
              <a:defRPr sz="2000">
                <a:solidFill>
                  <a:srgbClr val="1771A9"/>
                </a:solidFill>
                <a:latin typeface="Arial"/>
                <a:ea typeface="Arial"/>
                <a:cs typeface="Arial"/>
                <a:sym typeface="Arial"/>
              </a:defRPr>
            </a:pPr>
            <a:r>
              <a:t>Emergent Constraints on Carbon Cycle Feedbacks</a:t>
            </a:r>
          </a:p>
          <a:p>
            <a:pPr marL="388118" indent="-321027" algn="just" defTabSz="457200">
              <a:buSzPct val="60000"/>
              <a:buBlip>
                <a:blip r:embed="rId2"/>
              </a:buBlip>
              <a:defRPr sz="2000">
                <a:solidFill>
                  <a:srgbClr val="1771A9"/>
                </a:solidFill>
                <a:latin typeface="Arial"/>
                <a:ea typeface="Arial"/>
                <a:cs typeface="Arial"/>
                <a:sym typeface="Arial"/>
              </a:defRPr>
            </a:pPr>
            <a:r>
              <a:t>Evapotranspiration, global climatology</a:t>
            </a:r>
          </a:p>
          <a:p>
            <a:pPr marL="388118" indent="-321027" algn="just" defTabSz="457200">
              <a:buSzPct val="60000"/>
              <a:buBlip>
                <a:blip r:embed="rId2"/>
              </a:buBlip>
              <a:defRPr sz="2000">
                <a:solidFill>
                  <a:srgbClr val="1771A9"/>
                </a:solidFill>
                <a:latin typeface="Arial"/>
                <a:ea typeface="Arial"/>
                <a:cs typeface="Arial"/>
                <a:sym typeface="Arial"/>
              </a:defRPr>
            </a:pPr>
            <a:r>
              <a:t>IPCC AR5 Chapter 9</a:t>
            </a:r>
          </a:p>
          <a:p>
            <a:pPr marL="388118" indent="-321027" algn="just" defTabSz="457200">
              <a:buSzPct val="60000"/>
              <a:buBlip>
                <a:blip r:embed="rId2"/>
              </a:buBlip>
              <a:defRPr sz="2000">
                <a:solidFill>
                  <a:srgbClr val="1771A9"/>
                </a:solidFill>
                <a:latin typeface="Arial"/>
                <a:ea typeface="Arial"/>
                <a:cs typeface="Arial"/>
                <a:sym typeface="Arial"/>
              </a:defRPr>
            </a:pPr>
            <a:r>
              <a:t>Land and Ocean components of the carbon cycle</a:t>
            </a:r>
          </a:p>
          <a:p>
            <a:pPr marL="388118" indent="-321027" algn="just" defTabSz="457200">
              <a:buSzPct val="60000"/>
              <a:buBlip>
                <a:blip r:embed="rId2"/>
              </a:buBlip>
              <a:defRPr sz="2000">
                <a:solidFill>
                  <a:srgbClr val="1771A9"/>
                </a:solidFill>
                <a:latin typeface="Arial"/>
                <a:ea typeface="Arial"/>
                <a:cs typeface="Arial"/>
                <a:sym typeface="Arial"/>
              </a:defRPr>
            </a:pPr>
            <a:r>
              <a:t>NCAR's Climate Variability Diagnostics Package (CVDP)</a:t>
            </a:r>
          </a:p>
          <a:p>
            <a:pPr marL="388118" indent="-321027" algn="just" defTabSz="457200">
              <a:buSzPct val="60000"/>
              <a:buBlip>
                <a:blip r:embed="rId2"/>
              </a:buBlip>
              <a:defRPr sz="2000">
                <a:solidFill>
                  <a:srgbClr val="1771A9"/>
                </a:solidFill>
                <a:latin typeface="Arial"/>
                <a:ea typeface="Arial"/>
                <a:cs typeface="Arial"/>
                <a:sym typeface="Arial"/>
              </a:defRPr>
            </a:pPr>
            <a:r>
              <a:t>Performance Metrics for Essential Climate Parameters</a:t>
            </a:r>
          </a:p>
          <a:p>
            <a:pPr marL="388118" indent="-321027" algn="just" defTabSz="457200">
              <a:buSzPct val="60000"/>
              <a:buBlip>
                <a:blip r:embed="rId2"/>
              </a:buBlip>
              <a:defRPr sz="2000">
                <a:solidFill>
                  <a:srgbClr val="1771A9"/>
                </a:solidFill>
                <a:latin typeface="Arial"/>
                <a:ea typeface="Arial"/>
                <a:cs typeface="Arial"/>
                <a:sym typeface="Arial"/>
              </a:defRPr>
            </a:pPr>
            <a:r>
              <a:t>South Asian Summer Monsoon Diagnostics</a:t>
            </a:r>
          </a:p>
          <a:p>
            <a:pPr marL="388118" indent="-321027" algn="just" defTabSz="457200">
              <a:buSzPct val="60000"/>
              <a:buBlip>
                <a:blip r:embed="rId2"/>
              </a:buBlip>
              <a:defRPr sz="2000">
                <a:solidFill>
                  <a:srgbClr val="1771A9"/>
                </a:solidFill>
                <a:latin typeface="Arial"/>
                <a:ea typeface="Arial"/>
                <a:cs typeface="Arial"/>
                <a:sym typeface="Arial"/>
              </a:defRPr>
            </a:pPr>
            <a:r>
              <a:t>SeaIce Diagnostics</a:t>
            </a:r>
          </a:p>
          <a:p>
            <a:pPr marL="388118" indent="-321027" algn="just" defTabSz="457200">
              <a:buSzPct val="60000"/>
              <a:buBlip>
                <a:blip r:embed="rId2"/>
              </a:buBlip>
              <a:defRPr sz="2000">
                <a:solidFill>
                  <a:srgbClr val="1771A9"/>
                </a:solidFill>
                <a:latin typeface="Arial"/>
                <a:ea typeface="Arial"/>
                <a:cs typeface="Arial"/>
                <a:sym typeface="Arial"/>
              </a:defRPr>
            </a:pPr>
            <a:r>
              <a:t>Southern Hemisphere</a:t>
            </a:r>
          </a:p>
          <a:p>
            <a:pPr marL="388118" indent="-321027" algn="just" defTabSz="457200">
              <a:buSzPct val="60000"/>
              <a:buBlip>
                <a:blip r:embed="rId2"/>
              </a:buBlip>
              <a:defRPr sz="2000">
                <a:solidFill>
                  <a:srgbClr val="1771A9"/>
                </a:solidFill>
                <a:latin typeface="Arial"/>
                <a:ea typeface="Arial"/>
                <a:cs typeface="Arial"/>
                <a:sym typeface="Arial"/>
              </a:defRPr>
            </a:pPr>
            <a:r>
              <a:t>Standardised Precipitation Index diagnostics</a:t>
            </a:r>
          </a:p>
          <a:p>
            <a:pPr marL="388118" indent="-321027" algn="just" defTabSz="457200">
              <a:buSzPct val="60000"/>
              <a:buBlip>
                <a:blip r:embed="rId2"/>
              </a:buBlip>
              <a:defRPr sz="2000">
                <a:solidFill>
                  <a:srgbClr val="1771A9"/>
                </a:solidFill>
                <a:latin typeface="Arial"/>
                <a:ea typeface="Arial"/>
                <a:cs typeface="Arial"/>
                <a:sym typeface="Arial"/>
              </a:defRPr>
            </a:pPr>
            <a:r>
              <a:t>Tropical Variability </a:t>
            </a:r>
          </a:p>
          <a:p>
            <a:pPr marL="388118" indent="-321027" algn="just" defTabSz="457200">
              <a:buSzPct val="60000"/>
              <a:buBlip>
                <a:blip r:embed="rId2"/>
              </a:buBlip>
              <a:defRPr sz="2000">
                <a:solidFill>
                  <a:srgbClr val="1771A9"/>
                </a:solidFill>
                <a:latin typeface="Arial"/>
                <a:ea typeface="Arial"/>
                <a:cs typeface="Arial"/>
                <a:sym typeface="Arial"/>
              </a:defRPr>
            </a:pPr>
            <a:r>
              <a:t>West African Monsoon Diagnostics</a:t>
            </a:r>
          </a:p>
          <a:p>
            <a:pPr marL="388118" indent="-321027" algn="just" defTabSz="457200">
              <a:buSzPct val="60000"/>
              <a:buBlip>
                <a:blip r:embed="rId2"/>
              </a:buBlip>
              <a:defRPr sz="2000">
                <a:solidFill>
                  <a:srgbClr val="1771A9"/>
                </a:solidFill>
                <a:latin typeface="Arial"/>
                <a:ea typeface="Arial"/>
                <a:cs typeface="Arial"/>
                <a:sym typeface="Arial"/>
              </a:defRPr>
            </a:pPr>
          </a:p>
          <a:p>
            <a:pPr marL="72171" indent="-5079" algn="just" defTabSz="457200">
              <a:defRPr sz="2000">
                <a:solidFill>
                  <a:srgbClr val="1771A9"/>
                </a:solidFill>
                <a:latin typeface="Arial"/>
                <a:ea typeface="Arial"/>
                <a:cs typeface="Arial"/>
                <a:sym typeface="Arial"/>
              </a:defRPr>
            </a:pPr>
            <a:r>
              <a:t>And others, see detailed manual here: </a:t>
            </a:r>
            <a:r>
              <a:rPr u="sng">
                <a:hlinkClick r:id="rId3" invalidUrl="" action="" tgtFrame="" tooltip="" history="1" highlightClick="0" endSnd="0"/>
              </a:rPr>
              <a:t>https://github.com/ESMValGroup/ESMValTool/blob/master/doc/ESMValTool_Users_Guide.pdf </a:t>
            </a:r>
          </a:p>
        </p:txBody>
      </p:sp>
      <p:sp>
        <p:nvSpPr>
          <p:cNvPr id="430" name="Some diagnostics are hardcoded and need further work for adaptation.…"/>
          <p:cNvSpPr/>
          <p:nvPr/>
        </p:nvSpPr>
        <p:spPr>
          <a:xfrm>
            <a:off x="7864535" y="5501958"/>
            <a:ext cx="4350502" cy="213799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72171" indent="-5079" algn="just" defTabSz="457200">
              <a:defRPr sz="2000">
                <a:solidFill>
                  <a:srgbClr val="1771A9"/>
                </a:solidFill>
                <a:latin typeface="Arial"/>
                <a:ea typeface="Arial"/>
                <a:cs typeface="Arial"/>
                <a:sym typeface="Arial"/>
              </a:defRPr>
            </a:pPr>
            <a:r>
              <a:t>Some diagnostics are hardcoded and need further work for adaptation.</a:t>
            </a:r>
          </a:p>
          <a:p>
            <a:pPr marL="72171" indent="-5079" algn="just" defTabSz="457200">
              <a:defRPr sz="2000">
                <a:solidFill>
                  <a:srgbClr val="1771A9"/>
                </a:solidFill>
                <a:latin typeface="Arial"/>
                <a:ea typeface="Arial"/>
                <a:cs typeface="Arial"/>
                <a:sym typeface="Arial"/>
              </a:defRPr>
            </a:pPr>
          </a:p>
          <a:p>
            <a:pPr marL="72171" indent="-5079" algn="just" defTabSz="457200">
              <a:defRPr sz="2000">
                <a:solidFill>
                  <a:srgbClr val="1771A9"/>
                </a:solidFill>
                <a:latin typeface="Arial"/>
                <a:ea typeface="Arial"/>
                <a:cs typeface="Arial"/>
                <a:sym typeface="Arial"/>
              </a:defRPr>
            </a:pPr>
            <a:r>
              <a:t>Also not all the observations are available yet.</a:t>
            </a:r>
          </a:p>
          <a:p>
            <a:pPr marL="72171" indent="-5079" algn="just" defTabSz="457200">
              <a:defRPr sz="2000">
                <a:solidFill>
                  <a:srgbClr val="1771A9"/>
                </a:solidFill>
                <a:latin typeface="Arial"/>
                <a:ea typeface="Arial"/>
                <a:cs typeface="Arial"/>
                <a:sym typeface="Arial"/>
              </a:defRPr>
            </a:pPr>
          </a:p>
          <a:p>
            <a:pPr marL="72171" indent="-5079" algn="just" defTabSz="457200">
              <a:defRPr sz="2000">
                <a:solidFill>
                  <a:srgbClr val="1771A9"/>
                </a:solidFill>
                <a:latin typeface="Arial"/>
                <a:ea typeface="Arial"/>
                <a:cs typeface="Arial"/>
                <a:sym typeface="Arial"/>
              </a:defRPr>
            </a:pPr>
            <a:r>
              <a:t>The work is ongoing.</a:t>
            </a:r>
          </a:p>
        </p:txBody>
      </p:sp>
      <p:pic>
        <p:nvPicPr>
          <p:cNvPr id="431" name="engrenage.png" descr="engrenage.png"/>
          <p:cNvPicPr>
            <a:picLocks noChangeAspect="1"/>
          </p:cNvPicPr>
          <p:nvPr/>
        </p:nvPicPr>
        <p:blipFill>
          <a:blip r:embed="rId4">
            <a:extLst/>
          </a:blip>
          <a:srcRect l="0" t="0" r="0" b="677"/>
          <a:stretch>
            <a:fillRect/>
          </a:stretch>
        </p:blipFill>
        <p:spPr>
          <a:xfrm>
            <a:off x="8690013" y="2584656"/>
            <a:ext cx="2699611" cy="2679540"/>
          </a:xfrm>
          <a:prstGeom prst="rect">
            <a:avLst/>
          </a:prstGeom>
          <a:ln w="12700">
            <a:miter lim="400000"/>
          </a:ln>
          <a:effectLst>
            <a:outerShdw sx="100000" sy="100000" kx="0" ky="0" algn="b" rotWithShape="0" blurRad="190500" dist="50800" dir="5400000">
              <a:srgbClr val="000000">
                <a:alpha val="53294"/>
              </a:srgbClr>
            </a:outerShdw>
          </a:effectLst>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3" name="Numéro de diapositive"/>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34" name="ESMValTool"/>
          <p:cNvSpPr/>
          <p:nvPr>
            <p:ph type="title"/>
          </p:nvPr>
        </p:nvSpPr>
        <p:spPr>
          <a:prstGeom prst="rect">
            <a:avLst/>
          </a:prstGeom>
        </p:spPr>
        <p:txBody>
          <a:bodyPr/>
          <a:lstStyle/>
          <a:p>
            <a:pPr/>
            <a:r>
              <a:t>ESMValTool</a:t>
            </a:r>
          </a:p>
        </p:txBody>
      </p:sp>
      <p:sp>
        <p:nvSpPr>
          <p:cNvPr id="435" name="Example of diagnostics results:  Sea Ice"/>
          <p:cNvSpPr/>
          <p:nvPr/>
        </p:nvSpPr>
        <p:spPr>
          <a:xfrm>
            <a:off x="243805" y="970992"/>
            <a:ext cx="12517191" cy="4844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650240">
              <a:defRPr b="1" sz="2600">
                <a:solidFill>
                  <a:srgbClr val="1771A9"/>
                </a:solidFill>
                <a:latin typeface="Arial"/>
                <a:ea typeface="Arial"/>
                <a:cs typeface="Arial"/>
                <a:sym typeface="Arial"/>
              </a:defRPr>
            </a:lvl1pPr>
          </a:lstStyle>
          <a:p>
            <a:pPr/>
            <a:r>
              <a:t>Example of diagnostics results:  Sea Ice</a:t>
            </a:r>
          </a:p>
        </p:txBody>
      </p:sp>
      <p:grpSp>
        <p:nvGrpSpPr>
          <p:cNvPr id="446" name="Grouper"/>
          <p:cNvGrpSpPr/>
          <p:nvPr/>
        </p:nvGrpSpPr>
        <p:grpSpPr>
          <a:xfrm>
            <a:off x="251626" y="2116684"/>
            <a:ext cx="12501548" cy="6098670"/>
            <a:chOff x="0" y="0"/>
            <a:chExt cx="12501546" cy="6098668"/>
          </a:xfrm>
        </p:grpSpPr>
        <p:pic>
          <p:nvPicPr>
            <p:cNvPr id="436" name="Picture 7" descr="Picture 7"/>
            <p:cNvPicPr>
              <a:picLocks noChangeAspect="1"/>
            </p:cNvPicPr>
            <p:nvPr/>
          </p:nvPicPr>
          <p:blipFill>
            <a:blip r:embed="rId2">
              <a:extLst/>
            </a:blip>
            <a:srcRect l="7470" t="3794" r="8433" b="3219"/>
            <a:stretch>
              <a:fillRect/>
            </a:stretch>
          </p:blipFill>
          <p:spPr>
            <a:xfrm>
              <a:off x="2277151" y="3172610"/>
              <a:ext cx="2236371" cy="2926059"/>
            </a:xfrm>
            <a:prstGeom prst="rect">
              <a:avLst/>
            </a:prstGeom>
            <a:ln w="12700" cap="flat">
              <a:noFill/>
              <a:miter lim="400000"/>
            </a:ln>
            <a:effectLst/>
          </p:spPr>
        </p:pic>
        <p:pic>
          <p:nvPicPr>
            <p:cNvPr id="437" name="Picture 2" descr="Picture 2"/>
            <p:cNvPicPr>
              <a:picLocks noChangeAspect="1"/>
            </p:cNvPicPr>
            <p:nvPr/>
          </p:nvPicPr>
          <p:blipFill>
            <a:blip r:embed="rId3">
              <a:extLst/>
            </a:blip>
            <a:srcRect l="13191" t="2827" r="11942" b="865"/>
            <a:stretch>
              <a:fillRect/>
            </a:stretch>
          </p:blipFill>
          <p:spPr>
            <a:xfrm>
              <a:off x="6817968" y="15759"/>
              <a:ext cx="2182798" cy="2807922"/>
            </a:xfrm>
            <a:prstGeom prst="rect">
              <a:avLst/>
            </a:prstGeom>
            <a:ln w="12700" cap="flat">
              <a:noFill/>
              <a:miter lim="400000"/>
            </a:ln>
            <a:effectLst/>
          </p:spPr>
        </p:pic>
        <p:pic>
          <p:nvPicPr>
            <p:cNvPr id="438" name="Picture 3" descr="Picture 3"/>
            <p:cNvPicPr>
              <a:picLocks noChangeAspect="1"/>
            </p:cNvPicPr>
            <p:nvPr/>
          </p:nvPicPr>
          <p:blipFill>
            <a:blip r:embed="rId4">
              <a:extLst/>
            </a:blip>
            <a:srcRect l="6814" t="3724" r="8025" b="2222"/>
            <a:stretch>
              <a:fillRect/>
            </a:stretch>
          </p:blipFill>
          <p:spPr>
            <a:xfrm>
              <a:off x="4607375" y="6388"/>
              <a:ext cx="2182867" cy="2826473"/>
            </a:xfrm>
            <a:prstGeom prst="rect">
              <a:avLst/>
            </a:prstGeom>
            <a:ln w="12700" cap="flat">
              <a:noFill/>
              <a:miter lim="400000"/>
            </a:ln>
            <a:effectLst/>
          </p:spPr>
        </p:pic>
        <p:pic>
          <p:nvPicPr>
            <p:cNvPr id="439" name="Picture 4" descr="Picture 4"/>
            <p:cNvPicPr>
              <a:picLocks noChangeAspect="1"/>
            </p:cNvPicPr>
            <p:nvPr/>
          </p:nvPicPr>
          <p:blipFill>
            <a:blip r:embed="rId5">
              <a:extLst/>
            </a:blip>
            <a:srcRect l="4568" t="3605" r="4658" b="518"/>
            <a:stretch>
              <a:fillRect/>
            </a:stretch>
          </p:blipFill>
          <p:spPr>
            <a:xfrm>
              <a:off x="118830" y="16487"/>
              <a:ext cx="2236058" cy="2859565"/>
            </a:xfrm>
            <a:prstGeom prst="rect">
              <a:avLst/>
            </a:prstGeom>
            <a:ln w="12700" cap="flat">
              <a:noFill/>
              <a:miter lim="400000"/>
            </a:ln>
            <a:effectLst/>
          </p:spPr>
        </p:pic>
        <p:pic>
          <p:nvPicPr>
            <p:cNvPr id="440" name="Picture 5" descr="Picture 5"/>
            <p:cNvPicPr>
              <a:picLocks noChangeAspect="1"/>
            </p:cNvPicPr>
            <p:nvPr/>
          </p:nvPicPr>
          <p:blipFill>
            <a:blip r:embed="rId6">
              <a:extLst/>
            </a:blip>
            <a:srcRect l="5112" t="1192" r="8111" b="0"/>
            <a:stretch>
              <a:fillRect/>
            </a:stretch>
          </p:blipFill>
          <p:spPr>
            <a:xfrm>
              <a:off x="2416316" y="0"/>
              <a:ext cx="2182994" cy="2859992"/>
            </a:xfrm>
            <a:prstGeom prst="rect">
              <a:avLst/>
            </a:prstGeom>
            <a:ln w="12700" cap="flat">
              <a:noFill/>
              <a:miter lim="400000"/>
            </a:ln>
            <a:effectLst/>
          </p:spPr>
        </p:pic>
        <p:pic>
          <p:nvPicPr>
            <p:cNvPr id="441" name="Picture 6" descr="Picture 6"/>
            <p:cNvPicPr>
              <a:picLocks noChangeAspect="1"/>
            </p:cNvPicPr>
            <p:nvPr/>
          </p:nvPicPr>
          <p:blipFill>
            <a:blip r:embed="rId7">
              <a:extLst/>
            </a:blip>
            <a:srcRect l="14241" t="3572" r="12904" b="1176"/>
            <a:stretch>
              <a:fillRect/>
            </a:stretch>
          </p:blipFill>
          <p:spPr>
            <a:xfrm>
              <a:off x="6926863" y="3168971"/>
              <a:ext cx="2215372" cy="2896409"/>
            </a:xfrm>
            <a:prstGeom prst="rect">
              <a:avLst/>
            </a:prstGeom>
            <a:ln w="12700" cap="flat">
              <a:noFill/>
              <a:miter lim="400000"/>
            </a:ln>
            <a:effectLst/>
          </p:spPr>
        </p:pic>
        <p:pic>
          <p:nvPicPr>
            <p:cNvPr id="442" name="Picture 8" descr="Picture 8"/>
            <p:cNvPicPr>
              <a:picLocks noChangeAspect="1"/>
            </p:cNvPicPr>
            <p:nvPr/>
          </p:nvPicPr>
          <p:blipFill>
            <a:blip r:embed="rId8">
              <a:extLst/>
            </a:blip>
            <a:srcRect l="7768" t="4001" r="7680" b="3459"/>
            <a:stretch>
              <a:fillRect/>
            </a:stretch>
          </p:blipFill>
          <p:spPr>
            <a:xfrm>
              <a:off x="4595192" y="3181749"/>
              <a:ext cx="2236311" cy="2883523"/>
            </a:xfrm>
            <a:prstGeom prst="rect">
              <a:avLst/>
            </a:prstGeom>
            <a:ln w="12700" cap="flat">
              <a:noFill/>
              <a:miter lim="400000"/>
            </a:ln>
            <a:effectLst/>
          </p:spPr>
        </p:pic>
        <p:pic>
          <p:nvPicPr>
            <p:cNvPr id="443" name="Picture 9" descr="Picture 9"/>
            <p:cNvPicPr>
              <a:picLocks noChangeAspect="1"/>
            </p:cNvPicPr>
            <p:nvPr/>
          </p:nvPicPr>
          <p:blipFill>
            <a:blip r:embed="rId9">
              <a:extLst/>
            </a:blip>
            <a:srcRect l="7618" t="3770" r="7702" b="4203"/>
            <a:stretch>
              <a:fillRect/>
            </a:stretch>
          </p:blipFill>
          <p:spPr>
            <a:xfrm>
              <a:off x="0" y="3188583"/>
              <a:ext cx="2236148" cy="2866948"/>
            </a:xfrm>
            <a:prstGeom prst="rect">
              <a:avLst/>
            </a:prstGeom>
            <a:ln w="12700" cap="flat">
              <a:noFill/>
              <a:miter lim="400000"/>
            </a:ln>
            <a:effectLst/>
          </p:spPr>
        </p:pic>
        <p:pic>
          <p:nvPicPr>
            <p:cNvPr id="444" name="Picture 12" descr="Picture 12"/>
            <p:cNvPicPr>
              <a:picLocks noChangeAspect="1"/>
            </p:cNvPicPr>
            <p:nvPr/>
          </p:nvPicPr>
          <p:blipFill>
            <a:blip r:embed="rId10">
              <a:extLst/>
            </a:blip>
            <a:stretch>
              <a:fillRect/>
            </a:stretch>
          </p:blipFill>
          <p:spPr>
            <a:xfrm>
              <a:off x="9190384" y="3536930"/>
              <a:ext cx="3187408" cy="2344835"/>
            </a:xfrm>
            <a:prstGeom prst="rect">
              <a:avLst/>
            </a:prstGeom>
            <a:ln w="12700" cap="flat">
              <a:noFill/>
              <a:miter lim="400000"/>
            </a:ln>
            <a:effectLst/>
          </p:spPr>
        </p:pic>
        <p:pic>
          <p:nvPicPr>
            <p:cNvPr id="445" name="Picture 13" descr="Picture 13"/>
            <p:cNvPicPr>
              <a:picLocks noChangeAspect="1"/>
            </p:cNvPicPr>
            <p:nvPr/>
          </p:nvPicPr>
          <p:blipFill>
            <a:blip r:embed="rId11">
              <a:extLst/>
            </a:blip>
            <a:srcRect l="0" t="0" r="0" b="0"/>
            <a:stretch>
              <a:fillRect/>
            </a:stretch>
          </p:blipFill>
          <p:spPr>
            <a:xfrm>
              <a:off x="9133227" y="72663"/>
              <a:ext cx="3368320" cy="2651848"/>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8" name="Numéro de diapositive"/>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49" name="ESMValTool"/>
          <p:cNvSpPr/>
          <p:nvPr>
            <p:ph type="title"/>
          </p:nvPr>
        </p:nvSpPr>
        <p:spPr>
          <a:prstGeom prst="rect">
            <a:avLst/>
          </a:prstGeom>
        </p:spPr>
        <p:txBody>
          <a:bodyPr/>
          <a:lstStyle/>
          <a:p>
            <a:pPr/>
            <a:r>
              <a:t>ESMValTool</a:t>
            </a:r>
          </a:p>
        </p:txBody>
      </p:sp>
      <p:sp>
        <p:nvSpPr>
          <p:cNvPr id="450" name="Performance metrics"/>
          <p:cNvSpPr/>
          <p:nvPr/>
        </p:nvSpPr>
        <p:spPr>
          <a:xfrm>
            <a:off x="243805" y="970992"/>
            <a:ext cx="12517191" cy="4844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650240">
              <a:defRPr b="1" sz="2600">
                <a:solidFill>
                  <a:srgbClr val="1771A9"/>
                </a:solidFill>
                <a:latin typeface="Arial"/>
                <a:ea typeface="Arial"/>
                <a:cs typeface="Arial"/>
                <a:sym typeface="Arial"/>
              </a:defRPr>
            </a:lvl1pPr>
          </a:lstStyle>
          <a:p>
            <a:pPr/>
            <a:r>
              <a:t>Performance metrics</a:t>
            </a:r>
          </a:p>
        </p:txBody>
      </p:sp>
      <p:pic>
        <p:nvPicPr>
          <p:cNvPr id="451" name="Picture 2" descr="Picture 2"/>
          <p:cNvPicPr>
            <a:picLocks noChangeAspect="1"/>
          </p:cNvPicPr>
          <p:nvPr/>
        </p:nvPicPr>
        <p:blipFill>
          <a:blip r:embed="rId2">
            <a:extLst/>
          </a:blip>
          <a:srcRect l="1508" t="6727" r="987" b="2237"/>
          <a:stretch>
            <a:fillRect/>
          </a:stretch>
        </p:blipFill>
        <p:spPr>
          <a:xfrm>
            <a:off x="525448" y="1626357"/>
            <a:ext cx="5172791" cy="3600830"/>
          </a:xfrm>
          <a:prstGeom prst="rect">
            <a:avLst/>
          </a:prstGeom>
          <a:ln w="12700">
            <a:miter lim="400000"/>
          </a:ln>
          <a:effectLst>
            <a:outerShdw sx="100000" sy="100000" kx="0" ky="0" algn="b" rotWithShape="0" blurRad="190500" dist="50800" dir="5400000">
              <a:srgbClr val="000000">
                <a:alpha val="53294"/>
              </a:srgbClr>
            </a:outerShdw>
          </a:effectLst>
        </p:spPr>
      </p:pic>
      <p:pic>
        <p:nvPicPr>
          <p:cNvPr id="452" name="Picture 3" descr="Picture 3"/>
          <p:cNvPicPr>
            <a:picLocks noChangeAspect="1"/>
          </p:cNvPicPr>
          <p:nvPr/>
        </p:nvPicPr>
        <p:blipFill>
          <a:blip r:embed="rId3">
            <a:extLst/>
          </a:blip>
          <a:stretch>
            <a:fillRect/>
          </a:stretch>
        </p:blipFill>
        <p:spPr>
          <a:xfrm>
            <a:off x="6381616" y="1670525"/>
            <a:ext cx="5700976" cy="3200294"/>
          </a:xfrm>
          <a:prstGeom prst="rect">
            <a:avLst/>
          </a:prstGeom>
          <a:ln w="12700">
            <a:miter lim="400000"/>
          </a:ln>
          <a:effectLst>
            <a:outerShdw sx="100000" sy="100000" kx="0" ky="0" algn="b" rotWithShape="0" blurRad="190500" dist="50800" dir="5400000">
              <a:srgbClr val="000000">
                <a:alpha val="53294"/>
              </a:srgbClr>
            </a:outerShdw>
          </a:effectLst>
        </p:spPr>
      </p:pic>
      <p:pic>
        <p:nvPicPr>
          <p:cNvPr id="453" name="Picture 5" descr="Picture 5"/>
          <p:cNvPicPr>
            <a:picLocks noChangeAspect="1"/>
          </p:cNvPicPr>
          <p:nvPr/>
        </p:nvPicPr>
        <p:blipFill>
          <a:blip r:embed="rId4">
            <a:extLst/>
          </a:blip>
          <a:srcRect l="2610" t="4308" r="12994" b="0"/>
          <a:stretch>
            <a:fillRect/>
          </a:stretch>
        </p:blipFill>
        <p:spPr>
          <a:xfrm>
            <a:off x="2008846" y="5545383"/>
            <a:ext cx="2360777" cy="3600890"/>
          </a:xfrm>
          <a:prstGeom prst="rect">
            <a:avLst/>
          </a:prstGeom>
          <a:ln w="12700">
            <a:miter lim="400000"/>
          </a:ln>
          <a:effectLst>
            <a:outerShdw sx="100000" sy="100000" kx="0" ky="0" algn="b" rotWithShape="0" blurRad="190500" dist="50800" dir="5400000">
              <a:srgbClr val="000000">
                <a:alpha val="53294"/>
              </a:srgbClr>
            </a:outerShdw>
          </a:effectLst>
        </p:spPr>
      </p:pic>
      <p:pic>
        <p:nvPicPr>
          <p:cNvPr id="454" name="Picture 9" descr="Picture 9"/>
          <p:cNvPicPr>
            <a:picLocks noChangeAspect="1"/>
          </p:cNvPicPr>
          <p:nvPr/>
        </p:nvPicPr>
        <p:blipFill>
          <a:blip r:embed="rId5">
            <a:extLst/>
          </a:blip>
          <a:srcRect l="1974" t="4643" r="2109" b="0"/>
          <a:stretch>
            <a:fillRect/>
          </a:stretch>
        </p:blipFill>
        <p:spPr>
          <a:xfrm>
            <a:off x="6432416" y="5345839"/>
            <a:ext cx="5599538" cy="3806180"/>
          </a:xfrm>
          <a:prstGeom prst="rect">
            <a:avLst/>
          </a:prstGeom>
          <a:ln w="12700">
            <a:miter lim="400000"/>
          </a:ln>
          <a:effectLst>
            <a:outerShdw sx="100000" sy="100000" kx="0" ky="0" algn="b" rotWithShape="0" blurRad="190500" dist="50800" dir="5400000">
              <a:srgbClr val="000000">
                <a:alpha val="53294"/>
              </a:srgbClr>
            </a:outerShdw>
          </a:effectLst>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6" name="Numéro de diapositive"/>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57" name="ESMValTool"/>
          <p:cNvSpPr/>
          <p:nvPr>
            <p:ph type="title"/>
          </p:nvPr>
        </p:nvSpPr>
        <p:spPr>
          <a:prstGeom prst="rect">
            <a:avLst/>
          </a:prstGeom>
        </p:spPr>
        <p:txBody>
          <a:bodyPr/>
          <a:lstStyle/>
          <a:p>
            <a:pPr/>
            <a:r>
              <a:t>ESMValTool</a:t>
            </a:r>
          </a:p>
        </p:txBody>
      </p:sp>
      <p:sp>
        <p:nvSpPr>
          <p:cNvPr id="458" name="HTML output"/>
          <p:cNvSpPr/>
          <p:nvPr/>
        </p:nvSpPr>
        <p:spPr>
          <a:xfrm>
            <a:off x="243805" y="970992"/>
            <a:ext cx="12517191" cy="4844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650240">
              <a:defRPr b="1" sz="2600">
                <a:solidFill>
                  <a:srgbClr val="1771A9"/>
                </a:solidFill>
                <a:latin typeface="Arial"/>
                <a:ea typeface="Arial"/>
                <a:cs typeface="Arial"/>
                <a:sym typeface="Arial"/>
              </a:defRPr>
            </a:lvl1pPr>
          </a:lstStyle>
          <a:p>
            <a:pPr/>
            <a:r>
              <a:t>HTML output</a:t>
            </a:r>
          </a:p>
        </p:txBody>
      </p:sp>
      <p:pic>
        <p:nvPicPr>
          <p:cNvPr id="459" name="Picture 2" descr="Picture 2"/>
          <p:cNvPicPr>
            <a:picLocks noChangeAspect="0"/>
          </p:cNvPicPr>
          <p:nvPr/>
        </p:nvPicPr>
        <p:blipFill>
          <a:blip r:embed="rId2">
            <a:extLst/>
          </a:blip>
          <a:stretch>
            <a:fillRect/>
          </a:stretch>
        </p:blipFill>
        <p:spPr>
          <a:xfrm>
            <a:off x="291745" y="2235928"/>
            <a:ext cx="6870884" cy="5932242"/>
          </a:xfrm>
          <a:prstGeom prst="rect">
            <a:avLst/>
          </a:prstGeom>
        </p:spPr>
      </p:pic>
      <p:grpSp>
        <p:nvGrpSpPr>
          <p:cNvPr id="464" name="Grouper"/>
          <p:cNvGrpSpPr/>
          <p:nvPr/>
        </p:nvGrpSpPr>
        <p:grpSpPr>
          <a:xfrm>
            <a:off x="7342962" y="1728771"/>
            <a:ext cx="5231809" cy="7190050"/>
            <a:chOff x="0" y="0"/>
            <a:chExt cx="5231808" cy="7190048"/>
          </a:xfrm>
        </p:grpSpPr>
        <p:pic>
          <p:nvPicPr>
            <p:cNvPr id="460" name="Picture 5" descr="Picture 5"/>
            <p:cNvPicPr>
              <a:picLocks noChangeAspect="1"/>
            </p:cNvPicPr>
            <p:nvPr/>
          </p:nvPicPr>
          <p:blipFill>
            <a:blip r:embed="rId3">
              <a:extLst/>
            </a:blip>
            <a:stretch>
              <a:fillRect/>
            </a:stretch>
          </p:blipFill>
          <p:spPr>
            <a:xfrm>
              <a:off x="1596851" y="0"/>
              <a:ext cx="3617578" cy="3175434"/>
            </a:xfrm>
            <a:prstGeom prst="rect">
              <a:avLst/>
            </a:prstGeom>
            <a:ln w="12700" cap="flat">
              <a:noFill/>
              <a:miter lim="400000"/>
            </a:ln>
            <a:effectLst/>
          </p:spPr>
        </p:pic>
        <p:pic>
          <p:nvPicPr>
            <p:cNvPr id="461" name="Picture 6" descr="Picture 6"/>
            <p:cNvPicPr>
              <a:picLocks noChangeAspect="1"/>
            </p:cNvPicPr>
            <p:nvPr/>
          </p:nvPicPr>
          <p:blipFill>
            <a:blip r:embed="rId4">
              <a:extLst/>
            </a:blip>
            <a:stretch>
              <a:fillRect/>
            </a:stretch>
          </p:blipFill>
          <p:spPr>
            <a:xfrm>
              <a:off x="0" y="165868"/>
              <a:ext cx="1484809" cy="2843697"/>
            </a:xfrm>
            <a:prstGeom prst="rect">
              <a:avLst/>
            </a:prstGeom>
            <a:ln w="12700" cap="flat">
              <a:noFill/>
              <a:miter lim="400000"/>
            </a:ln>
            <a:effectLst/>
          </p:spPr>
        </p:pic>
        <p:pic>
          <p:nvPicPr>
            <p:cNvPr id="462" name="Picture 7" descr="Picture 7"/>
            <p:cNvPicPr>
              <a:picLocks noChangeAspect="1"/>
            </p:cNvPicPr>
            <p:nvPr/>
          </p:nvPicPr>
          <p:blipFill>
            <a:blip r:embed="rId5">
              <a:extLst/>
            </a:blip>
            <a:stretch>
              <a:fillRect/>
            </a:stretch>
          </p:blipFill>
          <p:spPr>
            <a:xfrm>
              <a:off x="1579473" y="3076991"/>
              <a:ext cx="3652336" cy="1999170"/>
            </a:xfrm>
            <a:prstGeom prst="rect">
              <a:avLst/>
            </a:prstGeom>
            <a:ln w="12700" cap="flat">
              <a:noFill/>
              <a:miter lim="400000"/>
            </a:ln>
            <a:effectLst/>
          </p:spPr>
        </p:pic>
        <p:pic>
          <p:nvPicPr>
            <p:cNvPr id="463" name="Picture 8" descr="Picture 8"/>
            <p:cNvPicPr>
              <a:picLocks noChangeAspect="1"/>
            </p:cNvPicPr>
            <p:nvPr/>
          </p:nvPicPr>
          <p:blipFill>
            <a:blip r:embed="rId6">
              <a:extLst/>
            </a:blip>
            <a:srcRect l="0" t="4778" r="0" b="0"/>
            <a:stretch>
              <a:fillRect/>
            </a:stretch>
          </p:blipFill>
          <p:spPr>
            <a:xfrm>
              <a:off x="1579473" y="5118533"/>
              <a:ext cx="3652336" cy="2071516"/>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6" name="Numéro de diapositive"/>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67" name="ESMValTool"/>
          <p:cNvSpPr/>
          <p:nvPr>
            <p:ph type="title"/>
          </p:nvPr>
        </p:nvSpPr>
        <p:spPr>
          <a:prstGeom prst="rect">
            <a:avLst/>
          </a:prstGeom>
        </p:spPr>
        <p:txBody>
          <a:bodyPr/>
          <a:lstStyle/>
          <a:p>
            <a:pPr/>
            <a:r>
              <a:t>ESMValTool</a:t>
            </a:r>
          </a:p>
        </p:txBody>
      </p:sp>
      <p:sp>
        <p:nvSpPr>
          <p:cNvPr id="468" name="HTML output"/>
          <p:cNvSpPr/>
          <p:nvPr/>
        </p:nvSpPr>
        <p:spPr>
          <a:xfrm>
            <a:off x="243805" y="970992"/>
            <a:ext cx="12517191" cy="4844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650240">
              <a:defRPr b="1" sz="2600">
                <a:solidFill>
                  <a:srgbClr val="1771A9"/>
                </a:solidFill>
                <a:latin typeface="Arial"/>
                <a:ea typeface="Arial"/>
                <a:cs typeface="Arial"/>
                <a:sym typeface="Arial"/>
              </a:defRPr>
            </a:lvl1pPr>
          </a:lstStyle>
          <a:p>
            <a:pPr/>
            <a:r>
              <a:t>HTML output</a:t>
            </a:r>
          </a:p>
        </p:txBody>
      </p:sp>
      <p:pic>
        <p:nvPicPr>
          <p:cNvPr id="469" name="Picture 2" descr="Picture 2"/>
          <p:cNvPicPr>
            <a:picLocks noChangeAspect="0"/>
          </p:cNvPicPr>
          <p:nvPr/>
        </p:nvPicPr>
        <p:blipFill>
          <a:blip r:embed="rId2">
            <a:extLst/>
          </a:blip>
          <a:stretch>
            <a:fillRect/>
          </a:stretch>
        </p:blipFill>
        <p:spPr>
          <a:xfrm>
            <a:off x="291745" y="2235928"/>
            <a:ext cx="6870884" cy="5932242"/>
          </a:xfrm>
          <a:prstGeom prst="rect">
            <a:avLst/>
          </a:prstGeom>
        </p:spPr>
      </p:pic>
      <p:grpSp>
        <p:nvGrpSpPr>
          <p:cNvPr id="474" name="Grouper"/>
          <p:cNvGrpSpPr/>
          <p:nvPr/>
        </p:nvGrpSpPr>
        <p:grpSpPr>
          <a:xfrm>
            <a:off x="7426684" y="1670653"/>
            <a:ext cx="4855683" cy="7557611"/>
            <a:chOff x="0" y="0"/>
            <a:chExt cx="4855681" cy="7557609"/>
          </a:xfrm>
        </p:grpSpPr>
        <p:pic>
          <p:nvPicPr>
            <p:cNvPr id="470" name="Picture 2" descr="Picture 2"/>
            <p:cNvPicPr>
              <a:picLocks noChangeAspect="1"/>
            </p:cNvPicPr>
            <p:nvPr/>
          </p:nvPicPr>
          <p:blipFill>
            <a:blip r:embed="rId3">
              <a:extLst/>
            </a:blip>
            <a:stretch>
              <a:fillRect/>
            </a:stretch>
          </p:blipFill>
          <p:spPr>
            <a:xfrm>
              <a:off x="2474197" y="12700"/>
              <a:ext cx="2381485" cy="3306900"/>
            </a:xfrm>
            <a:prstGeom prst="rect">
              <a:avLst/>
            </a:prstGeom>
            <a:ln w="12700" cap="flat">
              <a:noFill/>
              <a:miter lim="400000"/>
            </a:ln>
            <a:effectLst/>
          </p:spPr>
        </p:pic>
        <p:pic>
          <p:nvPicPr>
            <p:cNvPr id="471" name="Picture 3" descr="Picture 3"/>
            <p:cNvPicPr>
              <a:picLocks noChangeAspect="1"/>
            </p:cNvPicPr>
            <p:nvPr/>
          </p:nvPicPr>
          <p:blipFill>
            <a:blip r:embed="rId4">
              <a:extLst/>
            </a:blip>
            <a:srcRect l="9767" t="0" r="9767" b="0"/>
            <a:stretch>
              <a:fillRect/>
            </a:stretch>
          </p:blipFill>
          <p:spPr>
            <a:xfrm>
              <a:off x="0" y="0"/>
              <a:ext cx="2391253" cy="3306900"/>
            </a:xfrm>
            <a:prstGeom prst="rect">
              <a:avLst/>
            </a:prstGeom>
            <a:ln w="12700" cap="flat">
              <a:noFill/>
              <a:miter lim="400000"/>
            </a:ln>
            <a:effectLst/>
          </p:spPr>
        </p:pic>
        <p:pic>
          <p:nvPicPr>
            <p:cNvPr id="472" name="Picture 6" descr="Picture 6"/>
            <p:cNvPicPr>
              <a:picLocks noChangeAspect="1"/>
            </p:cNvPicPr>
            <p:nvPr/>
          </p:nvPicPr>
          <p:blipFill>
            <a:blip r:embed="rId5">
              <a:extLst/>
            </a:blip>
            <a:stretch>
              <a:fillRect/>
            </a:stretch>
          </p:blipFill>
          <p:spPr>
            <a:xfrm>
              <a:off x="193955" y="3566893"/>
              <a:ext cx="2003262" cy="3967141"/>
            </a:xfrm>
            <a:prstGeom prst="rect">
              <a:avLst/>
            </a:prstGeom>
            <a:ln w="12700" cap="flat">
              <a:noFill/>
              <a:miter lim="400000"/>
            </a:ln>
            <a:effectLst/>
          </p:spPr>
        </p:pic>
        <p:pic>
          <p:nvPicPr>
            <p:cNvPr id="473" name="Picture 7" descr="Picture 7"/>
            <p:cNvPicPr>
              <a:picLocks noChangeAspect="1"/>
            </p:cNvPicPr>
            <p:nvPr/>
          </p:nvPicPr>
          <p:blipFill>
            <a:blip r:embed="rId6">
              <a:extLst/>
            </a:blip>
            <a:stretch>
              <a:fillRect/>
            </a:stretch>
          </p:blipFill>
          <p:spPr>
            <a:xfrm>
              <a:off x="2661478" y="3543317"/>
              <a:ext cx="2158355" cy="4014293"/>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6" name="Numéro de diapositive"/>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77" name="ESMValTool"/>
          <p:cNvSpPr/>
          <p:nvPr>
            <p:ph type="title"/>
          </p:nvPr>
        </p:nvSpPr>
        <p:spPr>
          <a:prstGeom prst="rect">
            <a:avLst/>
          </a:prstGeom>
        </p:spPr>
        <p:txBody>
          <a:bodyPr/>
          <a:lstStyle/>
          <a:p>
            <a:pPr/>
            <a:r>
              <a:t>ESMValTool</a:t>
            </a:r>
          </a:p>
        </p:txBody>
      </p:sp>
      <p:sp>
        <p:nvSpPr>
          <p:cNvPr id="478" name="Operational support on LMDZ model evaluation"/>
          <p:cNvSpPr/>
          <p:nvPr/>
        </p:nvSpPr>
        <p:spPr>
          <a:xfrm>
            <a:off x="243805" y="970992"/>
            <a:ext cx="12517191" cy="4844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650240">
              <a:defRPr b="1" sz="2600">
                <a:solidFill>
                  <a:srgbClr val="1771A9"/>
                </a:solidFill>
                <a:latin typeface="Arial"/>
                <a:ea typeface="Arial"/>
                <a:cs typeface="Arial"/>
                <a:sym typeface="Arial"/>
              </a:defRPr>
            </a:lvl1pPr>
          </a:lstStyle>
          <a:p>
            <a:pPr/>
            <a:r>
              <a:t>Operational support on LMDZ model evaluation</a:t>
            </a:r>
          </a:p>
        </p:txBody>
      </p:sp>
      <p:pic>
        <p:nvPicPr>
          <p:cNvPr id="479" name="Picture 1" descr="Picture 1"/>
          <p:cNvPicPr>
            <a:picLocks noChangeAspect="0"/>
          </p:cNvPicPr>
          <p:nvPr/>
        </p:nvPicPr>
        <p:blipFill>
          <a:blip r:embed="rId2">
            <a:extLst/>
          </a:blip>
          <a:stretch>
            <a:fillRect/>
          </a:stretch>
        </p:blipFill>
        <p:spPr>
          <a:xfrm>
            <a:off x="-37211" y="1774037"/>
            <a:ext cx="13079222" cy="7114951"/>
          </a:xfrm>
          <a:prstGeom prst="rect">
            <a:avLst/>
          </a:prstGeom>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7" name="Numéro de diapositive"/>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68" name="Introduction"/>
          <p:cNvSpPr/>
          <p:nvPr>
            <p:ph type="title"/>
          </p:nvPr>
        </p:nvSpPr>
        <p:spPr>
          <a:prstGeom prst="rect">
            <a:avLst/>
          </a:prstGeom>
        </p:spPr>
        <p:txBody>
          <a:bodyPr/>
          <a:lstStyle/>
          <a:p>
            <a:pPr/>
            <a:r>
              <a:t>Introduction</a:t>
            </a:r>
          </a:p>
        </p:txBody>
      </p:sp>
      <p:sp>
        <p:nvSpPr>
          <p:cNvPr id="169" name="CMIPs, and in general any science involving cross-model comparisons, critically depend on the global data infrastructure – the “vast machine” (Edwards 2010) – making this sort of data-sharing possible."/>
          <p:cNvSpPr/>
          <p:nvPr/>
        </p:nvSpPr>
        <p:spPr>
          <a:xfrm>
            <a:off x="480087" y="2088994"/>
            <a:ext cx="12044627" cy="11584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defRPr sz="2400">
                <a:solidFill>
                  <a:srgbClr val="1771A9"/>
                </a:solidFill>
                <a:latin typeface="Arial"/>
                <a:ea typeface="Arial"/>
                <a:cs typeface="Arial"/>
                <a:sym typeface="Arial"/>
              </a:defRPr>
            </a:lvl1pPr>
          </a:lstStyle>
          <a:p>
            <a:pPr/>
            <a:r>
              <a:t>CMIPs, and in general any science involving cross-model comparisons, critically depend on the global data infrastructure – the “vast machine” (Edwards 2010) – making this sort of data-sharing possible.</a:t>
            </a:r>
          </a:p>
        </p:txBody>
      </p:sp>
      <p:sp>
        <p:nvSpPr>
          <p:cNvPr id="170" name="Global data infrastructure"/>
          <p:cNvSpPr/>
          <p:nvPr/>
        </p:nvSpPr>
        <p:spPr>
          <a:xfrm>
            <a:off x="243805" y="970992"/>
            <a:ext cx="12517191" cy="4844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57200">
              <a:defRPr b="1" sz="2600">
                <a:solidFill>
                  <a:srgbClr val="1771A9"/>
                </a:solidFill>
                <a:latin typeface="Arial"/>
                <a:ea typeface="Arial"/>
                <a:cs typeface="Arial"/>
                <a:sym typeface="Arial"/>
              </a:defRPr>
            </a:lvl1pPr>
          </a:lstStyle>
          <a:p>
            <a:pPr/>
            <a:r>
              <a:t>Global data infrastructure</a:t>
            </a:r>
          </a:p>
        </p:txBody>
      </p:sp>
      <p:pic>
        <p:nvPicPr>
          <p:cNvPr id="171" name="Image 789" descr="Image 789"/>
          <p:cNvPicPr>
            <a:picLocks noChangeAspect="1"/>
          </p:cNvPicPr>
          <p:nvPr/>
        </p:nvPicPr>
        <p:blipFill>
          <a:blip r:embed="rId2">
            <a:extLst/>
          </a:blip>
          <a:stretch>
            <a:fillRect/>
          </a:stretch>
        </p:blipFill>
        <p:spPr>
          <a:xfrm>
            <a:off x="4833562" y="3880927"/>
            <a:ext cx="3337676" cy="5002179"/>
          </a:xfrm>
          <a:prstGeom prst="rect">
            <a:avLst/>
          </a:prstGeom>
          <a:ln w="12700">
            <a:miter lim="400000"/>
          </a:ln>
          <a:effectLst>
            <a:outerShdw sx="100000" sy="100000" kx="0" ky="0" algn="b" rotWithShape="0" blurRad="457200" dist="0" dir="0">
              <a:srgbClr val="000000">
                <a:alpha val="75000"/>
              </a:srgbClr>
            </a:outerShdw>
          </a:effectLst>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3" name="Numéro de diapositive"/>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74" name="Introduction"/>
          <p:cNvSpPr/>
          <p:nvPr>
            <p:ph type="title"/>
          </p:nvPr>
        </p:nvSpPr>
        <p:spPr>
          <a:prstGeom prst="rect">
            <a:avLst/>
          </a:prstGeom>
        </p:spPr>
        <p:txBody>
          <a:bodyPr/>
          <a:lstStyle/>
          <a:p>
            <a:pPr/>
            <a:r>
              <a:t>Introduction</a:t>
            </a:r>
          </a:p>
        </p:txBody>
      </p:sp>
      <p:sp>
        <p:nvSpPr>
          <p:cNvPr id="175" name="Data producers"/>
          <p:cNvSpPr/>
          <p:nvPr/>
        </p:nvSpPr>
        <p:spPr>
          <a:xfrm>
            <a:off x="243805" y="970992"/>
            <a:ext cx="12517191" cy="4844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57200">
              <a:defRPr b="1" sz="2600">
                <a:solidFill>
                  <a:srgbClr val="1771A9"/>
                </a:solidFill>
                <a:latin typeface="Arial"/>
                <a:ea typeface="Arial"/>
                <a:cs typeface="Arial"/>
                <a:sym typeface="Arial"/>
              </a:defRPr>
            </a:lvl1pPr>
          </a:lstStyle>
          <a:p>
            <a:pPr/>
            <a:r>
              <a:t>Data producers</a:t>
            </a:r>
          </a:p>
        </p:txBody>
      </p:sp>
      <p:sp>
        <p:nvSpPr>
          <p:cNvPr id="176" name="TextShape 1"/>
          <p:cNvSpPr/>
          <p:nvPr/>
        </p:nvSpPr>
        <p:spPr>
          <a:xfrm>
            <a:off x="480086" y="7333228"/>
            <a:ext cx="12044628" cy="1540429"/>
          </a:xfrm>
          <a:prstGeom prst="rect">
            <a:avLst/>
          </a:prstGeom>
          <a:ln w="12700">
            <a:miter lim="400000"/>
          </a:ln>
          <a:extLst>
            <a:ext uri="{C572A759-6A51-4108-AA02-DFA0A04FC94B}">
              <ma14:wrappingTextBoxFlag xmlns:ma14="http://schemas.microsoft.com/office/mac/drawingml/2011/main" val="1"/>
            </a:ext>
          </a:extLst>
        </p:spPr>
        <p:txBody>
          <a:bodyPr lIns="63999" tIns="63999" rIns="63999" bIns="63999">
            <a:spAutoFit/>
          </a:bodyPr>
          <a:lstStyle>
            <a:lvl1pPr algn="just" defTabSz="457200">
              <a:defRPr sz="2400">
                <a:solidFill>
                  <a:srgbClr val="1771A9"/>
                </a:solidFill>
                <a:latin typeface="Arial"/>
                <a:ea typeface="Arial"/>
                <a:cs typeface="Arial"/>
                <a:sym typeface="Arial"/>
              </a:defRPr>
            </a:lvl1pPr>
          </a:lstStyle>
          <a:p>
            <a:pPr/>
            <a:r>
              <a:t>Observational and model output data in the climate-ocean-weather (COW) community is initially generated in some “native” non-standard format, and any subsequent relative analyses requires considerable effort to systematise. Issues include moving and transient data sources, lossy data formats, curvilinear and other “exotic” coordinates.</a:t>
            </a:r>
          </a:p>
        </p:txBody>
      </p:sp>
      <p:pic>
        <p:nvPicPr>
          <p:cNvPr id="177" name="Image 792" descr="Image 792"/>
          <p:cNvPicPr>
            <a:picLocks noChangeAspect="1"/>
          </p:cNvPicPr>
          <p:nvPr/>
        </p:nvPicPr>
        <p:blipFill>
          <a:blip r:embed="rId2">
            <a:extLst/>
          </a:blip>
          <a:srcRect l="0" t="0" r="2889" b="0"/>
          <a:stretch>
            <a:fillRect/>
          </a:stretch>
        </p:blipFill>
        <p:spPr>
          <a:xfrm>
            <a:off x="3031528" y="1899136"/>
            <a:ext cx="6941744" cy="4965661"/>
          </a:xfrm>
          <a:prstGeom prst="rect">
            <a:avLst/>
          </a:prstGeom>
          <a:ln w="12700">
            <a:miter lim="400000"/>
          </a:ln>
          <a:effectLst>
            <a:outerShdw sx="100000" sy="100000" kx="0" ky="0" algn="b" rotWithShape="0" blurRad="190500" dist="8455" dir="5400000">
              <a:srgbClr val="000000"/>
            </a:outerShdw>
          </a:effectLst>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9" name="Numéro de diapositive"/>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80" name="Introduction"/>
          <p:cNvSpPr/>
          <p:nvPr>
            <p:ph type="title"/>
          </p:nvPr>
        </p:nvSpPr>
        <p:spPr>
          <a:prstGeom prst="rect">
            <a:avLst/>
          </a:prstGeom>
        </p:spPr>
        <p:txBody>
          <a:bodyPr/>
          <a:lstStyle/>
          <a:p>
            <a:pPr/>
            <a:r>
              <a:t>Introduction</a:t>
            </a:r>
          </a:p>
        </p:txBody>
      </p:sp>
      <p:sp>
        <p:nvSpPr>
          <p:cNvPr id="181" name="TextShape 1"/>
          <p:cNvSpPr/>
          <p:nvPr/>
        </p:nvSpPr>
        <p:spPr>
          <a:xfrm>
            <a:off x="480086" y="7324142"/>
            <a:ext cx="12044628" cy="1540430"/>
          </a:xfrm>
          <a:prstGeom prst="rect">
            <a:avLst/>
          </a:prstGeom>
          <a:ln w="12700">
            <a:miter lim="400000"/>
          </a:ln>
          <a:extLst>
            <a:ext uri="{C572A759-6A51-4108-AA02-DFA0A04FC94B}">
              <ma14:wrappingTextBoxFlag xmlns:ma14="http://schemas.microsoft.com/office/mac/drawingml/2011/main" val="1"/>
            </a:ext>
          </a:extLst>
        </p:spPr>
        <p:txBody>
          <a:bodyPr lIns="63999" tIns="63999" rIns="63999" bIns="63999">
            <a:spAutoFit/>
          </a:bodyPr>
          <a:lstStyle>
            <a:lvl1pPr algn="just" defTabSz="457200">
              <a:defRPr sz="2400">
                <a:solidFill>
                  <a:srgbClr val="1771A9"/>
                </a:solidFill>
                <a:latin typeface="Arial"/>
                <a:ea typeface="Arial"/>
                <a:cs typeface="Arial"/>
                <a:sym typeface="Arial"/>
              </a:defRPr>
            </a:lvl1pPr>
          </a:lstStyle>
          <a:p>
            <a:pPr/>
            <a:r>
              <a:t>Data organisers are the community within this ecosystem that facilitates the transformation of source dependent data to a neutral and readily consumable form. They maintain the standards for describing data in a manner that permits these transformations, and develop tools to perform them.</a:t>
            </a:r>
          </a:p>
        </p:txBody>
      </p:sp>
      <p:pic>
        <p:nvPicPr>
          <p:cNvPr id="182" name="Image 799" descr="Image 799"/>
          <p:cNvPicPr>
            <a:picLocks noChangeAspect="1"/>
          </p:cNvPicPr>
          <p:nvPr/>
        </p:nvPicPr>
        <p:blipFill>
          <a:blip r:embed="rId2">
            <a:extLst/>
          </a:blip>
          <a:stretch>
            <a:fillRect/>
          </a:stretch>
        </p:blipFill>
        <p:spPr>
          <a:xfrm>
            <a:off x="3031528" y="1900636"/>
            <a:ext cx="6941744" cy="4965660"/>
          </a:xfrm>
          <a:prstGeom prst="rect">
            <a:avLst/>
          </a:prstGeom>
          <a:ln w="12700">
            <a:miter lim="400000"/>
          </a:ln>
          <a:effectLst>
            <a:outerShdw sx="100000" sy="100000" kx="0" ky="0" algn="b" rotWithShape="0" blurRad="190500" dist="8455" dir="5400000">
              <a:srgbClr val="000000"/>
            </a:outerShdw>
          </a:effectLst>
        </p:spPr>
      </p:pic>
      <p:sp>
        <p:nvSpPr>
          <p:cNvPr id="183" name="Data organisers"/>
          <p:cNvSpPr/>
          <p:nvPr/>
        </p:nvSpPr>
        <p:spPr>
          <a:xfrm>
            <a:off x="243805" y="970992"/>
            <a:ext cx="12517191" cy="4844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57200">
              <a:defRPr b="1" sz="2600">
                <a:solidFill>
                  <a:srgbClr val="1771A9"/>
                </a:solidFill>
                <a:latin typeface="Arial"/>
                <a:ea typeface="Arial"/>
                <a:cs typeface="Arial"/>
                <a:sym typeface="Arial"/>
              </a:defRPr>
            </a:lvl1pPr>
          </a:lstStyle>
          <a:p>
            <a:pPr/>
            <a:r>
              <a:t>Data organisers</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5" name="Numéro de diapositive"/>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86" name="Introduction"/>
          <p:cNvSpPr/>
          <p:nvPr>
            <p:ph type="title"/>
          </p:nvPr>
        </p:nvSpPr>
        <p:spPr>
          <a:prstGeom prst="rect">
            <a:avLst/>
          </a:prstGeom>
        </p:spPr>
        <p:txBody>
          <a:bodyPr/>
          <a:lstStyle/>
          <a:p>
            <a:pPr/>
            <a:r>
              <a:t>Introduction</a:t>
            </a:r>
          </a:p>
        </p:txBody>
      </p:sp>
      <p:pic>
        <p:nvPicPr>
          <p:cNvPr id="187" name="Image 802" descr="Image 802"/>
          <p:cNvPicPr>
            <a:picLocks noChangeAspect="1"/>
          </p:cNvPicPr>
          <p:nvPr/>
        </p:nvPicPr>
        <p:blipFill>
          <a:blip r:embed="rId2">
            <a:extLst/>
          </a:blip>
          <a:srcRect l="0" t="4804" r="0" b="0"/>
          <a:stretch>
            <a:fillRect/>
          </a:stretch>
        </p:blipFill>
        <p:spPr>
          <a:xfrm>
            <a:off x="3031528" y="1906868"/>
            <a:ext cx="6941744" cy="4956163"/>
          </a:xfrm>
          <a:prstGeom prst="rect">
            <a:avLst/>
          </a:prstGeom>
          <a:ln w="12700">
            <a:miter lim="400000"/>
          </a:ln>
          <a:effectLst>
            <a:outerShdw sx="100000" sy="100000" kx="0" ky="0" algn="b" rotWithShape="0" blurRad="190500" dist="8455" dir="5400000">
              <a:srgbClr val="000000"/>
            </a:outerShdw>
          </a:effectLst>
        </p:spPr>
      </p:pic>
      <p:sp>
        <p:nvSpPr>
          <p:cNvPr id="188" name="Data consumers"/>
          <p:cNvSpPr/>
          <p:nvPr/>
        </p:nvSpPr>
        <p:spPr>
          <a:xfrm>
            <a:off x="243805" y="970992"/>
            <a:ext cx="12517191" cy="4844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57200">
              <a:defRPr b="1" sz="2600">
                <a:solidFill>
                  <a:srgbClr val="1771A9"/>
                </a:solidFill>
                <a:latin typeface="Arial"/>
                <a:ea typeface="Arial"/>
                <a:cs typeface="Arial"/>
                <a:sym typeface="Arial"/>
              </a:defRPr>
            </a:lvl1pPr>
          </a:lstStyle>
          <a:p>
            <a:pPr/>
            <a:r>
              <a:t>Data consumers</a:t>
            </a:r>
          </a:p>
        </p:txBody>
      </p:sp>
      <p:sp>
        <p:nvSpPr>
          <p:cNvPr id="189" name="TextShape 1"/>
          <p:cNvSpPr/>
          <p:nvPr/>
        </p:nvSpPr>
        <p:spPr>
          <a:xfrm>
            <a:off x="480086" y="7324142"/>
            <a:ext cx="12044628" cy="1184830"/>
          </a:xfrm>
          <a:prstGeom prst="rect">
            <a:avLst/>
          </a:prstGeom>
          <a:ln w="12700">
            <a:miter lim="400000"/>
          </a:ln>
          <a:extLst>
            <a:ext uri="{C572A759-6A51-4108-AA02-DFA0A04FC94B}">
              <ma14:wrappingTextBoxFlag xmlns:ma14="http://schemas.microsoft.com/office/mac/drawingml/2011/main" val="1"/>
            </a:ext>
          </a:extLst>
        </p:spPr>
        <p:txBody>
          <a:bodyPr lIns="63999" tIns="63999" rIns="63999" bIns="63999">
            <a:spAutoFit/>
          </a:bodyPr>
          <a:lstStyle>
            <a:lvl1pPr algn="just" defTabSz="457200">
              <a:defRPr sz="2400">
                <a:solidFill>
                  <a:srgbClr val="1771A9"/>
                </a:solidFill>
                <a:latin typeface="Arial"/>
                <a:ea typeface="Arial"/>
                <a:cs typeface="Arial"/>
                <a:sym typeface="Arial"/>
              </a:defRPr>
            </a:lvl1pPr>
          </a:lstStyle>
          <a:p>
            <a:pPr/>
            <a:r>
              <a:t>Scientists perform sequences of computations (e.g. “poleward heat transport”, “length of growing season”) on datasets. Typically this is scripted in some data analysis language, and ideally it should be possible to apply the script to diverse datasets.</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1" name="Numéro de diapositive"/>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92" name="Introduction"/>
          <p:cNvSpPr/>
          <p:nvPr>
            <p:ph type="title"/>
          </p:nvPr>
        </p:nvSpPr>
        <p:spPr>
          <a:prstGeom prst="rect">
            <a:avLst/>
          </a:prstGeom>
        </p:spPr>
        <p:txBody>
          <a:bodyPr/>
          <a:lstStyle/>
          <a:p>
            <a:pPr/>
            <a:r>
              <a:t>Introduction</a:t>
            </a:r>
          </a:p>
        </p:txBody>
      </p:sp>
      <p:sp>
        <p:nvSpPr>
          <p:cNvPr id="193" name="Efficiency"/>
          <p:cNvSpPr/>
          <p:nvPr/>
        </p:nvSpPr>
        <p:spPr>
          <a:xfrm>
            <a:off x="243805" y="970992"/>
            <a:ext cx="12517191" cy="4844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57200">
              <a:defRPr b="1" sz="2600">
                <a:solidFill>
                  <a:srgbClr val="1771A9"/>
                </a:solidFill>
                <a:latin typeface="Arial"/>
                <a:ea typeface="Arial"/>
                <a:cs typeface="Arial"/>
                <a:sym typeface="Arial"/>
              </a:defRPr>
            </a:lvl1pPr>
          </a:lstStyle>
          <a:p>
            <a:pPr/>
            <a:r>
              <a:t>Efficiency</a:t>
            </a:r>
          </a:p>
        </p:txBody>
      </p:sp>
      <p:sp>
        <p:nvSpPr>
          <p:cNvPr id="194" name="CustomShape 1"/>
          <p:cNvSpPr/>
          <p:nvPr/>
        </p:nvSpPr>
        <p:spPr>
          <a:xfrm flipV="1">
            <a:off x="5020159" y="3631616"/>
            <a:ext cx="1" cy="2933249"/>
          </a:xfrm>
          <a:prstGeom prst="line">
            <a:avLst/>
          </a:prstGeom>
          <a:ln w="12600">
            <a:solidFill>
              <a:srgbClr val="AAAAAA"/>
            </a:solidFill>
          </a:ln>
        </p:spPr>
        <p:txBody>
          <a:bodyPr lIns="65023" tIns="65023" rIns="65023" bIns="65023"/>
          <a:lstStyle/>
          <a:p>
            <a:pPr algn="l" defTabSz="650240">
              <a:defRPr sz="2400">
                <a:latin typeface="Arial"/>
                <a:ea typeface="Arial"/>
                <a:cs typeface="Arial"/>
                <a:sym typeface="Arial"/>
              </a:defRPr>
            </a:pPr>
          </a:p>
        </p:txBody>
      </p:sp>
      <p:sp>
        <p:nvSpPr>
          <p:cNvPr id="195" name="CustomShape 2"/>
          <p:cNvSpPr/>
          <p:nvPr/>
        </p:nvSpPr>
        <p:spPr>
          <a:xfrm flipV="1">
            <a:off x="7229951" y="3631616"/>
            <a:ext cx="1" cy="2933249"/>
          </a:xfrm>
          <a:prstGeom prst="line">
            <a:avLst/>
          </a:prstGeom>
          <a:ln w="12600">
            <a:solidFill>
              <a:srgbClr val="AAAAAA"/>
            </a:solidFill>
          </a:ln>
        </p:spPr>
        <p:txBody>
          <a:bodyPr lIns="65023" tIns="65023" rIns="65023" bIns="65023"/>
          <a:lstStyle/>
          <a:p>
            <a:pPr algn="l" defTabSz="650240">
              <a:defRPr sz="2400">
                <a:latin typeface="Arial"/>
                <a:ea typeface="Arial"/>
                <a:cs typeface="Arial"/>
                <a:sym typeface="Arial"/>
              </a:defRPr>
            </a:pPr>
          </a:p>
        </p:txBody>
      </p:sp>
      <p:sp>
        <p:nvSpPr>
          <p:cNvPr id="196" name="CustomShape 3"/>
          <p:cNvSpPr/>
          <p:nvPr/>
        </p:nvSpPr>
        <p:spPr>
          <a:xfrm flipV="1">
            <a:off x="9426944" y="3631616"/>
            <a:ext cx="1" cy="2933249"/>
          </a:xfrm>
          <a:prstGeom prst="line">
            <a:avLst/>
          </a:prstGeom>
          <a:ln w="12600">
            <a:solidFill>
              <a:srgbClr val="AAAAAA"/>
            </a:solidFill>
          </a:ln>
        </p:spPr>
        <p:txBody>
          <a:bodyPr lIns="65023" tIns="65023" rIns="65023" bIns="65023"/>
          <a:lstStyle/>
          <a:p>
            <a:pPr algn="l" defTabSz="650240">
              <a:defRPr sz="2400">
                <a:latin typeface="Arial"/>
                <a:ea typeface="Arial"/>
                <a:cs typeface="Arial"/>
                <a:sym typeface="Arial"/>
              </a:defRPr>
            </a:pPr>
          </a:p>
        </p:txBody>
      </p:sp>
      <p:sp>
        <p:nvSpPr>
          <p:cNvPr id="197" name="CustomShape 4"/>
          <p:cNvSpPr/>
          <p:nvPr/>
        </p:nvSpPr>
        <p:spPr>
          <a:xfrm flipV="1">
            <a:off x="11623936" y="3631616"/>
            <a:ext cx="1" cy="2933249"/>
          </a:xfrm>
          <a:prstGeom prst="line">
            <a:avLst/>
          </a:prstGeom>
          <a:ln w="12600">
            <a:solidFill>
              <a:srgbClr val="AAAAAA"/>
            </a:solidFill>
          </a:ln>
        </p:spPr>
        <p:txBody>
          <a:bodyPr lIns="65023" tIns="65023" rIns="65023" bIns="65023"/>
          <a:lstStyle/>
          <a:p>
            <a:pPr algn="l" defTabSz="650240">
              <a:defRPr sz="2400">
                <a:latin typeface="Arial"/>
                <a:ea typeface="Arial"/>
                <a:cs typeface="Arial"/>
                <a:sym typeface="Arial"/>
              </a:defRPr>
            </a:pPr>
          </a:p>
        </p:txBody>
      </p:sp>
      <p:sp>
        <p:nvSpPr>
          <p:cNvPr id="198" name="CustomShape 5"/>
          <p:cNvSpPr/>
          <p:nvPr/>
        </p:nvSpPr>
        <p:spPr>
          <a:xfrm flipV="1">
            <a:off x="2822655" y="3624959"/>
            <a:ext cx="1" cy="2933250"/>
          </a:xfrm>
          <a:prstGeom prst="line">
            <a:avLst/>
          </a:prstGeom>
          <a:ln w="12600">
            <a:solidFill>
              <a:srgbClr val="000000"/>
            </a:solidFill>
          </a:ln>
        </p:spPr>
        <p:txBody>
          <a:bodyPr lIns="65023" tIns="65023" rIns="65023" bIns="65023"/>
          <a:lstStyle/>
          <a:p>
            <a:pPr algn="l" defTabSz="650240">
              <a:defRPr sz="2400">
                <a:latin typeface="Arial"/>
                <a:ea typeface="Arial"/>
                <a:cs typeface="Arial"/>
                <a:sym typeface="Arial"/>
              </a:defRPr>
            </a:pPr>
          </a:p>
        </p:txBody>
      </p:sp>
      <p:sp>
        <p:nvSpPr>
          <p:cNvPr id="199" name="CustomShape 6"/>
          <p:cNvSpPr/>
          <p:nvPr/>
        </p:nvSpPr>
        <p:spPr>
          <a:xfrm>
            <a:off x="2829823" y="5663744"/>
            <a:ext cx="2193410" cy="418305"/>
          </a:xfrm>
          <a:prstGeom prst="rect">
            <a:avLst/>
          </a:prstGeom>
          <a:blipFill>
            <a:blip r:embed="rId2"/>
            <a:stretch>
              <a:fillRect/>
            </a:stretch>
          </a:blipFill>
          <a:ln w="12700">
            <a:miter lim="400000"/>
          </a:ln>
        </p:spPr>
        <p:txBody>
          <a:bodyPr lIns="65023" tIns="65023" rIns="65023" bIns="65023"/>
          <a:lstStyle/>
          <a:p>
            <a:pPr algn="l" defTabSz="650240">
              <a:defRPr sz="2400">
                <a:latin typeface="Arial"/>
                <a:ea typeface="Arial"/>
                <a:cs typeface="Arial"/>
                <a:sym typeface="Arial"/>
              </a:defRPr>
            </a:pPr>
          </a:p>
        </p:txBody>
      </p:sp>
      <p:sp>
        <p:nvSpPr>
          <p:cNvPr id="200" name="CustomShape 7"/>
          <p:cNvSpPr/>
          <p:nvPr/>
        </p:nvSpPr>
        <p:spPr>
          <a:xfrm>
            <a:off x="2829823" y="4685823"/>
            <a:ext cx="543233" cy="418305"/>
          </a:xfrm>
          <a:prstGeom prst="rect">
            <a:avLst/>
          </a:prstGeom>
          <a:blipFill>
            <a:blip r:embed="rId3"/>
            <a:stretch>
              <a:fillRect/>
            </a:stretch>
          </a:blipFill>
          <a:ln w="12700">
            <a:miter lim="400000"/>
          </a:ln>
        </p:spPr>
        <p:txBody>
          <a:bodyPr lIns="65023" tIns="65023" rIns="65023" bIns="65023"/>
          <a:lstStyle/>
          <a:p>
            <a:pPr algn="l" defTabSz="650240">
              <a:defRPr sz="2400">
                <a:latin typeface="Arial"/>
                <a:ea typeface="Arial"/>
                <a:cs typeface="Arial"/>
                <a:sym typeface="Arial"/>
              </a:defRPr>
            </a:pPr>
          </a:p>
        </p:txBody>
      </p:sp>
      <p:sp>
        <p:nvSpPr>
          <p:cNvPr id="201" name="CustomShape 8"/>
          <p:cNvSpPr/>
          <p:nvPr/>
        </p:nvSpPr>
        <p:spPr>
          <a:xfrm>
            <a:off x="2829823" y="3707903"/>
            <a:ext cx="8244226" cy="418305"/>
          </a:xfrm>
          <a:prstGeom prst="rect">
            <a:avLst/>
          </a:prstGeom>
          <a:blipFill>
            <a:blip r:embed="rId4"/>
            <a:stretch>
              <a:fillRect/>
            </a:stretch>
          </a:blipFill>
          <a:ln w="12700">
            <a:miter lim="400000"/>
          </a:ln>
        </p:spPr>
        <p:txBody>
          <a:bodyPr lIns="65023" tIns="65023" rIns="65023" bIns="65023"/>
          <a:lstStyle/>
          <a:p>
            <a:pPr algn="l" defTabSz="650240">
              <a:defRPr sz="2400">
                <a:latin typeface="Arial"/>
                <a:ea typeface="Arial"/>
                <a:cs typeface="Arial"/>
                <a:sym typeface="Arial"/>
              </a:defRPr>
            </a:pPr>
          </a:p>
        </p:txBody>
      </p:sp>
      <p:sp>
        <p:nvSpPr>
          <p:cNvPr id="202" name="CustomShape 9"/>
          <p:cNvSpPr/>
          <p:nvPr/>
        </p:nvSpPr>
        <p:spPr>
          <a:xfrm>
            <a:off x="6266448" y="7567611"/>
            <a:ext cx="304641" cy="304641"/>
          </a:xfrm>
          <a:prstGeom prst="rect">
            <a:avLst/>
          </a:prstGeom>
          <a:blipFill>
            <a:blip r:embed="rId5"/>
            <a:stretch>
              <a:fillRect/>
            </a:stretch>
          </a:blipFill>
          <a:ln w="12700">
            <a:miter lim="400000"/>
          </a:ln>
        </p:spPr>
        <p:txBody>
          <a:bodyPr lIns="65023" tIns="65023" rIns="65023" bIns="65023"/>
          <a:lstStyle/>
          <a:p>
            <a:pPr algn="l" defTabSz="650240">
              <a:defRPr sz="2400">
                <a:latin typeface="Arial"/>
                <a:ea typeface="Arial"/>
                <a:cs typeface="Arial"/>
                <a:sym typeface="Arial"/>
              </a:defRPr>
            </a:pPr>
          </a:p>
        </p:txBody>
      </p:sp>
      <p:sp>
        <p:nvSpPr>
          <p:cNvPr id="203" name="CustomShape 10"/>
          <p:cNvSpPr/>
          <p:nvPr/>
        </p:nvSpPr>
        <p:spPr>
          <a:xfrm>
            <a:off x="6260148" y="7908335"/>
            <a:ext cx="304641" cy="304641"/>
          </a:xfrm>
          <a:prstGeom prst="rect">
            <a:avLst/>
          </a:prstGeom>
          <a:blipFill>
            <a:blip r:embed="rId6"/>
            <a:stretch>
              <a:fillRect/>
            </a:stretch>
          </a:blipFill>
          <a:ln w="12700">
            <a:miter lim="400000"/>
          </a:ln>
        </p:spPr>
        <p:txBody>
          <a:bodyPr lIns="65023" tIns="65023" rIns="65023" bIns="65023"/>
          <a:lstStyle/>
          <a:p>
            <a:pPr algn="l" defTabSz="650240">
              <a:defRPr sz="2400">
                <a:latin typeface="Arial"/>
                <a:ea typeface="Arial"/>
                <a:cs typeface="Arial"/>
                <a:sym typeface="Arial"/>
              </a:defRPr>
            </a:pPr>
          </a:p>
        </p:txBody>
      </p:sp>
      <p:sp>
        <p:nvSpPr>
          <p:cNvPr id="204" name="TextShape 11"/>
          <p:cNvSpPr/>
          <p:nvPr/>
        </p:nvSpPr>
        <p:spPr>
          <a:xfrm>
            <a:off x="3792969" y="2674658"/>
            <a:ext cx="5776238" cy="473630"/>
          </a:xfrm>
          <a:prstGeom prst="rect">
            <a:avLst/>
          </a:prstGeom>
          <a:ln w="12700">
            <a:miter lim="400000"/>
          </a:ln>
          <a:extLst>
            <a:ext uri="{C572A759-6A51-4108-AA02-DFA0A04FC94B}">
              <ma14:wrappingTextBoxFlag xmlns:ma14="http://schemas.microsoft.com/office/mac/drawingml/2011/main" val="1"/>
            </a:ext>
          </a:extLst>
        </p:spPr>
        <p:txBody>
          <a:bodyPr lIns="63999" tIns="63999" rIns="63999" bIns="63999">
            <a:spAutoFit/>
          </a:bodyPr>
          <a:lstStyle>
            <a:lvl1pPr algn="just" defTabSz="457200">
              <a:defRPr b="1" sz="2400">
                <a:solidFill>
                  <a:srgbClr val="1771A9"/>
                </a:solidFill>
                <a:latin typeface="Arial"/>
                <a:ea typeface="Arial"/>
                <a:cs typeface="Arial"/>
                <a:sym typeface="Arial"/>
              </a:defRPr>
            </a:lvl1pPr>
          </a:lstStyle>
          <a:p>
            <a:pPr/>
            <a:r>
              <a:t>Distribution of labor in a scientist's job</a:t>
            </a:r>
          </a:p>
        </p:txBody>
      </p:sp>
      <p:sp>
        <p:nvSpPr>
          <p:cNvPr id="205" name="TextShape 12"/>
          <p:cNvSpPr/>
          <p:nvPr/>
        </p:nvSpPr>
        <p:spPr>
          <a:xfrm>
            <a:off x="2712287" y="6597632"/>
            <a:ext cx="462849" cy="325384"/>
          </a:xfrm>
          <a:prstGeom prst="rect">
            <a:avLst/>
          </a:prstGeom>
          <a:ln w="12700">
            <a:miter lim="400000"/>
          </a:ln>
          <a:extLst>
            <a:ext uri="{C572A759-6A51-4108-AA02-DFA0A04FC94B}">
              <ma14:wrappingTextBoxFlag xmlns:ma14="http://schemas.microsoft.com/office/mac/drawingml/2011/main" val="1"/>
            </a:ext>
          </a:extLst>
        </p:spPr>
        <p:txBody>
          <a:bodyPr lIns="63999" tIns="63999" rIns="63999" bIns="63999">
            <a:spAutoFit/>
          </a:bodyPr>
          <a:lstStyle>
            <a:lvl1pPr algn="just" defTabSz="457200">
              <a:defRPr sz="1400">
                <a:solidFill>
                  <a:srgbClr val="1771A9"/>
                </a:solidFill>
                <a:latin typeface="Arial"/>
                <a:ea typeface="Arial"/>
                <a:cs typeface="Arial"/>
                <a:sym typeface="Arial"/>
              </a:defRPr>
            </a:lvl1pPr>
          </a:lstStyle>
          <a:p>
            <a:pPr/>
            <a:r>
              <a:t>0</a:t>
            </a:r>
          </a:p>
        </p:txBody>
      </p:sp>
      <p:sp>
        <p:nvSpPr>
          <p:cNvPr id="206" name="TextShape 13"/>
          <p:cNvSpPr/>
          <p:nvPr/>
        </p:nvSpPr>
        <p:spPr>
          <a:xfrm>
            <a:off x="4855733" y="6597632"/>
            <a:ext cx="668673" cy="325384"/>
          </a:xfrm>
          <a:prstGeom prst="rect">
            <a:avLst/>
          </a:prstGeom>
          <a:ln w="12700">
            <a:miter lim="400000"/>
          </a:ln>
          <a:extLst>
            <a:ext uri="{C572A759-6A51-4108-AA02-DFA0A04FC94B}">
              <ma14:wrappingTextBoxFlag xmlns:ma14="http://schemas.microsoft.com/office/mac/drawingml/2011/main" val="1"/>
            </a:ext>
          </a:extLst>
        </p:spPr>
        <p:txBody>
          <a:bodyPr lIns="63999" tIns="63999" rIns="63999" bIns="63999">
            <a:spAutoFit/>
          </a:bodyPr>
          <a:lstStyle>
            <a:lvl1pPr algn="just" defTabSz="457200">
              <a:defRPr sz="1400">
                <a:solidFill>
                  <a:srgbClr val="1771A9"/>
                </a:solidFill>
                <a:latin typeface="Arial"/>
                <a:ea typeface="Arial"/>
                <a:cs typeface="Arial"/>
                <a:sym typeface="Arial"/>
              </a:defRPr>
            </a:lvl1pPr>
          </a:lstStyle>
          <a:p>
            <a:pPr/>
            <a:r>
              <a:t>20</a:t>
            </a:r>
          </a:p>
        </p:txBody>
      </p:sp>
      <p:sp>
        <p:nvSpPr>
          <p:cNvPr id="207" name="TextShape 14"/>
          <p:cNvSpPr/>
          <p:nvPr/>
        </p:nvSpPr>
        <p:spPr>
          <a:xfrm>
            <a:off x="7076262" y="6597632"/>
            <a:ext cx="671233" cy="325384"/>
          </a:xfrm>
          <a:prstGeom prst="rect">
            <a:avLst/>
          </a:prstGeom>
          <a:ln w="12700">
            <a:miter lim="400000"/>
          </a:ln>
          <a:extLst>
            <a:ext uri="{C572A759-6A51-4108-AA02-DFA0A04FC94B}">
              <ma14:wrappingTextBoxFlag xmlns:ma14="http://schemas.microsoft.com/office/mac/drawingml/2011/main" val="1"/>
            </a:ext>
          </a:extLst>
        </p:spPr>
        <p:txBody>
          <a:bodyPr lIns="63999" tIns="63999" rIns="63999" bIns="63999">
            <a:spAutoFit/>
          </a:bodyPr>
          <a:lstStyle>
            <a:lvl1pPr algn="just" defTabSz="457200">
              <a:defRPr sz="1400">
                <a:solidFill>
                  <a:srgbClr val="1771A9"/>
                </a:solidFill>
                <a:latin typeface="Arial"/>
                <a:ea typeface="Arial"/>
                <a:cs typeface="Arial"/>
                <a:sym typeface="Arial"/>
              </a:defRPr>
            </a:lvl1pPr>
          </a:lstStyle>
          <a:p>
            <a:pPr/>
            <a:r>
              <a:t>40</a:t>
            </a:r>
          </a:p>
        </p:txBody>
      </p:sp>
      <p:sp>
        <p:nvSpPr>
          <p:cNvPr id="208" name="TextShape 15"/>
          <p:cNvSpPr/>
          <p:nvPr/>
        </p:nvSpPr>
        <p:spPr>
          <a:xfrm>
            <a:off x="9260455" y="6597632"/>
            <a:ext cx="668673" cy="325384"/>
          </a:xfrm>
          <a:prstGeom prst="rect">
            <a:avLst/>
          </a:prstGeom>
          <a:ln w="12700">
            <a:miter lim="400000"/>
          </a:ln>
          <a:extLst>
            <a:ext uri="{C572A759-6A51-4108-AA02-DFA0A04FC94B}">
              <ma14:wrappingTextBoxFlag xmlns:ma14="http://schemas.microsoft.com/office/mac/drawingml/2011/main" val="1"/>
            </a:ext>
          </a:extLst>
        </p:spPr>
        <p:txBody>
          <a:bodyPr lIns="63999" tIns="63999" rIns="63999" bIns="63999">
            <a:spAutoFit/>
          </a:bodyPr>
          <a:lstStyle>
            <a:lvl1pPr algn="just" defTabSz="457200">
              <a:defRPr sz="1400">
                <a:solidFill>
                  <a:srgbClr val="1771A9"/>
                </a:solidFill>
                <a:latin typeface="Arial"/>
                <a:ea typeface="Arial"/>
                <a:cs typeface="Arial"/>
                <a:sym typeface="Arial"/>
              </a:defRPr>
            </a:lvl1pPr>
          </a:lstStyle>
          <a:p>
            <a:pPr/>
            <a:r>
              <a:t>60</a:t>
            </a:r>
          </a:p>
        </p:txBody>
      </p:sp>
      <p:sp>
        <p:nvSpPr>
          <p:cNvPr id="209" name="TextShape 16"/>
          <p:cNvSpPr/>
          <p:nvPr/>
        </p:nvSpPr>
        <p:spPr>
          <a:xfrm>
            <a:off x="11476134" y="6597632"/>
            <a:ext cx="668673" cy="325384"/>
          </a:xfrm>
          <a:prstGeom prst="rect">
            <a:avLst/>
          </a:prstGeom>
          <a:ln w="12700">
            <a:miter lim="400000"/>
          </a:ln>
          <a:extLst>
            <a:ext uri="{C572A759-6A51-4108-AA02-DFA0A04FC94B}">
              <ma14:wrappingTextBoxFlag xmlns:ma14="http://schemas.microsoft.com/office/mac/drawingml/2011/main" val="1"/>
            </a:ext>
          </a:extLst>
        </p:spPr>
        <p:txBody>
          <a:bodyPr lIns="63999" tIns="63999" rIns="63999" bIns="63999">
            <a:spAutoFit/>
          </a:bodyPr>
          <a:lstStyle>
            <a:lvl1pPr algn="just" defTabSz="457200">
              <a:defRPr sz="1400">
                <a:solidFill>
                  <a:srgbClr val="1771A9"/>
                </a:solidFill>
                <a:latin typeface="Arial"/>
                <a:ea typeface="Arial"/>
                <a:cs typeface="Arial"/>
                <a:sym typeface="Arial"/>
              </a:defRPr>
            </a:lvl1pPr>
          </a:lstStyle>
          <a:p>
            <a:pPr/>
            <a:r>
              <a:t>80</a:t>
            </a:r>
          </a:p>
        </p:txBody>
      </p:sp>
      <p:sp>
        <p:nvSpPr>
          <p:cNvPr id="210" name="TextShape 17"/>
          <p:cNvSpPr/>
          <p:nvPr/>
        </p:nvSpPr>
        <p:spPr>
          <a:xfrm>
            <a:off x="629247" y="3659807"/>
            <a:ext cx="2193409" cy="473630"/>
          </a:xfrm>
          <a:prstGeom prst="rect">
            <a:avLst/>
          </a:prstGeom>
          <a:ln w="12700">
            <a:miter lim="400000"/>
          </a:ln>
          <a:extLst>
            <a:ext uri="{C572A759-6A51-4108-AA02-DFA0A04FC94B}">
              <ma14:wrappingTextBoxFlag xmlns:ma14="http://schemas.microsoft.com/office/mac/drawingml/2011/main" val="1"/>
            </a:ext>
          </a:extLst>
        </p:spPr>
        <p:txBody>
          <a:bodyPr lIns="63999" tIns="63999" rIns="63999" bIns="63999">
            <a:spAutoFit/>
          </a:bodyPr>
          <a:lstStyle>
            <a:lvl1pPr algn="just" defTabSz="457200">
              <a:defRPr i="1" sz="2400">
                <a:solidFill>
                  <a:srgbClr val="1771A9"/>
                </a:solidFill>
                <a:latin typeface="Arial"/>
                <a:ea typeface="Arial"/>
                <a:cs typeface="Arial"/>
                <a:sym typeface="Arial"/>
              </a:defRPr>
            </a:lvl1pPr>
          </a:lstStyle>
          <a:p>
            <a:pPr/>
            <a:r>
              <a:t>Writing Papers</a:t>
            </a:r>
          </a:p>
        </p:txBody>
      </p:sp>
      <p:sp>
        <p:nvSpPr>
          <p:cNvPr id="211" name="TextShape 18"/>
          <p:cNvSpPr/>
          <p:nvPr/>
        </p:nvSpPr>
        <p:spPr>
          <a:xfrm>
            <a:off x="6568524" y="7895635"/>
            <a:ext cx="732707" cy="325385"/>
          </a:xfrm>
          <a:prstGeom prst="rect">
            <a:avLst/>
          </a:prstGeom>
          <a:ln w="12700">
            <a:miter lim="400000"/>
          </a:ln>
          <a:extLst>
            <a:ext uri="{C572A759-6A51-4108-AA02-DFA0A04FC94B}">
              <ma14:wrappingTextBoxFlag xmlns:ma14="http://schemas.microsoft.com/office/mac/drawingml/2011/main" val="1"/>
            </a:ext>
          </a:extLst>
        </p:spPr>
        <p:txBody>
          <a:bodyPr lIns="63999" tIns="63999" rIns="63999" bIns="63999">
            <a:spAutoFit/>
          </a:bodyPr>
          <a:lstStyle>
            <a:lvl1pPr algn="just" defTabSz="457200">
              <a:defRPr i="1" sz="1400">
                <a:solidFill>
                  <a:srgbClr val="1771A9"/>
                </a:solidFill>
                <a:latin typeface="Arial"/>
                <a:ea typeface="Arial"/>
                <a:cs typeface="Arial"/>
                <a:sym typeface="Arial"/>
              </a:defRPr>
            </a:lvl1pPr>
          </a:lstStyle>
          <a:p>
            <a:pPr/>
            <a:r>
              <a:t>Reality</a:t>
            </a:r>
          </a:p>
        </p:txBody>
      </p:sp>
      <p:sp>
        <p:nvSpPr>
          <p:cNvPr id="212" name="Coding"/>
          <p:cNvSpPr/>
          <p:nvPr/>
        </p:nvSpPr>
        <p:spPr>
          <a:xfrm>
            <a:off x="1073092" y="4653185"/>
            <a:ext cx="1080196" cy="4472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defTabSz="457200">
              <a:defRPr i="1" sz="2400">
                <a:solidFill>
                  <a:srgbClr val="1771A9"/>
                </a:solidFill>
                <a:latin typeface="Arial"/>
                <a:ea typeface="Arial"/>
                <a:cs typeface="Arial"/>
                <a:sym typeface="Arial"/>
              </a:defRPr>
            </a:lvl1pPr>
          </a:lstStyle>
          <a:p>
            <a:pPr/>
            <a:r>
              <a:t>Coding</a:t>
            </a:r>
          </a:p>
        </p:txBody>
      </p:sp>
      <p:sp>
        <p:nvSpPr>
          <p:cNvPr id="213" name="Travels"/>
          <p:cNvSpPr/>
          <p:nvPr/>
        </p:nvSpPr>
        <p:spPr>
          <a:xfrm>
            <a:off x="1062079" y="5649281"/>
            <a:ext cx="1090911" cy="4472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defTabSz="457200">
              <a:defRPr i="1" sz="2400">
                <a:solidFill>
                  <a:srgbClr val="1771A9"/>
                </a:solidFill>
                <a:latin typeface="Arial"/>
                <a:ea typeface="Arial"/>
                <a:cs typeface="Arial"/>
                <a:sym typeface="Arial"/>
              </a:defRPr>
            </a:lvl1pPr>
          </a:lstStyle>
          <a:p>
            <a:pPr/>
            <a:r>
              <a:t>Travels</a:t>
            </a:r>
          </a:p>
        </p:txBody>
      </p:sp>
      <p:sp>
        <p:nvSpPr>
          <p:cNvPr id="214" name="Ideal"/>
          <p:cNvSpPr/>
          <p:nvPr/>
        </p:nvSpPr>
        <p:spPr>
          <a:xfrm>
            <a:off x="6584769" y="7570440"/>
            <a:ext cx="499853" cy="29898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defTabSz="457200">
              <a:defRPr i="1" sz="1400">
                <a:solidFill>
                  <a:srgbClr val="1771A9"/>
                </a:solidFill>
                <a:latin typeface="Arial"/>
                <a:ea typeface="Arial"/>
                <a:cs typeface="Arial"/>
                <a:sym typeface="Arial"/>
              </a:defRPr>
            </a:lvl1pPr>
          </a:lstStyle>
          <a:p>
            <a:pPr/>
            <a:r>
              <a:t>Ideal</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6" name="Numéro de diapositive"/>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17" name="Introduction"/>
          <p:cNvSpPr/>
          <p:nvPr>
            <p:ph type="title"/>
          </p:nvPr>
        </p:nvSpPr>
        <p:spPr>
          <a:prstGeom prst="rect">
            <a:avLst/>
          </a:prstGeom>
        </p:spPr>
        <p:txBody>
          <a:bodyPr/>
          <a:lstStyle/>
          <a:p>
            <a:pPr/>
            <a:r>
              <a:t>Introduction</a:t>
            </a:r>
          </a:p>
        </p:txBody>
      </p:sp>
      <p:sp>
        <p:nvSpPr>
          <p:cNvPr id="218" name="Efficiency"/>
          <p:cNvSpPr/>
          <p:nvPr/>
        </p:nvSpPr>
        <p:spPr>
          <a:xfrm>
            <a:off x="243805" y="970992"/>
            <a:ext cx="12517191" cy="4844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57200">
              <a:defRPr b="1" sz="2600">
                <a:solidFill>
                  <a:srgbClr val="1771A9"/>
                </a:solidFill>
                <a:latin typeface="Arial"/>
                <a:ea typeface="Arial"/>
                <a:cs typeface="Arial"/>
                <a:sym typeface="Arial"/>
              </a:defRPr>
            </a:lvl1pPr>
          </a:lstStyle>
          <a:p>
            <a:pPr/>
            <a:r>
              <a:t>Efficiency</a:t>
            </a:r>
          </a:p>
        </p:txBody>
      </p:sp>
      <p:sp>
        <p:nvSpPr>
          <p:cNvPr id="219" name="CustomShape 1"/>
          <p:cNvSpPr/>
          <p:nvPr/>
        </p:nvSpPr>
        <p:spPr>
          <a:xfrm flipV="1">
            <a:off x="5020159" y="3631616"/>
            <a:ext cx="1" cy="2933249"/>
          </a:xfrm>
          <a:prstGeom prst="line">
            <a:avLst/>
          </a:prstGeom>
          <a:ln w="12600">
            <a:solidFill>
              <a:srgbClr val="AAAAAA"/>
            </a:solidFill>
          </a:ln>
        </p:spPr>
        <p:txBody>
          <a:bodyPr lIns="65023" tIns="65023" rIns="65023" bIns="65023"/>
          <a:lstStyle/>
          <a:p>
            <a:pPr algn="l" defTabSz="650240">
              <a:defRPr sz="2400">
                <a:latin typeface="Arial"/>
                <a:ea typeface="Arial"/>
                <a:cs typeface="Arial"/>
                <a:sym typeface="Arial"/>
              </a:defRPr>
            </a:pPr>
          </a:p>
        </p:txBody>
      </p:sp>
      <p:sp>
        <p:nvSpPr>
          <p:cNvPr id="220" name="CustomShape 2"/>
          <p:cNvSpPr/>
          <p:nvPr/>
        </p:nvSpPr>
        <p:spPr>
          <a:xfrm flipV="1">
            <a:off x="7229951" y="3631616"/>
            <a:ext cx="1" cy="2933249"/>
          </a:xfrm>
          <a:prstGeom prst="line">
            <a:avLst/>
          </a:prstGeom>
          <a:ln w="12600">
            <a:solidFill>
              <a:srgbClr val="AAAAAA"/>
            </a:solidFill>
          </a:ln>
        </p:spPr>
        <p:txBody>
          <a:bodyPr lIns="65023" tIns="65023" rIns="65023" bIns="65023"/>
          <a:lstStyle/>
          <a:p>
            <a:pPr algn="l" defTabSz="650240">
              <a:defRPr sz="2400">
                <a:latin typeface="Arial"/>
                <a:ea typeface="Arial"/>
                <a:cs typeface="Arial"/>
                <a:sym typeface="Arial"/>
              </a:defRPr>
            </a:pPr>
          </a:p>
        </p:txBody>
      </p:sp>
      <p:sp>
        <p:nvSpPr>
          <p:cNvPr id="221" name="CustomShape 3"/>
          <p:cNvSpPr/>
          <p:nvPr/>
        </p:nvSpPr>
        <p:spPr>
          <a:xfrm flipV="1">
            <a:off x="9426944" y="3631616"/>
            <a:ext cx="1" cy="2933249"/>
          </a:xfrm>
          <a:prstGeom prst="line">
            <a:avLst/>
          </a:prstGeom>
          <a:ln w="12600">
            <a:solidFill>
              <a:srgbClr val="AAAAAA"/>
            </a:solidFill>
          </a:ln>
        </p:spPr>
        <p:txBody>
          <a:bodyPr lIns="65023" tIns="65023" rIns="65023" bIns="65023"/>
          <a:lstStyle/>
          <a:p>
            <a:pPr algn="l" defTabSz="650240">
              <a:defRPr sz="2400">
                <a:latin typeface="Arial"/>
                <a:ea typeface="Arial"/>
                <a:cs typeface="Arial"/>
                <a:sym typeface="Arial"/>
              </a:defRPr>
            </a:pPr>
          </a:p>
        </p:txBody>
      </p:sp>
      <p:sp>
        <p:nvSpPr>
          <p:cNvPr id="222" name="CustomShape 4"/>
          <p:cNvSpPr/>
          <p:nvPr/>
        </p:nvSpPr>
        <p:spPr>
          <a:xfrm flipV="1">
            <a:off x="11623936" y="3631616"/>
            <a:ext cx="1" cy="2933249"/>
          </a:xfrm>
          <a:prstGeom prst="line">
            <a:avLst/>
          </a:prstGeom>
          <a:ln w="12600">
            <a:solidFill>
              <a:srgbClr val="AAAAAA"/>
            </a:solidFill>
          </a:ln>
        </p:spPr>
        <p:txBody>
          <a:bodyPr lIns="65023" tIns="65023" rIns="65023" bIns="65023"/>
          <a:lstStyle/>
          <a:p>
            <a:pPr algn="l" defTabSz="650240">
              <a:defRPr sz="2400">
                <a:latin typeface="Arial"/>
                <a:ea typeface="Arial"/>
                <a:cs typeface="Arial"/>
                <a:sym typeface="Arial"/>
              </a:defRPr>
            </a:pPr>
          </a:p>
        </p:txBody>
      </p:sp>
      <p:sp>
        <p:nvSpPr>
          <p:cNvPr id="223" name="CustomShape 5"/>
          <p:cNvSpPr/>
          <p:nvPr/>
        </p:nvSpPr>
        <p:spPr>
          <a:xfrm flipV="1">
            <a:off x="2822655" y="3624959"/>
            <a:ext cx="1" cy="2933250"/>
          </a:xfrm>
          <a:prstGeom prst="line">
            <a:avLst/>
          </a:prstGeom>
          <a:ln w="12600">
            <a:solidFill>
              <a:srgbClr val="000000"/>
            </a:solidFill>
          </a:ln>
        </p:spPr>
        <p:txBody>
          <a:bodyPr lIns="65023" tIns="65023" rIns="65023" bIns="65023"/>
          <a:lstStyle/>
          <a:p>
            <a:pPr algn="l" defTabSz="650240">
              <a:defRPr sz="2400">
                <a:latin typeface="Arial"/>
                <a:ea typeface="Arial"/>
                <a:cs typeface="Arial"/>
                <a:sym typeface="Arial"/>
              </a:defRPr>
            </a:pPr>
          </a:p>
        </p:txBody>
      </p:sp>
      <p:sp>
        <p:nvSpPr>
          <p:cNvPr id="224" name="TextShape 11"/>
          <p:cNvSpPr/>
          <p:nvPr/>
        </p:nvSpPr>
        <p:spPr>
          <a:xfrm>
            <a:off x="3792969" y="2674658"/>
            <a:ext cx="5776238" cy="473630"/>
          </a:xfrm>
          <a:prstGeom prst="rect">
            <a:avLst/>
          </a:prstGeom>
          <a:ln w="12700">
            <a:miter lim="400000"/>
          </a:ln>
          <a:extLst>
            <a:ext uri="{C572A759-6A51-4108-AA02-DFA0A04FC94B}">
              <ma14:wrappingTextBoxFlag xmlns:ma14="http://schemas.microsoft.com/office/mac/drawingml/2011/main" val="1"/>
            </a:ext>
          </a:extLst>
        </p:spPr>
        <p:txBody>
          <a:bodyPr lIns="63999" tIns="63999" rIns="63999" bIns="63999">
            <a:spAutoFit/>
          </a:bodyPr>
          <a:lstStyle>
            <a:lvl1pPr algn="just" defTabSz="457200">
              <a:defRPr b="1" sz="2400">
                <a:solidFill>
                  <a:srgbClr val="1771A9"/>
                </a:solidFill>
                <a:latin typeface="Arial"/>
                <a:ea typeface="Arial"/>
                <a:cs typeface="Arial"/>
                <a:sym typeface="Arial"/>
              </a:defRPr>
            </a:lvl1pPr>
          </a:lstStyle>
          <a:p>
            <a:pPr/>
            <a:r>
              <a:t>Distribution of labor in a scientist's job</a:t>
            </a:r>
          </a:p>
        </p:txBody>
      </p:sp>
      <p:sp>
        <p:nvSpPr>
          <p:cNvPr id="225" name="TextShape 12"/>
          <p:cNvSpPr/>
          <p:nvPr/>
        </p:nvSpPr>
        <p:spPr>
          <a:xfrm>
            <a:off x="2712287" y="6597632"/>
            <a:ext cx="462849" cy="325384"/>
          </a:xfrm>
          <a:prstGeom prst="rect">
            <a:avLst/>
          </a:prstGeom>
          <a:ln w="12700">
            <a:miter lim="400000"/>
          </a:ln>
          <a:extLst>
            <a:ext uri="{C572A759-6A51-4108-AA02-DFA0A04FC94B}">
              <ma14:wrappingTextBoxFlag xmlns:ma14="http://schemas.microsoft.com/office/mac/drawingml/2011/main" val="1"/>
            </a:ext>
          </a:extLst>
        </p:spPr>
        <p:txBody>
          <a:bodyPr lIns="63999" tIns="63999" rIns="63999" bIns="63999">
            <a:spAutoFit/>
          </a:bodyPr>
          <a:lstStyle>
            <a:lvl1pPr algn="just" defTabSz="457200">
              <a:defRPr sz="1400">
                <a:solidFill>
                  <a:srgbClr val="1771A9"/>
                </a:solidFill>
                <a:latin typeface="Arial"/>
                <a:ea typeface="Arial"/>
                <a:cs typeface="Arial"/>
                <a:sym typeface="Arial"/>
              </a:defRPr>
            </a:lvl1pPr>
          </a:lstStyle>
          <a:p>
            <a:pPr/>
            <a:r>
              <a:t>0</a:t>
            </a:r>
          </a:p>
        </p:txBody>
      </p:sp>
      <p:sp>
        <p:nvSpPr>
          <p:cNvPr id="226" name="TextShape 13"/>
          <p:cNvSpPr/>
          <p:nvPr/>
        </p:nvSpPr>
        <p:spPr>
          <a:xfrm>
            <a:off x="4855733" y="6597632"/>
            <a:ext cx="668673" cy="325384"/>
          </a:xfrm>
          <a:prstGeom prst="rect">
            <a:avLst/>
          </a:prstGeom>
          <a:ln w="12700">
            <a:miter lim="400000"/>
          </a:ln>
          <a:extLst>
            <a:ext uri="{C572A759-6A51-4108-AA02-DFA0A04FC94B}">
              <ma14:wrappingTextBoxFlag xmlns:ma14="http://schemas.microsoft.com/office/mac/drawingml/2011/main" val="1"/>
            </a:ext>
          </a:extLst>
        </p:spPr>
        <p:txBody>
          <a:bodyPr lIns="63999" tIns="63999" rIns="63999" bIns="63999">
            <a:spAutoFit/>
          </a:bodyPr>
          <a:lstStyle>
            <a:lvl1pPr algn="just" defTabSz="457200">
              <a:defRPr sz="1400">
                <a:solidFill>
                  <a:srgbClr val="1771A9"/>
                </a:solidFill>
                <a:latin typeface="Arial"/>
                <a:ea typeface="Arial"/>
                <a:cs typeface="Arial"/>
                <a:sym typeface="Arial"/>
              </a:defRPr>
            </a:lvl1pPr>
          </a:lstStyle>
          <a:p>
            <a:pPr/>
            <a:r>
              <a:t>20</a:t>
            </a:r>
          </a:p>
        </p:txBody>
      </p:sp>
      <p:sp>
        <p:nvSpPr>
          <p:cNvPr id="227" name="TextShape 14"/>
          <p:cNvSpPr/>
          <p:nvPr/>
        </p:nvSpPr>
        <p:spPr>
          <a:xfrm>
            <a:off x="7076262" y="6597632"/>
            <a:ext cx="671233" cy="325384"/>
          </a:xfrm>
          <a:prstGeom prst="rect">
            <a:avLst/>
          </a:prstGeom>
          <a:ln w="12700">
            <a:miter lim="400000"/>
          </a:ln>
          <a:extLst>
            <a:ext uri="{C572A759-6A51-4108-AA02-DFA0A04FC94B}">
              <ma14:wrappingTextBoxFlag xmlns:ma14="http://schemas.microsoft.com/office/mac/drawingml/2011/main" val="1"/>
            </a:ext>
          </a:extLst>
        </p:spPr>
        <p:txBody>
          <a:bodyPr lIns="63999" tIns="63999" rIns="63999" bIns="63999">
            <a:spAutoFit/>
          </a:bodyPr>
          <a:lstStyle>
            <a:lvl1pPr algn="just" defTabSz="457200">
              <a:defRPr sz="1400">
                <a:solidFill>
                  <a:srgbClr val="1771A9"/>
                </a:solidFill>
                <a:latin typeface="Arial"/>
                <a:ea typeface="Arial"/>
                <a:cs typeface="Arial"/>
                <a:sym typeface="Arial"/>
              </a:defRPr>
            </a:lvl1pPr>
          </a:lstStyle>
          <a:p>
            <a:pPr/>
            <a:r>
              <a:t>40</a:t>
            </a:r>
          </a:p>
        </p:txBody>
      </p:sp>
      <p:sp>
        <p:nvSpPr>
          <p:cNvPr id="228" name="TextShape 15"/>
          <p:cNvSpPr/>
          <p:nvPr/>
        </p:nvSpPr>
        <p:spPr>
          <a:xfrm>
            <a:off x="9260455" y="6597632"/>
            <a:ext cx="668673" cy="325384"/>
          </a:xfrm>
          <a:prstGeom prst="rect">
            <a:avLst/>
          </a:prstGeom>
          <a:ln w="12700">
            <a:miter lim="400000"/>
          </a:ln>
          <a:extLst>
            <a:ext uri="{C572A759-6A51-4108-AA02-DFA0A04FC94B}">
              <ma14:wrappingTextBoxFlag xmlns:ma14="http://schemas.microsoft.com/office/mac/drawingml/2011/main" val="1"/>
            </a:ext>
          </a:extLst>
        </p:spPr>
        <p:txBody>
          <a:bodyPr lIns="63999" tIns="63999" rIns="63999" bIns="63999">
            <a:spAutoFit/>
          </a:bodyPr>
          <a:lstStyle>
            <a:lvl1pPr algn="just" defTabSz="457200">
              <a:defRPr sz="1400">
                <a:solidFill>
                  <a:srgbClr val="1771A9"/>
                </a:solidFill>
                <a:latin typeface="Arial"/>
                <a:ea typeface="Arial"/>
                <a:cs typeface="Arial"/>
                <a:sym typeface="Arial"/>
              </a:defRPr>
            </a:lvl1pPr>
          </a:lstStyle>
          <a:p>
            <a:pPr/>
            <a:r>
              <a:t>60</a:t>
            </a:r>
          </a:p>
        </p:txBody>
      </p:sp>
      <p:sp>
        <p:nvSpPr>
          <p:cNvPr id="229" name="TextShape 16"/>
          <p:cNvSpPr/>
          <p:nvPr/>
        </p:nvSpPr>
        <p:spPr>
          <a:xfrm>
            <a:off x="11476134" y="6597632"/>
            <a:ext cx="668673" cy="325384"/>
          </a:xfrm>
          <a:prstGeom prst="rect">
            <a:avLst/>
          </a:prstGeom>
          <a:ln w="12700">
            <a:miter lim="400000"/>
          </a:ln>
          <a:extLst>
            <a:ext uri="{C572A759-6A51-4108-AA02-DFA0A04FC94B}">
              <ma14:wrappingTextBoxFlag xmlns:ma14="http://schemas.microsoft.com/office/mac/drawingml/2011/main" val="1"/>
            </a:ext>
          </a:extLst>
        </p:spPr>
        <p:txBody>
          <a:bodyPr lIns="63999" tIns="63999" rIns="63999" bIns="63999">
            <a:spAutoFit/>
          </a:bodyPr>
          <a:lstStyle>
            <a:lvl1pPr algn="just" defTabSz="457200">
              <a:defRPr sz="1400">
                <a:solidFill>
                  <a:srgbClr val="1771A9"/>
                </a:solidFill>
                <a:latin typeface="Arial"/>
                <a:ea typeface="Arial"/>
                <a:cs typeface="Arial"/>
                <a:sym typeface="Arial"/>
              </a:defRPr>
            </a:lvl1pPr>
          </a:lstStyle>
          <a:p>
            <a:pPr/>
            <a:r>
              <a:t>80</a:t>
            </a:r>
          </a:p>
        </p:txBody>
      </p:sp>
      <p:sp>
        <p:nvSpPr>
          <p:cNvPr id="230" name="TextShape 17"/>
          <p:cNvSpPr/>
          <p:nvPr/>
        </p:nvSpPr>
        <p:spPr>
          <a:xfrm>
            <a:off x="629247" y="3659807"/>
            <a:ext cx="2193409" cy="473630"/>
          </a:xfrm>
          <a:prstGeom prst="rect">
            <a:avLst/>
          </a:prstGeom>
          <a:ln w="12700">
            <a:miter lim="400000"/>
          </a:ln>
          <a:extLst>
            <a:ext uri="{C572A759-6A51-4108-AA02-DFA0A04FC94B}">
              <ma14:wrappingTextBoxFlag xmlns:ma14="http://schemas.microsoft.com/office/mac/drawingml/2011/main" val="1"/>
            </a:ext>
          </a:extLst>
        </p:spPr>
        <p:txBody>
          <a:bodyPr lIns="63999" tIns="63999" rIns="63999" bIns="63999">
            <a:spAutoFit/>
          </a:bodyPr>
          <a:lstStyle>
            <a:lvl1pPr algn="just" defTabSz="457200">
              <a:defRPr i="1" sz="2400">
                <a:solidFill>
                  <a:srgbClr val="1771A9"/>
                </a:solidFill>
                <a:latin typeface="Arial"/>
                <a:ea typeface="Arial"/>
                <a:cs typeface="Arial"/>
                <a:sym typeface="Arial"/>
              </a:defRPr>
            </a:lvl1pPr>
          </a:lstStyle>
          <a:p>
            <a:pPr/>
            <a:r>
              <a:t>Writing Papers</a:t>
            </a:r>
          </a:p>
        </p:txBody>
      </p:sp>
      <p:sp>
        <p:nvSpPr>
          <p:cNvPr id="231" name="Coding"/>
          <p:cNvSpPr/>
          <p:nvPr/>
        </p:nvSpPr>
        <p:spPr>
          <a:xfrm>
            <a:off x="1073092" y="4653185"/>
            <a:ext cx="1080196" cy="4472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defTabSz="457200">
              <a:defRPr i="1" sz="2400">
                <a:solidFill>
                  <a:srgbClr val="1771A9"/>
                </a:solidFill>
                <a:latin typeface="Arial"/>
                <a:ea typeface="Arial"/>
                <a:cs typeface="Arial"/>
                <a:sym typeface="Arial"/>
              </a:defRPr>
            </a:lvl1pPr>
          </a:lstStyle>
          <a:p>
            <a:pPr/>
            <a:r>
              <a:t>Coding</a:t>
            </a:r>
          </a:p>
        </p:txBody>
      </p:sp>
      <p:sp>
        <p:nvSpPr>
          <p:cNvPr id="232" name="Travels"/>
          <p:cNvSpPr/>
          <p:nvPr/>
        </p:nvSpPr>
        <p:spPr>
          <a:xfrm>
            <a:off x="1062079" y="5649281"/>
            <a:ext cx="1090911" cy="4472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defTabSz="457200">
              <a:defRPr i="1" sz="2400">
                <a:solidFill>
                  <a:srgbClr val="1771A9"/>
                </a:solidFill>
                <a:latin typeface="Arial"/>
                <a:ea typeface="Arial"/>
                <a:cs typeface="Arial"/>
                <a:sym typeface="Arial"/>
              </a:defRPr>
            </a:lvl1pPr>
          </a:lstStyle>
          <a:p>
            <a:pPr/>
            <a:r>
              <a:t>Travels</a:t>
            </a:r>
          </a:p>
        </p:txBody>
      </p:sp>
      <p:sp>
        <p:nvSpPr>
          <p:cNvPr id="233" name="CustomShape 1"/>
          <p:cNvSpPr/>
          <p:nvPr/>
        </p:nvSpPr>
        <p:spPr>
          <a:xfrm>
            <a:off x="2819584" y="6091263"/>
            <a:ext cx="513025" cy="445441"/>
          </a:xfrm>
          <a:prstGeom prst="rect">
            <a:avLst/>
          </a:prstGeom>
          <a:blipFill>
            <a:blip r:embed="rId2"/>
            <a:stretch>
              <a:fillRect/>
            </a:stretch>
          </a:blipFill>
          <a:ln w="12700">
            <a:miter lim="400000"/>
          </a:ln>
        </p:spPr>
        <p:txBody>
          <a:bodyPr lIns="65023" tIns="65023" rIns="65023" bIns="65023"/>
          <a:lstStyle/>
          <a:p>
            <a:pPr algn="l" defTabSz="650240">
              <a:defRPr sz="2400">
                <a:latin typeface="Arial"/>
                <a:ea typeface="Arial"/>
                <a:cs typeface="Arial"/>
                <a:sym typeface="Arial"/>
              </a:defRPr>
            </a:pPr>
          </a:p>
        </p:txBody>
      </p:sp>
      <p:sp>
        <p:nvSpPr>
          <p:cNvPr id="234" name="CustomShape 2"/>
          <p:cNvSpPr/>
          <p:nvPr/>
        </p:nvSpPr>
        <p:spPr>
          <a:xfrm>
            <a:off x="2819584" y="5102592"/>
            <a:ext cx="9343999" cy="445441"/>
          </a:xfrm>
          <a:prstGeom prst="rect">
            <a:avLst/>
          </a:prstGeom>
          <a:blipFill>
            <a:blip r:embed="rId3"/>
            <a:stretch>
              <a:fillRect/>
            </a:stretch>
          </a:blipFill>
          <a:ln w="12700">
            <a:miter lim="400000"/>
          </a:ln>
        </p:spPr>
        <p:txBody>
          <a:bodyPr lIns="65023" tIns="65023" rIns="65023" bIns="65023"/>
          <a:lstStyle/>
          <a:p>
            <a:pPr algn="l" defTabSz="650240">
              <a:defRPr sz="2400">
                <a:latin typeface="Arial"/>
                <a:ea typeface="Arial"/>
                <a:cs typeface="Arial"/>
                <a:sym typeface="Arial"/>
              </a:defRPr>
            </a:pPr>
          </a:p>
        </p:txBody>
      </p:sp>
      <p:sp>
        <p:nvSpPr>
          <p:cNvPr id="235" name="CustomShape 3"/>
          <p:cNvSpPr/>
          <p:nvPr/>
        </p:nvSpPr>
        <p:spPr>
          <a:xfrm>
            <a:off x="2819584" y="4114432"/>
            <a:ext cx="513025" cy="444929"/>
          </a:xfrm>
          <a:prstGeom prst="rect">
            <a:avLst/>
          </a:prstGeom>
          <a:blipFill>
            <a:blip r:embed="rId2"/>
            <a:stretch>
              <a:fillRect/>
            </a:stretch>
          </a:blipFill>
          <a:ln w="12700">
            <a:miter lim="400000"/>
          </a:ln>
        </p:spPr>
        <p:txBody>
          <a:bodyPr lIns="65023" tIns="65023" rIns="65023" bIns="65023"/>
          <a:lstStyle/>
          <a:p>
            <a:pPr algn="l" defTabSz="650240">
              <a:defRPr sz="2400">
                <a:latin typeface="Arial"/>
                <a:ea typeface="Arial"/>
                <a:cs typeface="Arial"/>
                <a:sym typeface="Arial"/>
              </a:defRPr>
            </a:pPr>
          </a:p>
        </p:txBody>
      </p:sp>
      <p:sp>
        <p:nvSpPr>
          <p:cNvPr id="236" name="CustomShape 4"/>
          <p:cNvSpPr/>
          <p:nvPr/>
        </p:nvSpPr>
        <p:spPr>
          <a:xfrm>
            <a:off x="2819584" y="5659135"/>
            <a:ext cx="2072577" cy="445441"/>
          </a:xfrm>
          <a:prstGeom prst="rect">
            <a:avLst/>
          </a:prstGeom>
          <a:blipFill>
            <a:blip r:embed="rId4"/>
            <a:stretch>
              <a:fillRect/>
            </a:stretch>
          </a:blipFill>
          <a:ln w="12700">
            <a:miter lim="400000"/>
          </a:ln>
        </p:spPr>
        <p:txBody>
          <a:bodyPr lIns="65023" tIns="65023" rIns="65023" bIns="65023"/>
          <a:lstStyle/>
          <a:p>
            <a:pPr algn="l" defTabSz="650240">
              <a:defRPr sz="2400">
                <a:latin typeface="Arial"/>
                <a:ea typeface="Arial"/>
                <a:cs typeface="Arial"/>
                <a:sym typeface="Arial"/>
              </a:defRPr>
            </a:pPr>
          </a:p>
        </p:txBody>
      </p:sp>
      <p:sp>
        <p:nvSpPr>
          <p:cNvPr id="237" name="CustomShape 5"/>
          <p:cNvSpPr/>
          <p:nvPr/>
        </p:nvSpPr>
        <p:spPr>
          <a:xfrm>
            <a:off x="2819584" y="4670976"/>
            <a:ext cx="513025" cy="444929"/>
          </a:xfrm>
          <a:prstGeom prst="rect">
            <a:avLst/>
          </a:prstGeom>
          <a:blipFill>
            <a:blip r:embed="rId5"/>
            <a:stretch>
              <a:fillRect/>
            </a:stretch>
          </a:blipFill>
          <a:ln w="12700">
            <a:miter lim="400000"/>
          </a:ln>
        </p:spPr>
        <p:txBody>
          <a:bodyPr lIns="65023" tIns="65023" rIns="65023" bIns="65023"/>
          <a:lstStyle/>
          <a:p>
            <a:pPr algn="l" defTabSz="650240">
              <a:defRPr sz="2400">
                <a:latin typeface="Arial"/>
                <a:ea typeface="Arial"/>
                <a:cs typeface="Arial"/>
                <a:sym typeface="Arial"/>
              </a:defRPr>
            </a:pPr>
          </a:p>
        </p:txBody>
      </p:sp>
      <p:sp>
        <p:nvSpPr>
          <p:cNvPr id="238" name="CustomShape 6"/>
          <p:cNvSpPr/>
          <p:nvPr/>
        </p:nvSpPr>
        <p:spPr>
          <a:xfrm>
            <a:off x="2819583" y="3682303"/>
            <a:ext cx="7791105" cy="444929"/>
          </a:xfrm>
          <a:prstGeom prst="rect">
            <a:avLst/>
          </a:prstGeom>
          <a:blipFill>
            <a:blip r:embed="rId6"/>
            <a:stretch>
              <a:fillRect/>
            </a:stretch>
          </a:blipFill>
          <a:ln w="12700">
            <a:miter lim="400000"/>
          </a:ln>
        </p:spPr>
        <p:txBody>
          <a:bodyPr lIns="65023" tIns="65023" rIns="65023" bIns="65023"/>
          <a:lstStyle/>
          <a:p>
            <a:pPr algn="l" defTabSz="650240">
              <a:defRPr sz="2400">
                <a:latin typeface="Arial"/>
                <a:ea typeface="Arial"/>
                <a:cs typeface="Arial"/>
                <a:sym typeface="Arial"/>
              </a:defRPr>
            </a:pPr>
          </a:p>
        </p:txBody>
      </p:sp>
      <p:sp>
        <p:nvSpPr>
          <p:cNvPr id="239" name="CustomShape 9"/>
          <p:cNvSpPr/>
          <p:nvPr/>
        </p:nvSpPr>
        <p:spPr>
          <a:xfrm>
            <a:off x="6266448" y="7567611"/>
            <a:ext cx="304641" cy="304641"/>
          </a:xfrm>
          <a:prstGeom prst="rect">
            <a:avLst/>
          </a:prstGeom>
          <a:blipFill>
            <a:blip r:embed="rId7"/>
            <a:stretch>
              <a:fillRect/>
            </a:stretch>
          </a:blipFill>
          <a:ln w="12700">
            <a:miter lim="400000"/>
          </a:ln>
        </p:spPr>
        <p:txBody>
          <a:bodyPr lIns="65023" tIns="65023" rIns="65023" bIns="65023"/>
          <a:lstStyle/>
          <a:p>
            <a:pPr algn="l" defTabSz="650240">
              <a:defRPr sz="2400">
                <a:latin typeface="Arial"/>
                <a:ea typeface="Arial"/>
                <a:cs typeface="Arial"/>
                <a:sym typeface="Arial"/>
              </a:defRPr>
            </a:pPr>
          </a:p>
        </p:txBody>
      </p:sp>
      <p:sp>
        <p:nvSpPr>
          <p:cNvPr id="240" name="CustomShape 10"/>
          <p:cNvSpPr/>
          <p:nvPr/>
        </p:nvSpPr>
        <p:spPr>
          <a:xfrm>
            <a:off x="6260148" y="7908335"/>
            <a:ext cx="304641" cy="304641"/>
          </a:xfrm>
          <a:prstGeom prst="rect">
            <a:avLst/>
          </a:prstGeom>
          <a:blipFill>
            <a:blip r:embed="rId8"/>
            <a:stretch>
              <a:fillRect/>
            </a:stretch>
          </a:blipFill>
          <a:ln w="12700">
            <a:miter lim="400000"/>
          </a:ln>
        </p:spPr>
        <p:txBody>
          <a:bodyPr lIns="65023" tIns="65023" rIns="65023" bIns="65023"/>
          <a:lstStyle/>
          <a:p>
            <a:pPr algn="l" defTabSz="650240">
              <a:defRPr sz="2400">
                <a:latin typeface="Arial"/>
                <a:ea typeface="Arial"/>
                <a:cs typeface="Arial"/>
                <a:sym typeface="Arial"/>
              </a:defRPr>
            </a:pPr>
          </a:p>
        </p:txBody>
      </p:sp>
      <p:sp>
        <p:nvSpPr>
          <p:cNvPr id="241" name="TextShape 18"/>
          <p:cNvSpPr/>
          <p:nvPr/>
        </p:nvSpPr>
        <p:spPr>
          <a:xfrm>
            <a:off x="6568524" y="7895635"/>
            <a:ext cx="732707" cy="325385"/>
          </a:xfrm>
          <a:prstGeom prst="rect">
            <a:avLst/>
          </a:prstGeom>
          <a:ln w="12700">
            <a:miter lim="400000"/>
          </a:ln>
          <a:extLst>
            <a:ext uri="{C572A759-6A51-4108-AA02-DFA0A04FC94B}">
              <ma14:wrappingTextBoxFlag xmlns:ma14="http://schemas.microsoft.com/office/mac/drawingml/2011/main" val="1"/>
            </a:ext>
          </a:extLst>
        </p:spPr>
        <p:txBody>
          <a:bodyPr lIns="63999" tIns="63999" rIns="63999" bIns="63999">
            <a:spAutoFit/>
          </a:bodyPr>
          <a:lstStyle>
            <a:lvl1pPr algn="just" defTabSz="457200">
              <a:defRPr i="1" sz="1400">
                <a:solidFill>
                  <a:srgbClr val="1771A9"/>
                </a:solidFill>
                <a:latin typeface="Arial"/>
                <a:ea typeface="Arial"/>
                <a:cs typeface="Arial"/>
                <a:sym typeface="Arial"/>
              </a:defRPr>
            </a:lvl1pPr>
          </a:lstStyle>
          <a:p>
            <a:pPr/>
            <a:r>
              <a:t>Reality</a:t>
            </a:r>
          </a:p>
        </p:txBody>
      </p:sp>
      <p:sp>
        <p:nvSpPr>
          <p:cNvPr id="242" name="Ideal"/>
          <p:cNvSpPr/>
          <p:nvPr/>
        </p:nvSpPr>
        <p:spPr>
          <a:xfrm>
            <a:off x="6584769" y="7570440"/>
            <a:ext cx="499853" cy="29898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defTabSz="457200">
              <a:defRPr i="1" sz="1400">
                <a:solidFill>
                  <a:srgbClr val="1771A9"/>
                </a:solidFill>
                <a:latin typeface="Arial"/>
                <a:ea typeface="Arial"/>
                <a:cs typeface="Arial"/>
                <a:sym typeface="Arial"/>
              </a:defRPr>
            </a:lvl1pPr>
          </a:lstStyle>
          <a:p>
            <a:pPr/>
            <a:r>
              <a:t>Ideal</a:t>
            </a:r>
          </a:p>
        </p:txBody>
      </p:sp>
    </p:spTree>
  </p:cSld>
  <p:clrMapOvr>
    <a:masterClrMapping/>
  </p:clrMapOvr>
  <p:transition xmlns:p14="http://schemas.microsoft.com/office/powerpoint/2010/main" spd="med" advClick="1"/>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